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2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4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5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6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7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8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9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10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11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12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13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14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15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16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17.xml" ContentType="application/vnd.openxmlformats-officedocument.presentationml.notesSlide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18.xml" ContentType="application/vnd.openxmlformats-officedocument.presentationml.notesSlid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19.xml" ContentType="application/vnd.openxmlformats-officedocument.presentationml.notesSlide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notesSlides/notesSlide20.xml" ContentType="application/vnd.openxmlformats-officedocument.presentationml.notesSlide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98" r:id="rId2"/>
    <p:sldId id="294" r:id="rId3"/>
    <p:sldId id="296" r:id="rId4"/>
    <p:sldId id="426" r:id="rId5"/>
    <p:sldId id="411" r:id="rId6"/>
    <p:sldId id="413" r:id="rId7"/>
    <p:sldId id="410" r:id="rId8"/>
    <p:sldId id="416" r:id="rId9"/>
    <p:sldId id="420" r:id="rId10"/>
    <p:sldId id="417" r:id="rId11"/>
    <p:sldId id="418" r:id="rId12"/>
    <p:sldId id="419" r:id="rId13"/>
    <p:sldId id="429" r:id="rId14"/>
    <p:sldId id="430" r:id="rId15"/>
    <p:sldId id="424" r:id="rId16"/>
    <p:sldId id="425" r:id="rId17"/>
    <p:sldId id="421" r:id="rId18"/>
    <p:sldId id="431" r:id="rId19"/>
    <p:sldId id="432" r:id="rId20"/>
    <p:sldId id="423" r:id="rId21"/>
    <p:sldId id="422" r:id="rId22"/>
    <p:sldId id="428" r:id="rId23"/>
    <p:sldId id="433" r:id="rId24"/>
  </p:sldIdLst>
  <p:sldSz cx="9144000" cy="6858000" type="screen4x3"/>
  <p:notesSz cx="6797675" cy="9874250"/>
  <p:custDataLst>
    <p:tags r:id="rId2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E4C"/>
    <a:srgbClr val="F4E46C"/>
    <a:srgbClr val="BCEBB3"/>
    <a:srgbClr val="FF9B9B"/>
    <a:srgbClr val="EED512"/>
    <a:srgbClr val="00D661"/>
    <a:srgbClr val="3F69B2"/>
    <a:srgbClr val="9BFF5D"/>
    <a:srgbClr val="00FF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38" autoAdjust="0"/>
    <p:restoredTop sz="99489" autoAdjust="0"/>
  </p:normalViewPr>
  <p:slideViewPr>
    <p:cSldViewPr snapToGrid="0">
      <p:cViewPr>
        <p:scale>
          <a:sx n="90" d="100"/>
          <a:sy n="90" d="100"/>
        </p:scale>
        <p:origin x="-1086" y="-258"/>
      </p:cViewPr>
      <p:guideLst>
        <p:guide orient="horz" pos="1034"/>
        <p:guide orient="horz" pos="3658"/>
        <p:guide pos="30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3713"/>
          </a:xfrm>
          <a:prstGeom prst="rect">
            <a:avLst/>
          </a:prstGeom>
        </p:spPr>
        <p:txBody>
          <a:bodyPr vert="horz" lIns="95247" tIns="47624" rIns="95247" bIns="476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5247" tIns="47624" rIns="95247" bIns="476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F34F27-C161-4AD4-BC3B-6439BB60AEBF}" type="datetimeFigureOut">
              <a:rPr lang="ru-RU"/>
              <a:pPr>
                <a:defRPr/>
              </a:pPr>
              <a:t>19.11.2011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47" tIns="47624" rIns="95247" bIns="4762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1825"/>
          </a:xfrm>
          <a:prstGeom prst="rect">
            <a:avLst/>
          </a:prstGeom>
        </p:spPr>
        <p:txBody>
          <a:bodyPr vert="horz" lIns="95247" tIns="47624" rIns="95247" bIns="47624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4813" cy="493713"/>
          </a:xfrm>
          <a:prstGeom prst="rect">
            <a:avLst/>
          </a:prstGeom>
        </p:spPr>
        <p:txBody>
          <a:bodyPr vert="horz" lIns="95247" tIns="47624" rIns="95247" bIns="476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5247" tIns="47624" rIns="95247" bIns="476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FAA94E-04E3-4822-9FF8-47AB8C003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458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FAA94E-04E3-4822-9FF8-47AB8C003E8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007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A1A15-88F2-415E-B0B3-235C2410410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7A609B-4CC6-4961-8956-4A697F1D2A2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7A609B-4CC6-4961-8956-4A697F1D2A2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3544AB-68B7-4372-81C5-3C0CAB5FCBB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FAA94E-04E3-4822-9FF8-47AB8C003E8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49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7A609B-4CC6-4961-8956-4A697F1D2A2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FAA94E-04E3-4822-9FF8-47AB8C003E8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49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BEF0F3-221F-4D30-BAB7-F944904D6590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7106BA-7134-4AB2-9F44-B9D432939D8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5453E-070F-48FD-B0F7-BC0B69072101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FAA94E-04E3-4822-9FF8-47AB8C003E8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4907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7A609B-4CC6-4961-8956-4A697F1D2A2E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EB31C7-7DB9-4C85-A00D-0E9ABCD6409A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FAA94E-04E3-4822-9FF8-47AB8C003E8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03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FAA94E-04E3-4822-9FF8-47AB8C003E8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49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FAA94E-04E3-4822-9FF8-47AB8C003E8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49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EB31C7-7DB9-4C85-A00D-0E9ABCD6409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5453E-070F-48FD-B0F7-BC0B6907210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F05EB0-962C-4715-AEBA-B058E01B302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FAA94E-04E3-4822-9FF8-47AB8C003E8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4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3.xml"/><Relationship Id="rId7" Type="http://schemas.openxmlformats.org/officeDocument/2006/relationships/oleObject" Target="../embeddings/oleObject2.bin"/><Relationship Id="rId2" Type="http://schemas.openxmlformats.org/officeDocument/2006/relationships/tags" Target="../tags/tag12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vmlDrawing" Target="../drawings/vmlDrawing11.v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10" Type="http://schemas.openxmlformats.org/officeDocument/2006/relationships/image" Target="../media/image1.emf"/><Relationship Id="rId4" Type="http://schemas.openxmlformats.org/officeDocument/2006/relationships/tags" Target="../tags/tag69.xml"/><Relationship Id="rId9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vmlDrawing" Target="../drawings/vmlDrawing12.v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image" Target="../media/image1.emf"/><Relationship Id="rId4" Type="http://schemas.openxmlformats.org/officeDocument/2006/relationships/tags" Target="../tags/tag75.xml"/><Relationship Id="rId9" Type="http://schemas.openxmlformats.org/officeDocument/2006/relationships/oleObject" Target="../embeddings/oleObject12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3.v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10" Type="http://schemas.openxmlformats.org/officeDocument/2006/relationships/image" Target="../media/image1.emf"/><Relationship Id="rId4" Type="http://schemas.openxmlformats.org/officeDocument/2006/relationships/tags" Target="../tags/tag18.xml"/><Relationship Id="rId9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" Type="http://schemas.openxmlformats.org/officeDocument/2006/relationships/vmlDrawing" Target="../drawings/vmlDrawing4.v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10" Type="http://schemas.openxmlformats.org/officeDocument/2006/relationships/image" Target="../media/image1.emf"/><Relationship Id="rId4" Type="http://schemas.openxmlformats.org/officeDocument/2006/relationships/tags" Target="../tags/tag24.xml"/><Relationship Id="rId9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5.vml"/><Relationship Id="rId6" Type="http://schemas.openxmlformats.org/officeDocument/2006/relationships/tags" Target="../tags/tag32.xml"/><Relationship Id="rId11" Type="http://schemas.openxmlformats.org/officeDocument/2006/relationships/image" Target="../media/image1.emf"/><Relationship Id="rId5" Type="http://schemas.openxmlformats.org/officeDocument/2006/relationships/tags" Target="../tags/tag31.xml"/><Relationship Id="rId10" Type="http://schemas.openxmlformats.org/officeDocument/2006/relationships/oleObject" Target="../embeddings/oleObject5.bin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1.emf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oleObject" Target="../embeddings/oleObject6.bin"/><Relationship Id="rId2" Type="http://schemas.openxmlformats.org/officeDocument/2006/relationships/tags" Target="../tags/tag35.xml"/><Relationship Id="rId1" Type="http://schemas.openxmlformats.org/officeDocument/2006/relationships/vmlDrawing" Target="../drawings/vmlDrawing6.vml"/><Relationship Id="rId6" Type="http://schemas.openxmlformats.org/officeDocument/2006/relationships/tags" Target="../tags/tag39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38.xml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vmlDrawing" Target="../drawings/vmlDrawing7.v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9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50.xml"/><Relationship Id="rId7" Type="http://schemas.openxmlformats.org/officeDocument/2006/relationships/oleObject" Target="../embeddings/oleObject8.bin"/><Relationship Id="rId2" Type="http://schemas.openxmlformats.org/officeDocument/2006/relationships/tags" Target="../tags/tag49.xml"/><Relationship Id="rId1" Type="http://schemas.openxmlformats.org/officeDocument/2006/relationships/vmlDrawing" Target="../drawings/vmlDrawing8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vmlDrawing" Target="../drawings/vmlDrawing9.vml"/><Relationship Id="rId6" Type="http://schemas.openxmlformats.org/officeDocument/2006/relationships/tags" Target="../tags/tag57.xml"/><Relationship Id="rId11" Type="http://schemas.openxmlformats.org/officeDocument/2006/relationships/image" Target="../media/image1.emf"/><Relationship Id="rId5" Type="http://schemas.openxmlformats.org/officeDocument/2006/relationships/tags" Target="../tags/tag56.xml"/><Relationship Id="rId10" Type="http://schemas.openxmlformats.org/officeDocument/2006/relationships/oleObject" Target="../embeddings/oleObject9.bin"/><Relationship Id="rId4" Type="http://schemas.openxmlformats.org/officeDocument/2006/relationships/tags" Target="../tags/tag55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2" Type="http://schemas.openxmlformats.org/officeDocument/2006/relationships/tags" Target="../tags/tag60.xml"/><Relationship Id="rId1" Type="http://schemas.openxmlformats.org/officeDocument/2006/relationships/vmlDrawing" Target="../drawings/vmlDrawing10.vml"/><Relationship Id="rId6" Type="http://schemas.openxmlformats.org/officeDocument/2006/relationships/tags" Target="../tags/tag64.xml"/><Relationship Id="rId11" Type="http://schemas.openxmlformats.org/officeDocument/2006/relationships/image" Target="../media/image1.emf"/><Relationship Id="rId5" Type="http://schemas.openxmlformats.org/officeDocument/2006/relationships/tags" Target="../tags/tag63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62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187848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89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ym typeface="Helvetica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sym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56"/>
          <a:stretch/>
        </p:blipFill>
        <p:spPr bwMode="auto">
          <a:xfrm>
            <a:off x="1587" y="4451"/>
            <a:ext cx="9142413" cy="685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18293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365245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05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ym typeface="Helvetica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  <p:custDataLst>
              <p:tags r:id="rId4"/>
            </p:custDataLst>
          </p:nvPr>
        </p:nvSpPr>
        <p:spPr/>
        <p:txBody>
          <a:bodyPr vert="eaVert"/>
          <a:lstStyle>
            <a:lvl1pPr>
              <a:defRPr>
                <a:sym typeface="Helvetica"/>
              </a:defRPr>
            </a:lvl1pPr>
            <a:lvl2pPr>
              <a:defRPr>
                <a:sym typeface="Helvetica"/>
              </a:defRPr>
            </a:lvl2pPr>
            <a:lvl3pPr>
              <a:defRPr>
                <a:sym typeface="Helvetica"/>
              </a:defRPr>
            </a:lvl3pPr>
            <a:lvl4pPr>
              <a:defRPr>
                <a:sym typeface="Helvetica"/>
              </a:defRPr>
            </a:lvl4pPr>
            <a:lvl5pPr>
              <a:defRPr>
                <a:sym typeface="Helvetica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ym typeface="Helvetica"/>
              </a:defRPr>
            </a:lvl1pPr>
          </a:lstStyle>
          <a:p>
            <a:pPr>
              <a:defRPr/>
            </a:pPr>
            <a:fld id="{91D86887-E81C-4F74-B47C-CEC299E6374C}" type="datetime1">
              <a:rPr lang="ru-RU" smtClean="0"/>
              <a:pPr>
                <a:defRPr/>
              </a:pPr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ym typeface="Helvetic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ym typeface="Helvetica"/>
              </a:defRPr>
            </a:lvl1pPr>
          </a:lstStyle>
          <a:p>
            <a:pPr>
              <a:defRPr/>
            </a:pPr>
            <a:fld id="{EC67F617-DFE4-4CAA-89AF-009F8355F6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13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581573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29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Вертикальный заголовок 1"/>
          <p:cNvSpPr>
            <a:spLocks noGrp="1"/>
          </p:cNvSpPr>
          <p:nvPr>
            <p:ph type="title" orient="vert"/>
            <p:custDataLst>
              <p:tags r:id="rId3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ym typeface="Helvetica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  <p:custDataLst>
              <p:tags r:id="rId4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ym typeface="Helvetica"/>
              </a:defRPr>
            </a:lvl1pPr>
            <a:lvl2pPr>
              <a:defRPr>
                <a:sym typeface="Helvetica"/>
              </a:defRPr>
            </a:lvl2pPr>
            <a:lvl3pPr>
              <a:defRPr>
                <a:sym typeface="Helvetica"/>
              </a:defRPr>
            </a:lvl3pPr>
            <a:lvl4pPr>
              <a:defRPr>
                <a:sym typeface="Helvetica"/>
              </a:defRPr>
            </a:lvl4pPr>
            <a:lvl5pPr>
              <a:defRPr>
                <a:sym typeface="Helvetica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ym typeface="Helvetica"/>
              </a:defRPr>
            </a:lvl1pPr>
          </a:lstStyle>
          <a:p>
            <a:pPr>
              <a:defRPr/>
            </a:pPr>
            <a:fld id="{A0604087-175E-48C3-B2F3-6A16C13ED7F0}" type="datetime1">
              <a:rPr lang="ru-RU" smtClean="0"/>
              <a:pPr>
                <a:defRPr/>
              </a:pPr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ym typeface="Helvetic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ym typeface="Helvetica"/>
              </a:defRPr>
            </a:lvl1pPr>
          </a:lstStyle>
          <a:p>
            <a:pPr>
              <a:defRPr/>
            </a:pPr>
            <a:fld id="{A54E1767-4E20-4751-8FA9-ED1F306CF8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08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141453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3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ym typeface="Helvetica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ym typeface="Helvetica"/>
              </a:defRPr>
            </a:lvl1pPr>
            <a:lvl2pPr>
              <a:defRPr>
                <a:sym typeface="Helvetica"/>
              </a:defRPr>
            </a:lvl2pPr>
            <a:lvl3pPr>
              <a:defRPr>
                <a:sym typeface="Helvetica"/>
              </a:defRPr>
            </a:lvl3pPr>
            <a:lvl4pPr>
              <a:defRPr>
                <a:sym typeface="Helvetica"/>
              </a:defRPr>
            </a:lvl4pPr>
            <a:lvl5pPr>
              <a:defRPr>
                <a:sym typeface="Helvetica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ym typeface="Helvetica"/>
              </a:defRPr>
            </a:lvl1pPr>
          </a:lstStyle>
          <a:p>
            <a:pPr>
              <a:defRPr/>
            </a:pPr>
            <a:fld id="{2BFE70B2-FB04-4148-8FE3-94E55D73D108}" type="datetime1">
              <a:rPr lang="ru-RU" smtClean="0"/>
              <a:pPr>
                <a:defRPr/>
              </a:pPr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ym typeface="Helvetic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ym typeface="Helvetica"/>
              </a:defRPr>
            </a:lvl1pPr>
          </a:lstStyle>
          <a:p>
            <a:pPr>
              <a:defRPr/>
            </a:pPr>
            <a:fld id="{512FC9F4-6AB3-4F02-A19C-7300CEF35F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61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736897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37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ym typeface="Helvetica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sym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ym typeface="Helvetica"/>
              </a:defRPr>
            </a:lvl1pPr>
          </a:lstStyle>
          <a:p>
            <a:pPr>
              <a:defRPr/>
            </a:pPr>
            <a:fld id="{1918CAF3-42A5-4468-AD0E-4EAC20745318}" type="datetime1">
              <a:rPr lang="ru-RU" smtClean="0"/>
              <a:pPr>
                <a:defRPr/>
              </a:pPr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ym typeface="Helvetic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ym typeface="Helvetica"/>
              </a:defRPr>
            </a:lvl1pPr>
          </a:lstStyle>
          <a:p>
            <a:pPr>
              <a:defRPr/>
            </a:pPr>
            <a:fld id="{F2489F08-0FD1-4AC3-9763-1C91AEA148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50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682291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61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ym typeface="Helvetica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ym typeface="Helvetica"/>
              </a:defRPr>
            </a:lvl1pPr>
            <a:lvl2pPr>
              <a:defRPr sz="2400">
                <a:sym typeface="Helvetica"/>
              </a:defRPr>
            </a:lvl2pPr>
            <a:lvl3pPr>
              <a:defRPr sz="2000">
                <a:sym typeface="Helvetica"/>
              </a:defRPr>
            </a:lvl3pPr>
            <a:lvl4pPr>
              <a:defRPr sz="1800">
                <a:sym typeface="Helvetica"/>
              </a:defRPr>
            </a:lvl4pPr>
            <a:lvl5pPr>
              <a:defRPr sz="1800">
                <a:sym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ym typeface="Helvetica"/>
              </a:defRPr>
            </a:lvl1pPr>
            <a:lvl2pPr>
              <a:defRPr sz="2400">
                <a:sym typeface="Helvetica"/>
              </a:defRPr>
            </a:lvl2pPr>
            <a:lvl3pPr>
              <a:defRPr sz="2000">
                <a:sym typeface="Helvetica"/>
              </a:defRPr>
            </a:lvl3pPr>
            <a:lvl4pPr>
              <a:defRPr sz="1800">
                <a:sym typeface="Helvetica"/>
              </a:defRPr>
            </a:lvl4pPr>
            <a:lvl5pPr>
              <a:defRPr sz="1800">
                <a:sym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ym typeface="Helvetica"/>
              </a:defRPr>
            </a:lvl1pPr>
          </a:lstStyle>
          <a:p>
            <a:pPr>
              <a:defRPr/>
            </a:pPr>
            <a:fld id="{C9397053-F92C-4330-B615-AFEE5CA49E3D}" type="datetime1">
              <a:rPr lang="ru-RU" smtClean="0"/>
              <a:pPr>
                <a:defRPr/>
              </a:pPr>
              <a:t>19.11.2011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ym typeface="Helvetic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ym typeface="Helvetica"/>
              </a:defRPr>
            </a:lvl1pPr>
          </a:lstStyle>
          <a:p>
            <a:pPr>
              <a:defRPr/>
            </a:pPr>
            <a:fld id="{E99A3D3A-3084-4FE4-9DFB-5C7A161DAF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194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036883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85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ym typeface="Helvetica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ym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ym typeface="Helvetica"/>
              </a:defRPr>
            </a:lvl1pPr>
            <a:lvl2pPr>
              <a:defRPr sz="2000">
                <a:sym typeface="Helvetica"/>
              </a:defRPr>
            </a:lvl2pPr>
            <a:lvl3pPr>
              <a:defRPr sz="1800">
                <a:sym typeface="Helvetica"/>
              </a:defRPr>
            </a:lvl3pPr>
            <a:lvl4pPr>
              <a:defRPr sz="1600">
                <a:sym typeface="Helvetica"/>
              </a:defRPr>
            </a:lvl4pPr>
            <a:lvl5pPr>
              <a:defRPr sz="1600">
                <a:sym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  <p:custDataLst>
              <p:tags r:id="rId6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ym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ym typeface="Helvetica"/>
              </a:defRPr>
            </a:lvl1pPr>
            <a:lvl2pPr>
              <a:defRPr sz="2000">
                <a:sym typeface="Helvetica"/>
              </a:defRPr>
            </a:lvl2pPr>
            <a:lvl3pPr>
              <a:defRPr sz="1800">
                <a:sym typeface="Helvetica"/>
              </a:defRPr>
            </a:lvl3pPr>
            <a:lvl4pPr>
              <a:defRPr sz="1600">
                <a:sym typeface="Helvetica"/>
              </a:defRPr>
            </a:lvl4pPr>
            <a:lvl5pPr>
              <a:defRPr sz="1600">
                <a:sym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ym typeface="Helvetica"/>
              </a:defRPr>
            </a:lvl1pPr>
          </a:lstStyle>
          <a:p>
            <a:pPr>
              <a:defRPr/>
            </a:pPr>
            <a:fld id="{3AA81700-2A44-4DCC-864F-E44C542A5A1F}" type="datetime1">
              <a:rPr lang="ru-RU" smtClean="0"/>
              <a:pPr>
                <a:defRPr/>
              </a:pPr>
              <a:t>19.11.2011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ym typeface="Helvetic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ym typeface="Helvetica"/>
              </a:defRPr>
            </a:lvl1pPr>
          </a:lstStyle>
          <a:p>
            <a:pPr>
              <a:defRPr/>
            </a:pPr>
            <a:fld id="{A8B809A9-4B62-49D7-B565-A42CCF3220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16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283756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9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ym typeface="Helvetica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ym typeface="Helvetica"/>
              </a:defRPr>
            </a:lvl1pPr>
          </a:lstStyle>
          <a:p>
            <a:pPr>
              <a:defRPr/>
            </a:pPr>
            <a:fld id="{49D34698-78E9-471C-B94F-1655C601DCD3}" type="datetime1">
              <a:rPr lang="ru-RU" smtClean="0"/>
              <a:pPr>
                <a:defRPr/>
              </a:pPr>
              <a:t>19.11.2011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ym typeface="Helvetic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ym typeface="Helvetica"/>
              </a:defRPr>
            </a:lvl1pPr>
          </a:lstStyle>
          <a:p>
            <a:pPr>
              <a:defRPr/>
            </a:pPr>
            <a:fld id="{63054CDB-EA33-4FB1-ADAB-15FECA80D9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31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616578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33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Дата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ym typeface="Helvetica"/>
              </a:defRPr>
            </a:lvl1pPr>
          </a:lstStyle>
          <a:p>
            <a:pPr>
              <a:defRPr/>
            </a:pPr>
            <a:fld id="{31378AAE-98B5-4AC2-BEC0-9B700025AD85}" type="datetime1">
              <a:rPr lang="ru-RU" smtClean="0"/>
              <a:pPr>
                <a:defRPr/>
              </a:pPr>
              <a:t>19.11.2011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ym typeface="Helvetic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ym typeface="Helvetica"/>
              </a:defRPr>
            </a:lvl1pPr>
          </a:lstStyle>
          <a:p>
            <a:pPr>
              <a:defRPr/>
            </a:pPr>
            <a:fld id="{3008957B-020A-48C4-A02B-A038B3DED6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10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496450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7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ym typeface="Helvetica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ym typeface="Helvetica"/>
              </a:defRPr>
            </a:lvl1pPr>
            <a:lvl2pPr>
              <a:defRPr sz="2800">
                <a:sym typeface="Helvetica"/>
              </a:defRPr>
            </a:lvl2pPr>
            <a:lvl3pPr>
              <a:defRPr sz="2400">
                <a:sym typeface="Helvetica"/>
              </a:defRPr>
            </a:lvl3pPr>
            <a:lvl4pPr>
              <a:defRPr sz="2000">
                <a:sym typeface="Helvetica"/>
              </a:defRPr>
            </a:lvl4pPr>
            <a:lvl5pPr>
              <a:defRPr sz="2000">
                <a:sym typeface="Helvetic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ym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ym typeface="Helvetica"/>
              </a:defRPr>
            </a:lvl1pPr>
          </a:lstStyle>
          <a:p>
            <a:pPr>
              <a:defRPr/>
            </a:pPr>
            <a:fld id="{CB3DE512-1199-4DCE-98E7-8EA081EDDB51}" type="datetime1">
              <a:rPr lang="ru-RU" smtClean="0"/>
              <a:pPr>
                <a:defRPr/>
              </a:pPr>
              <a:t>19.11.2011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ym typeface="Helvetic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ym typeface="Helvetica"/>
              </a:defRPr>
            </a:lvl1pPr>
          </a:lstStyle>
          <a:p>
            <a:pPr>
              <a:defRPr/>
            </a:pPr>
            <a:fld id="{E40E0B64-269B-42CC-9992-9214A00749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30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613766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1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ym typeface="Helvetica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ym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ym typeface="Helvetica"/>
              </a:defRPr>
            </a:lvl1pPr>
          </a:lstStyle>
          <a:p>
            <a:pPr>
              <a:defRPr/>
            </a:pPr>
            <a:fld id="{6AE31489-2D61-47AC-A571-61A33CE1FBB1}" type="datetime1">
              <a:rPr lang="ru-RU" smtClean="0"/>
              <a:pPr>
                <a:defRPr/>
              </a:pPr>
              <a:t>19.11.2011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ym typeface="Helvetic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ym typeface="Helvetica"/>
              </a:defRPr>
            </a:lvl1pPr>
          </a:lstStyle>
          <a:p>
            <a:pPr>
              <a:defRPr/>
            </a:pPr>
            <a:fld id="{8F77454D-3FA5-469F-AB2F-0EAB5D4067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10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9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tags" Target="../tags/tag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23" Type="http://schemas.openxmlformats.org/officeDocument/2006/relationships/tags" Target="../tags/tag1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Relationship Id="rId22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27056875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9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4"/>
          <p:cNvSpPr/>
          <p:nvPr>
            <p:custDataLst>
              <p:tags r:id="rId15"/>
            </p:custDataLst>
          </p:nvPr>
        </p:nvSpPr>
        <p:spPr>
          <a:xfrm>
            <a:off x="971550" y="115888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  <a:cs typeface="Arial"/>
              <a:sym typeface="Helvetica"/>
            </a:endParaRPr>
          </a:p>
        </p:txBody>
      </p:sp>
      <p:sp>
        <p:nvSpPr>
          <p:cNvPr id="9" name="Прямоугольник 5"/>
          <p:cNvSpPr/>
          <p:nvPr>
            <p:custDataLst>
              <p:tags r:id="rId16"/>
            </p:custDataLst>
          </p:nvPr>
        </p:nvSpPr>
        <p:spPr>
          <a:xfrm>
            <a:off x="403225" y="115888"/>
            <a:ext cx="207963" cy="865187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  <a:cs typeface="Arial"/>
              <a:sym typeface="Helvetica"/>
            </a:endParaRPr>
          </a:p>
        </p:txBody>
      </p:sp>
      <p:sp>
        <p:nvSpPr>
          <p:cNvPr id="10" name="Прямоугольник 6"/>
          <p:cNvSpPr/>
          <p:nvPr>
            <p:custDataLst>
              <p:tags r:id="rId17"/>
            </p:custDataLst>
          </p:nvPr>
        </p:nvSpPr>
        <p:spPr>
          <a:xfrm>
            <a:off x="115888" y="115888"/>
            <a:ext cx="207962" cy="865187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  <a:cs typeface="Arial"/>
              <a:sym typeface="Helvetica"/>
            </a:endParaRPr>
          </a:p>
        </p:txBody>
      </p:sp>
      <p:sp>
        <p:nvSpPr>
          <p:cNvPr id="11" name="Прямоугольник 7"/>
          <p:cNvSpPr/>
          <p:nvPr>
            <p:custDataLst>
              <p:tags r:id="rId18"/>
            </p:custDataLst>
          </p:nvPr>
        </p:nvSpPr>
        <p:spPr>
          <a:xfrm>
            <a:off x="692150" y="115888"/>
            <a:ext cx="207963" cy="865187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  <a:cs typeface="Arial"/>
              <a:sym typeface="Helvetica"/>
            </a:endParaRPr>
          </a:p>
        </p:txBody>
      </p:sp>
      <p:sp>
        <p:nvSpPr>
          <p:cNvPr id="1026" name="Заголовок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 bwMode="auto">
          <a:xfrm>
            <a:off x="1043608" y="195263"/>
            <a:ext cx="764319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 bwMode="auto">
          <a:xfrm>
            <a:off x="457200" y="1193533"/>
            <a:ext cx="8229600" cy="525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457200" y="6525344"/>
            <a:ext cx="21336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  <a:sym typeface="Helvetica"/>
              </a:defRPr>
            </a:lvl1pPr>
          </a:lstStyle>
          <a:p>
            <a:pPr>
              <a:defRPr/>
            </a:pPr>
            <a:fld id="{489D0FD5-EB1A-45D9-B50D-CB7FBEE48610}" type="datetime1">
              <a:rPr lang="ru-RU" smtClean="0"/>
              <a:pPr>
                <a:defRPr/>
              </a:pPr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124200" y="6525344"/>
            <a:ext cx="28956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  <a:sym typeface="Helvetic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553200" y="6525344"/>
            <a:ext cx="21336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  <a:sym typeface="Helvetica"/>
              </a:defRPr>
            </a:lvl1pPr>
          </a:lstStyle>
          <a:p>
            <a:pPr>
              <a:defRPr/>
            </a:pPr>
            <a:fld id="{1649B2DC-839D-4075-8E1E-37F3BC0D3E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 cap="small" baseline="0">
          <a:solidFill>
            <a:schemeClr val="bg1"/>
          </a:solidFill>
          <a:latin typeface="+mj-lt"/>
          <a:ea typeface="+mj-ea"/>
          <a:cs typeface="Aharoni" pitchFamily="2" charset="-79"/>
          <a:sym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  <a:sym typeface="Helvetic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  <a:sym typeface="Helvetic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  <a:sym typeface="Helvetic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  <a:sym typeface="Helvetic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  <a:sym typeface="Helvetic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1.emf"/><Relationship Id="rId2" Type="http://schemas.openxmlformats.org/officeDocument/2006/relationships/tags" Target="../tags/tag79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tags" Target="../tags/tag186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176.xml"/><Relationship Id="rId21" Type="http://schemas.openxmlformats.org/officeDocument/2006/relationships/image" Target="../media/image1.emf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" Type="http://schemas.openxmlformats.org/officeDocument/2006/relationships/tags" Target="../tags/tag175.xml"/><Relationship Id="rId16" Type="http://schemas.openxmlformats.org/officeDocument/2006/relationships/tags" Target="../tags/tag189.xml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22.v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5" Type="http://schemas.openxmlformats.org/officeDocument/2006/relationships/tags" Target="../tags/tag178.xml"/><Relationship Id="rId15" Type="http://schemas.openxmlformats.org/officeDocument/2006/relationships/tags" Target="../tags/tag188.xml"/><Relationship Id="rId10" Type="http://schemas.openxmlformats.org/officeDocument/2006/relationships/tags" Target="../tags/tag183.xml"/><Relationship Id="rId19" Type="http://schemas.openxmlformats.org/officeDocument/2006/relationships/notesSlide" Target="../notesSlides/notesSlide10.xml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192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1.png"/><Relationship Id="rId2" Type="http://schemas.openxmlformats.org/officeDocument/2006/relationships/tags" Target="../tags/tag191.xml"/><Relationship Id="rId1" Type="http://schemas.openxmlformats.org/officeDocument/2006/relationships/vmlDrawing" Target="../drawings/vmlDrawing23.vml"/><Relationship Id="rId6" Type="http://schemas.openxmlformats.org/officeDocument/2006/relationships/tags" Target="../tags/tag195.xml"/><Relationship Id="rId11" Type="http://schemas.openxmlformats.org/officeDocument/2006/relationships/image" Target="../media/image10.jpeg"/><Relationship Id="rId5" Type="http://schemas.openxmlformats.org/officeDocument/2006/relationships/tags" Target="../tags/tag194.xml"/><Relationship Id="rId10" Type="http://schemas.openxmlformats.org/officeDocument/2006/relationships/image" Target="../media/image1.emf"/><Relationship Id="rId4" Type="http://schemas.openxmlformats.org/officeDocument/2006/relationships/tags" Target="../tags/tag193.xml"/><Relationship Id="rId9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tags" Target="../tags/tag197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196.xml"/><Relationship Id="rId1" Type="http://schemas.openxmlformats.org/officeDocument/2006/relationships/vmlDrawing" Target="../drawings/vmlDrawing24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9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13" Type="http://schemas.openxmlformats.org/officeDocument/2006/relationships/tags" Target="../tags/tag211.xml"/><Relationship Id="rId18" Type="http://schemas.openxmlformats.org/officeDocument/2006/relationships/image" Target="../media/image12.png"/><Relationship Id="rId3" Type="http://schemas.openxmlformats.org/officeDocument/2006/relationships/tags" Target="../tags/tag201.xml"/><Relationship Id="rId7" Type="http://schemas.openxmlformats.org/officeDocument/2006/relationships/tags" Target="../tags/tag205.xml"/><Relationship Id="rId12" Type="http://schemas.openxmlformats.org/officeDocument/2006/relationships/tags" Target="../tags/tag210.xml"/><Relationship Id="rId17" Type="http://schemas.openxmlformats.org/officeDocument/2006/relationships/image" Target="../media/image1.emf"/><Relationship Id="rId2" Type="http://schemas.openxmlformats.org/officeDocument/2006/relationships/tags" Target="../tags/tag200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25.vml"/><Relationship Id="rId6" Type="http://schemas.openxmlformats.org/officeDocument/2006/relationships/tags" Target="../tags/tag204.xml"/><Relationship Id="rId11" Type="http://schemas.openxmlformats.org/officeDocument/2006/relationships/tags" Target="../tags/tag209.xml"/><Relationship Id="rId5" Type="http://schemas.openxmlformats.org/officeDocument/2006/relationships/tags" Target="../tags/tag203.xml"/><Relationship Id="rId15" Type="http://schemas.openxmlformats.org/officeDocument/2006/relationships/notesSlide" Target="../notesSlides/notesSlide13.xml"/><Relationship Id="rId10" Type="http://schemas.openxmlformats.org/officeDocument/2006/relationships/tags" Target="../tags/tag208.xml"/><Relationship Id="rId19" Type="http://schemas.openxmlformats.org/officeDocument/2006/relationships/image" Target="../media/image13.jpeg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13.xml"/><Relationship Id="rId7" Type="http://schemas.openxmlformats.org/officeDocument/2006/relationships/oleObject" Target="../embeddings/oleObject26.bin"/><Relationship Id="rId2" Type="http://schemas.openxmlformats.org/officeDocument/2006/relationships/tags" Target="../tags/tag212.xml"/><Relationship Id="rId1" Type="http://schemas.openxmlformats.org/officeDocument/2006/relationships/vmlDrawing" Target="../drawings/vmlDrawing26.v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216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215.xml"/><Relationship Id="rId1" Type="http://schemas.openxmlformats.org/officeDocument/2006/relationships/vmlDrawing" Target="../drawings/vmlDrawing27.vml"/><Relationship Id="rId6" Type="http://schemas.openxmlformats.org/officeDocument/2006/relationships/tags" Target="../tags/tag219.xml"/><Relationship Id="rId5" Type="http://schemas.openxmlformats.org/officeDocument/2006/relationships/tags" Target="../tags/tag218.xml"/><Relationship Id="rId10" Type="http://schemas.openxmlformats.org/officeDocument/2006/relationships/image" Target="../media/image1.emf"/><Relationship Id="rId4" Type="http://schemas.openxmlformats.org/officeDocument/2006/relationships/tags" Target="../tags/tag217.xml"/><Relationship Id="rId9" Type="http://schemas.openxmlformats.org/officeDocument/2006/relationships/oleObject" Target="../embeddings/oleObject27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31.xml"/><Relationship Id="rId18" Type="http://schemas.openxmlformats.org/officeDocument/2006/relationships/tags" Target="../tags/tag236.xml"/><Relationship Id="rId26" Type="http://schemas.openxmlformats.org/officeDocument/2006/relationships/tags" Target="../tags/tag244.xml"/><Relationship Id="rId39" Type="http://schemas.openxmlformats.org/officeDocument/2006/relationships/notesSlide" Target="../notesSlides/notesSlide16.xml"/><Relationship Id="rId21" Type="http://schemas.openxmlformats.org/officeDocument/2006/relationships/tags" Target="../tags/tag239.xml"/><Relationship Id="rId34" Type="http://schemas.openxmlformats.org/officeDocument/2006/relationships/tags" Target="../tags/tag252.xml"/><Relationship Id="rId7" Type="http://schemas.openxmlformats.org/officeDocument/2006/relationships/tags" Target="../tags/tag225.xml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20" Type="http://schemas.openxmlformats.org/officeDocument/2006/relationships/tags" Target="../tags/tag238.xml"/><Relationship Id="rId29" Type="http://schemas.openxmlformats.org/officeDocument/2006/relationships/tags" Target="../tags/tag247.xml"/><Relationship Id="rId41" Type="http://schemas.openxmlformats.org/officeDocument/2006/relationships/image" Target="../media/image1.emf"/><Relationship Id="rId1" Type="http://schemas.openxmlformats.org/officeDocument/2006/relationships/vmlDrawing" Target="../drawings/vmlDrawing28.v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24" Type="http://schemas.openxmlformats.org/officeDocument/2006/relationships/tags" Target="../tags/tag242.xml"/><Relationship Id="rId32" Type="http://schemas.openxmlformats.org/officeDocument/2006/relationships/tags" Target="../tags/tag250.xml"/><Relationship Id="rId37" Type="http://schemas.openxmlformats.org/officeDocument/2006/relationships/tags" Target="../tags/tag255.xml"/><Relationship Id="rId40" Type="http://schemas.openxmlformats.org/officeDocument/2006/relationships/oleObject" Target="../embeddings/oleObject28.bin"/><Relationship Id="rId5" Type="http://schemas.openxmlformats.org/officeDocument/2006/relationships/tags" Target="../tags/tag223.xml"/><Relationship Id="rId15" Type="http://schemas.openxmlformats.org/officeDocument/2006/relationships/tags" Target="../tags/tag233.xml"/><Relationship Id="rId23" Type="http://schemas.openxmlformats.org/officeDocument/2006/relationships/tags" Target="../tags/tag241.xml"/><Relationship Id="rId28" Type="http://schemas.openxmlformats.org/officeDocument/2006/relationships/tags" Target="../tags/tag246.xml"/><Relationship Id="rId36" Type="http://schemas.openxmlformats.org/officeDocument/2006/relationships/tags" Target="../tags/tag254.xml"/><Relationship Id="rId10" Type="http://schemas.openxmlformats.org/officeDocument/2006/relationships/tags" Target="../tags/tag228.xml"/><Relationship Id="rId19" Type="http://schemas.openxmlformats.org/officeDocument/2006/relationships/tags" Target="../tags/tag237.xml"/><Relationship Id="rId31" Type="http://schemas.openxmlformats.org/officeDocument/2006/relationships/tags" Target="../tags/tag249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tags" Target="../tags/tag240.xml"/><Relationship Id="rId27" Type="http://schemas.openxmlformats.org/officeDocument/2006/relationships/tags" Target="../tags/tag245.xml"/><Relationship Id="rId30" Type="http://schemas.openxmlformats.org/officeDocument/2006/relationships/tags" Target="../tags/tag248.xml"/><Relationship Id="rId35" Type="http://schemas.openxmlformats.org/officeDocument/2006/relationships/tags" Target="../tags/tag253.xml"/><Relationship Id="rId8" Type="http://schemas.openxmlformats.org/officeDocument/2006/relationships/tags" Target="../tags/tag226.xml"/><Relationship Id="rId3" Type="http://schemas.openxmlformats.org/officeDocument/2006/relationships/tags" Target="../tags/tag221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5" Type="http://schemas.openxmlformats.org/officeDocument/2006/relationships/tags" Target="../tags/tag243.xml"/><Relationship Id="rId33" Type="http://schemas.openxmlformats.org/officeDocument/2006/relationships/tags" Target="../tags/tag251.xml"/><Relationship Id="rId38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57.xml"/><Relationship Id="rId7" Type="http://schemas.openxmlformats.org/officeDocument/2006/relationships/oleObject" Target="../embeddings/oleObject29.bin"/><Relationship Id="rId2" Type="http://schemas.openxmlformats.org/officeDocument/2006/relationships/tags" Target="../tags/tag256.xml"/><Relationship Id="rId1" Type="http://schemas.openxmlformats.org/officeDocument/2006/relationships/vmlDrawing" Target="../drawings/vmlDrawing29.v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58.xml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92.xml"/><Relationship Id="rId18" Type="http://schemas.openxmlformats.org/officeDocument/2006/relationships/tags" Target="../tags/tag97.xml"/><Relationship Id="rId26" Type="http://schemas.openxmlformats.org/officeDocument/2006/relationships/tags" Target="../tags/tag105.xml"/><Relationship Id="rId3" Type="http://schemas.openxmlformats.org/officeDocument/2006/relationships/tags" Target="../tags/tag82.xml"/><Relationship Id="rId21" Type="http://schemas.openxmlformats.org/officeDocument/2006/relationships/tags" Target="../tags/tag100.xml"/><Relationship Id="rId34" Type="http://schemas.openxmlformats.org/officeDocument/2006/relationships/oleObject" Target="../embeddings/oleObject14.bin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tags" Target="../tags/tag96.xml"/><Relationship Id="rId25" Type="http://schemas.openxmlformats.org/officeDocument/2006/relationships/tags" Target="../tags/tag104.xml"/><Relationship Id="rId33" Type="http://schemas.openxmlformats.org/officeDocument/2006/relationships/notesSlide" Target="../notesSlides/notesSlide2.xml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20" Type="http://schemas.openxmlformats.org/officeDocument/2006/relationships/tags" Target="../tags/tag99.xml"/><Relationship Id="rId29" Type="http://schemas.openxmlformats.org/officeDocument/2006/relationships/tags" Target="../tags/tag108.xml"/><Relationship Id="rId1" Type="http://schemas.openxmlformats.org/officeDocument/2006/relationships/vmlDrawing" Target="../drawings/vmlDrawing14.v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24" Type="http://schemas.openxmlformats.org/officeDocument/2006/relationships/tags" Target="../tags/tag103.xml"/><Relationship Id="rId32" Type="http://schemas.openxmlformats.org/officeDocument/2006/relationships/slideLayout" Target="../slideLayouts/slideLayout6.xml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23" Type="http://schemas.openxmlformats.org/officeDocument/2006/relationships/tags" Target="../tags/tag102.xml"/><Relationship Id="rId28" Type="http://schemas.openxmlformats.org/officeDocument/2006/relationships/tags" Target="../tags/tag107.xml"/><Relationship Id="rId10" Type="http://schemas.openxmlformats.org/officeDocument/2006/relationships/tags" Target="../tags/tag89.xml"/><Relationship Id="rId19" Type="http://schemas.openxmlformats.org/officeDocument/2006/relationships/tags" Target="../tags/tag98.xml"/><Relationship Id="rId31" Type="http://schemas.openxmlformats.org/officeDocument/2006/relationships/tags" Target="../tags/tag110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Relationship Id="rId22" Type="http://schemas.openxmlformats.org/officeDocument/2006/relationships/tags" Target="../tags/tag101.xml"/><Relationship Id="rId27" Type="http://schemas.openxmlformats.org/officeDocument/2006/relationships/tags" Target="../tags/tag106.xml"/><Relationship Id="rId30" Type="http://schemas.openxmlformats.org/officeDocument/2006/relationships/tags" Target="../tags/tag109.xml"/><Relationship Id="rId35" Type="http://schemas.openxmlformats.org/officeDocument/2006/relationships/image" Target="../media/image1.emf"/><Relationship Id="rId8" Type="http://schemas.openxmlformats.org/officeDocument/2006/relationships/tags" Target="../tags/tag8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13" Type="http://schemas.openxmlformats.org/officeDocument/2006/relationships/tags" Target="../tags/tag270.xml"/><Relationship Id="rId18" Type="http://schemas.openxmlformats.org/officeDocument/2006/relationships/tags" Target="../tags/tag275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260.xml"/><Relationship Id="rId21" Type="http://schemas.openxmlformats.org/officeDocument/2006/relationships/tags" Target="../tags/tag278.xml"/><Relationship Id="rId7" Type="http://schemas.openxmlformats.org/officeDocument/2006/relationships/tags" Target="../tags/tag264.xml"/><Relationship Id="rId12" Type="http://schemas.openxmlformats.org/officeDocument/2006/relationships/tags" Target="../tags/tag269.xml"/><Relationship Id="rId17" Type="http://schemas.openxmlformats.org/officeDocument/2006/relationships/tags" Target="../tags/tag274.xml"/><Relationship Id="rId25" Type="http://schemas.openxmlformats.org/officeDocument/2006/relationships/tags" Target="../tags/tag282.xml"/><Relationship Id="rId2" Type="http://schemas.openxmlformats.org/officeDocument/2006/relationships/tags" Target="../tags/tag259.xml"/><Relationship Id="rId16" Type="http://schemas.openxmlformats.org/officeDocument/2006/relationships/tags" Target="../tags/tag273.xml"/><Relationship Id="rId20" Type="http://schemas.openxmlformats.org/officeDocument/2006/relationships/tags" Target="../tags/tag277.xml"/><Relationship Id="rId29" Type="http://schemas.openxmlformats.org/officeDocument/2006/relationships/image" Target="../media/image1.emf"/><Relationship Id="rId1" Type="http://schemas.openxmlformats.org/officeDocument/2006/relationships/vmlDrawing" Target="../drawings/vmlDrawing30.vml"/><Relationship Id="rId6" Type="http://schemas.openxmlformats.org/officeDocument/2006/relationships/tags" Target="../tags/tag263.xml"/><Relationship Id="rId11" Type="http://schemas.openxmlformats.org/officeDocument/2006/relationships/tags" Target="../tags/tag268.xml"/><Relationship Id="rId24" Type="http://schemas.openxmlformats.org/officeDocument/2006/relationships/tags" Target="../tags/tag281.xml"/><Relationship Id="rId5" Type="http://schemas.openxmlformats.org/officeDocument/2006/relationships/tags" Target="../tags/tag262.xml"/><Relationship Id="rId15" Type="http://schemas.openxmlformats.org/officeDocument/2006/relationships/tags" Target="../tags/tag272.xml"/><Relationship Id="rId23" Type="http://schemas.openxmlformats.org/officeDocument/2006/relationships/tags" Target="../tags/tag280.xml"/><Relationship Id="rId28" Type="http://schemas.openxmlformats.org/officeDocument/2006/relationships/oleObject" Target="../embeddings/oleObject30.bin"/><Relationship Id="rId10" Type="http://schemas.openxmlformats.org/officeDocument/2006/relationships/tags" Target="../tags/tag267.xml"/><Relationship Id="rId19" Type="http://schemas.openxmlformats.org/officeDocument/2006/relationships/tags" Target="../tags/tag276.xml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tags" Target="../tags/tag271.xml"/><Relationship Id="rId22" Type="http://schemas.openxmlformats.org/officeDocument/2006/relationships/tags" Target="../tags/tag279.xml"/><Relationship Id="rId27" Type="http://schemas.openxmlformats.org/officeDocument/2006/relationships/notesSlide" Target="../notesSlides/notesSlide18.xml"/><Relationship Id="rId30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84.xml"/><Relationship Id="rId7" Type="http://schemas.openxmlformats.org/officeDocument/2006/relationships/oleObject" Target="../embeddings/oleObject31.bin"/><Relationship Id="rId2" Type="http://schemas.openxmlformats.org/officeDocument/2006/relationships/tags" Target="../tags/tag283.xml"/><Relationship Id="rId1" Type="http://schemas.openxmlformats.org/officeDocument/2006/relationships/vmlDrawing" Target="../drawings/vmlDrawing31.v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8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tags" Target="../tags/tag287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286.xml"/><Relationship Id="rId1" Type="http://schemas.openxmlformats.org/officeDocument/2006/relationships/vmlDrawing" Target="../drawings/vmlDrawing32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89.xml"/><Relationship Id="rId4" Type="http://schemas.openxmlformats.org/officeDocument/2006/relationships/tags" Target="../tags/tag288.xml"/><Relationship Id="rId9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tags" Target="../tags/tag291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290.xml"/><Relationship Id="rId1" Type="http://schemas.openxmlformats.org/officeDocument/2006/relationships/vmlDrawing" Target="../drawings/vmlDrawing33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93.xml"/><Relationship Id="rId10" Type="http://schemas.openxmlformats.org/officeDocument/2006/relationships/image" Target="../media/image16.jpeg"/><Relationship Id="rId4" Type="http://schemas.openxmlformats.org/officeDocument/2006/relationships/tags" Target="../tags/tag292.xml"/><Relationship Id="rId9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22.xml"/><Relationship Id="rId18" Type="http://schemas.openxmlformats.org/officeDocument/2006/relationships/tags" Target="../tags/tag127.xml"/><Relationship Id="rId26" Type="http://schemas.openxmlformats.org/officeDocument/2006/relationships/tags" Target="../tags/tag135.xml"/><Relationship Id="rId3" Type="http://schemas.openxmlformats.org/officeDocument/2006/relationships/tags" Target="../tags/tag112.xml"/><Relationship Id="rId21" Type="http://schemas.openxmlformats.org/officeDocument/2006/relationships/tags" Target="../tags/tag130.xml"/><Relationship Id="rId34" Type="http://schemas.openxmlformats.org/officeDocument/2006/relationships/notesSlide" Target="../notesSlides/notesSlide3.xml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tags" Target="../tags/tag126.xml"/><Relationship Id="rId25" Type="http://schemas.openxmlformats.org/officeDocument/2006/relationships/tags" Target="../tags/tag134.xml"/><Relationship Id="rId33" Type="http://schemas.openxmlformats.org/officeDocument/2006/relationships/slideLayout" Target="../slideLayouts/slideLayout6.xml"/><Relationship Id="rId2" Type="http://schemas.openxmlformats.org/officeDocument/2006/relationships/tags" Target="../tags/tag111.xml"/><Relationship Id="rId16" Type="http://schemas.openxmlformats.org/officeDocument/2006/relationships/tags" Target="../tags/tag125.xml"/><Relationship Id="rId20" Type="http://schemas.openxmlformats.org/officeDocument/2006/relationships/tags" Target="../tags/tag129.xml"/><Relationship Id="rId29" Type="http://schemas.openxmlformats.org/officeDocument/2006/relationships/tags" Target="../tags/tag138.xml"/><Relationship Id="rId1" Type="http://schemas.openxmlformats.org/officeDocument/2006/relationships/vmlDrawing" Target="../drawings/vmlDrawing15.v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24" Type="http://schemas.openxmlformats.org/officeDocument/2006/relationships/tags" Target="../tags/tag133.xml"/><Relationship Id="rId32" Type="http://schemas.openxmlformats.org/officeDocument/2006/relationships/tags" Target="../tags/tag141.xml"/><Relationship Id="rId5" Type="http://schemas.openxmlformats.org/officeDocument/2006/relationships/tags" Target="../tags/tag114.xml"/><Relationship Id="rId15" Type="http://schemas.openxmlformats.org/officeDocument/2006/relationships/tags" Target="../tags/tag124.xml"/><Relationship Id="rId23" Type="http://schemas.openxmlformats.org/officeDocument/2006/relationships/tags" Target="../tags/tag132.xml"/><Relationship Id="rId28" Type="http://schemas.openxmlformats.org/officeDocument/2006/relationships/tags" Target="../tags/tag137.xml"/><Relationship Id="rId36" Type="http://schemas.openxmlformats.org/officeDocument/2006/relationships/image" Target="../media/image1.emf"/><Relationship Id="rId10" Type="http://schemas.openxmlformats.org/officeDocument/2006/relationships/tags" Target="../tags/tag119.xml"/><Relationship Id="rId19" Type="http://schemas.openxmlformats.org/officeDocument/2006/relationships/tags" Target="../tags/tag128.xml"/><Relationship Id="rId31" Type="http://schemas.openxmlformats.org/officeDocument/2006/relationships/tags" Target="../tags/tag140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Relationship Id="rId22" Type="http://schemas.openxmlformats.org/officeDocument/2006/relationships/tags" Target="../tags/tag131.xml"/><Relationship Id="rId27" Type="http://schemas.openxmlformats.org/officeDocument/2006/relationships/tags" Target="../tags/tag136.xml"/><Relationship Id="rId30" Type="http://schemas.openxmlformats.org/officeDocument/2006/relationships/tags" Target="../tags/tag139.xml"/><Relationship Id="rId35" Type="http://schemas.openxmlformats.org/officeDocument/2006/relationships/oleObject" Target="../embeddings/oleObject15.bin"/><Relationship Id="rId8" Type="http://schemas.openxmlformats.org/officeDocument/2006/relationships/tags" Target="../tags/tag1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43.xml"/><Relationship Id="rId7" Type="http://schemas.openxmlformats.org/officeDocument/2006/relationships/oleObject" Target="../embeddings/oleObject16.bin"/><Relationship Id="rId2" Type="http://schemas.openxmlformats.org/officeDocument/2006/relationships/tags" Target="../tags/tag142.xml"/><Relationship Id="rId1" Type="http://schemas.openxmlformats.org/officeDocument/2006/relationships/vmlDrawing" Target="../drawings/vmlDrawing16.v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4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46.xml"/><Relationship Id="rId7" Type="http://schemas.openxmlformats.org/officeDocument/2006/relationships/oleObject" Target="../embeddings/oleObject17.bin"/><Relationship Id="rId2" Type="http://schemas.openxmlformats.org/officeDocument/2006/relationships/tags" Target="../tags/tag145.xml"/><Relationship Id="rId1" Type="http://schemas.openxmlformats.org/officeDocument/2006/relationships/vmlDrawing" Target="../drawings/vmlDrawing17.v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4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49.xml"/><Relationship Id="rId7" Type="http://schemas.openxmlformats.org/officeDocument/2006/relationships/oleObject" Target="../embeddings/oleObject18.bin"/><Relationship Id="rId2" Type="http://schemas.openxmlformats.org/officeDocument/2006/relationships/tags" Target="../tags/tag148.xml"/><Relationship Id="rId1" Type="http://schemas.openxmlformats.org/officeDocument/2006/relationships/vmlDrawing" Target="../drawings/vmlDrawing18.v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50.xml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image" Target="../media/image1.emf"/><Relationship Id="rId2" Type="http://schemas.openxmlformats.org/officeDocument/2006/relationships/tags" Target="../tags/tag151.xml"/><Relationship Id="rId1" Type="http://schemas.openxmlformats.org/officeDocument/2006/relationships/vmlDrawing" Target="../drawings/vmlDrawing19.vml"/><Relationship Id="rId6" Type="http://schemas.openxmlformats.org/officeDocument/2006/relationships/tags" Target="../tags/tag155.xml"/><Relationship Id="rId11" Type="http://schemas.openxmlformats.org/officeDocument/2006/relationships/oleObject" Target="../embeddings/oleObject19.bin"/><Relationship Id="rId5" Type="http://schemas.openxmlformats.org/officeDocument/2006/relationships/tags" Target="../tags/tag154.xml"/><Relationship Id="rId10" Type="http://schemas.openxmlformats.org/officeDocument/2006/relationships/notesSlide" Target="../notesSlides/notesSlide7.xml"/><Relationship Id="rId4" Type="http://schemas.openxmlformats.org/officeDocument/2006/relationships/tags" Target="../tags/tag153.xml"/><Relationship Id="rId9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18" Type="http://schemas.openxmlformats.org/officeDocument/2006/relationships/image" Target="../media/image1.emf"/><Relationship Id="rId3" Type="http://schemas.openxmlformats.org/officeDocument/2006/relationships/tags" Target="../tags/tag159.xml"/><Relationship Id="rId21" Type="http://schemas.openxmlformats.org/officeDocument/2006/relationships/image" Target="../media/image5.png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oleObject" Target="../embeddings/oleObject20.bin"/><Relationship Id="rId2" Type="http://schemas.openxmlformats.org/officeDocument/2006/relationships/tags" Target="../tags/tag158.xml"/><Relationship Id="rId16" Type="http://schemas.openxmlformats.org/officeDocument/2006/relationships/notesSlide" Target="../notesSlides/notesSlide8.xml"/><Relationship Id="rId20" Type="http://schemas.microsoft.com/office/2007/relationships/hdphoto" Target="../media/hdphoto1.wdp"/><Relationship Id="rId1" Type="http://schemas.openxmlformats.org/officeDocument/2006/relationships/vmlDrawing" Target="../drawings/vmlDrawing20.v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24" Type="http://schemas.openxmlformats.org/officeDocument/2006/relationships/image" Target="../media/image8.png"/><Relationship Id="rId5" Type="http://schemas.openxmlformats.org/officeDocument/2006/relationships/tags" Target="../tags/tag161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7.png"/><Relationship Id="rId10" Type="http://schemas.openxmlformats.org/officeDocument/2006/relationships/tags" Target="../tags/tag166.xml"/><Relationship Id="rId19" Type="http://schemas.openxmlformats.org/officeDocument/2006/relationships/image" Target="../media/image4.png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Relationship Id="rId2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tags" Target="../tags/tag172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171.xml"/><Relationship Id="rId1" Type="http://schemas.openxmlformats.org/officeDocument/2006/relationships/vmlDrawing" Target="../drawings/vmlDrawing21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74.xml"/><Relationship Id="rId10" Type="http://schemas.openxmlformats.org/officeDocument/2006/relationships/image" Target="../media/image9.jpeg"/><Relationship Id="rId4" Type="http://schemas.openxmlformats.org/officeDocument/2006/relationships/tags" Target="../tags/tag173.xml"/><Relationship Id="rId9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593297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6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3"/>
          <p:cNvSpPr/>
          <p:nvPr>
            <p:custDataLst>
              <p:tags r:id="rId3"/>
            </p:custDataLst>
          </p:nvPr>
        </p:nvSpPr>
        <p:spPr>
          <a:xfrm>
            <a:off x="5515270" y="2104547"/>
            <a:ext cx="346092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cap="small" dirty="0" err="1" smtClean="0">
                <a:solidFill>
                  <a:schemeClr val="accent6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  <a:sym typeface="Helvetica"/>
              </a:rPr>
              <a:t>Skolkovo</a:t>
            </a:r>
            <a:r>
              <a:rPr lang="en-US" sz="3200" b="1" cap="small" dirty="0" smtClean="0">
                <a:solidFill>
                  <a:schemeClr val="accent6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  <a:sym typeface="Helvetica"/>
              </a:rPr>
              <a:t> Innovation </a:t>
            </a:r>
            <a:r>
              <a:rPr lang="en-US" sz="3200" b="1" cap="small" dirty="0" smtClean="0">
                <a:solidFill>
                  <a:schemeClr val="accent6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  <a:sym typeface="Helvetica"/>
              </a:rPr>
              <a:t>Center</a:t>
            </a:r>
          </a:p>
          <a:p>
            <a:pPr algn="ctr">
              <a:defRPr/>
            </a:pPr>
            <a:endParaRPr lang="en-US" sz="3200" b="1" cap="small" dirty="0">
              <a:solidFill>
                <a:schemeClr val="accent6">
                  <a:lumMod val="65000"/>
                  <a:lumOff val="35000"/>
                </a:schemeClr>
              </a:solidFill>
              <a:latin typeface="Helvetica" pitchFamily="34" charset="0"/>
              <a:cs typeface="Helvetica" pitchFamily="34" charset="0"/>
              <a:sym typeface="Helvetica"/>
            </a:endParaRPr>
          </a:p>
          <a:p>
            <a:pPr algn="ctr">
              <a:defRPr/>
            </a:pPr>
            <a:r>
              <a:rPr lang="en-US" sz="2400" cap="small" dirty="0" smtClean="0">
                <a:solidFill>
                  <a:schemeClr val="accent6">
                    <a:lumMod val="65000"/>
                    <a:lumOff val="35000"/>
                  </a:schemeClr>
                </a:solidFill>
                <a:cs typeface="Calibri" pitchFamily="34" charset="0"/>
                <a:sym typeface="Helvetica"/>
              </a:rPr>
              <a:t>Nov 19, 2011</a:t>
            </a:r>
            <a:endParaRPr lang="ru-RU" cap="small" dirty="0">
              <a:solidFill>
                <a:schemeClr val="accent6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0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6893" y="3127801"/>
            <a:ext cx="6236963" cy="2705106"/>
          </a:xfrm>
          <a:prstGeom prst="rect">
            <a:avLst/>
          </a:prstGeom>
          <a:solidFill>
            <a:srgbClr val="F2DE4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294447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7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err="1"/>
              <a:t>T</a:t>
            </a:r>
            <a:r>
              <a:rPr lang="en-US" dirty="0" err="1" smtClean="0"/>
              <a:t>echnopark</a:t>
            </a:r>
            <a:r>
              <a:rPr lang="en-US" dirty="0" smtClean="0"/>
              <a:t> supporting startups</a:t>
            </a:r>
            <a:endParaRPr lang="ru-RU" dirty="0"/>
          </a:p>
        </p:txBody>
      </p:sp>
      <p:cxnSp>
        <p:nvCxnSpPr>
          <p:cNvPr id="123" name="Прямая со стрелкой 122"/>
          <p:cNvCxnSpPr/>
          <p:nvPr>
            <p:custDataLst>
              <p:tags r:id="rId4"/>
            </p:custDataLst>
          </p:nvPr>
        </p:nvCxnSpPr>
        <p:spPr>
          <a:xfrm>
            <a:off x="1859649" y="2372725"/>
            <a:ext cx="0" cy="1125062"/>
          </a:xfrm>
          <a:prstGeom prst="straightConnector1">
            <a:avLst/>
          </a:prstGeom>
          <a:ln w="34925">
            <a:solidFill>
              <a:srgbClr val="3F69B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>
            <a:stCxn id="147" idx="2"/>
          </p:cNvCxnSpPr>
          <p:nvPr>
            <p:custDataLst>
              <p:tags r:id="rId5"/>
            </p:custDataLst>
          </p:nvPr>
        </p:nvCxnSpPr>
        <p:spPr>
          <a:xfrm>
            <a:off x="3978341" y="2372725"/>
            <a:ext cx="76" cy="1125064"/>
          </a:xfrm>
          <a:prstGeom prst="straightConnector1">
            <a:avLst/>
          </a:prstGeom>
          <a:ln w="34925">
            <a:solidFill>
              <a:srgbClr val="3F69B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>
            <p:custDataLst>
              <p:tags r:id="rId6"/>
            </p:custDataLst>
          </p:nvPr>
        </p:nvCxnSpPr>
        <p:spPr>
          <a:xfrm>
            <a:off x="6534700" y="2156825"/>
            <a:ext cx="215900" cy="0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Прямоугольник 137"/>
          <p:cNvSpPr/>
          <p:nvPr>
            <p:custDataLst>
              <p:tags r:id="rId7"/>
            </p:custDataLst>
          </p:nvPr>
        </p:nvSpPr>
        <p:spPr>
          <a:xfrm>
            <a:off x="7264570" y="4686947"/>
            <a:ext cx="1584325" cy="1007059"/>
          </a:xfrm>
          <a:prstGeom prst="rect">
            <a:avLst/>
          </a:prstGeom>
          <a:solidFill>
            <a:schemeClr val="bg2"/>
          </a:solidFill>
          <a:ln w="34925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/>
                </a:solidFill>
                <a:sym typeface="Helvetica"/>
              </a:rPr>
              <a:t>External venture funds</a:t>
            </a:r>
            <a:endParaRPr lang="ru-RU" sz="2000" dirty="0">
              <a:solidFill>
                <a:schemeClr val="accent6"/>
              </a:solidFill>
              <a:sym typeface="Helvetica"/>
            </a:endParaRPr>
          </a:p>
        </p:txBody>
      </p:sp>
      <p:cxnSp>
        <p:nvCxnSpPr>
          <p:cNvPr id="140" name="Прямая со стрелкой 139"/>
          <p:cNvCxnSpPr>
            <a:stCxn id="138" idx="1"/>
          </p:cNvCxnSpPr>
          <p:nvPr>
            <p:custDataLst>
              <p:tags r:id="rId8"/>
            </p:custDataLst>
          </p:nvPr>
        </p:nvCxnSpPr>
        <p:spPr>
          <a:xfrm flipH="1">
            <a:off x="6430841" y="5190477"/>
            <a:ext cx="833729" cy="0"/>
          </a:xfrm>
          <a:prstGeom prst="straightConnector1">
            <a:avLst/>
          </a:prstGeom>
          <a:ln w="34925">
            <a:solidFill>
              <a:srgbClr val="00B05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0" name="Прямоугольник 14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42691" y="5915697"/>
            <a:ext cx="177760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85000"/>
                    <a:lumOff val="15000"/>
                  </a:schemeClr>
                </a:solidFill>
                <a:latin typeface="+mn-lt"/>
                <a:sym typeface="Helvetica"/>
              </a:rPr>
              <a:t>Technopark</a:t>
            </a:r>
            <a:endParaRPr lang="ru-RU" sz="2400" dirty="0">
              <a:solidFill>
                <a:schemeClr val="accent6">
                  <a:lumMod val="85000"/>
                  <a:lumOff val="15000"/>
                </a:schemeClr>
              </a:solidFill>
              <a:latin typeface="+mn-lt"/>
              <a:sym typeface="Helvetica"/>
            </a:endParaRPr>
          </a:p>
        </p:txBody>
      </p:sp>
      <p:sp>
        <p:nvSpPr>
          <p:cNvPr id="142" name="Прямоугольник 141"/>
          <p:cNvSpPr/>
          <p:nvPr>
            <p:custDataLst>
              <p:tags r:id="rId10"/>
            </p:custDataLst>
          </p:nvPr>
        </p:nvSpPr>
        <p:spPr>
          <a:xfrm>
            <a:off x="7256550" y="2368219"/>
            <a:ext cx="1584325" cy="821837"/>
          </a:xfrm>
          <a:prstGeom prst="rect">
            <a:avLst/>
          </a:prstGeom>
          <a:solidFill>
            <a:schemeClr val="bg2"/>
          </a:solidFill>
          <a:ln w="34925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schemeClr val="accent6"/>
                </a:solidFill>
                <a:sym typeface="Helvetica"/>
              </a:rPr>
              <a:t>Other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accent6"/>
                </a:solidFill>
                <a:sym typeface="Helvetica"/>
              </a:rPr>
              <a:t>Universities</a:t>
            </a:r>
            <a:endParaRPr lang="ru-RU" sz="2000" dirty="0">
              <a:solidFill>
                <a:schemeClr val="accent6"/>
              </a:solidFill>
              <a:sym typeface="Helvetica"/>
            </a:endParaRPr>
          </a:p>
        </p:txBody>
      </p:sp>
      <p:sp>
        <p:nvSpPr>
          <p:cNvPr id="146" name="Блок-схема: несколько документов 145"/>
          <p:cNvSpPr/>
          <p:nvPr>
            <p:custDataLst>
              <p:tags r:id="rId11"/>
            </p:custDataLst>
          </p:nvPr>
        </p:nvSpPr>
        <p:spPr>
          <a:xfrm>
            <a:off x="5425808" y="1524886"/>
            <a:ext cx="1620838" cy="950262"/>
          </a:xfrm>
          <a:prstGeom prst="flowChartMultidocument">
            <a:avLst/>
          </a:prstGeom>
          <a:solidFill>
            <a:schemeClr val="bg2"/>
          </a:solidFill>
          <a:ln w="34925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/>
                </a:solidFill>
                <a:sym typeface="Helvetica"/>
              </a:rPr>
              <a:t>Skolkovo Funds</a:t>
            </a:r>
            <a:endParaRPr lang="ru-RU" sz="2000" dirty="0">
              <a:solidFill>
                <a:schemeClr val="accent6"/>
              </a:solidFill>
              <a:sym typeface="Helvetica"/>
            </a:endParaRPr>
          </a:p>
        </p:txBody>
      </p:sp>
      <p:sp>
        <p:nvSpPr>
          <p:cNvPr id="147" name="Прямоугольник 146"/>
          <p:cNvSpPr/>
          <p:nvPr>
            <p:custDataLst>
              <p:tags r:id="rId12"/>
            </p:custDataLst>
          </p:nvPr>
        </p:nvSpPr>
        <p:spPr>
          <a:xfrm>
            <a:off x="3077831" y="1626666"/>
            <a:ext cx="1801019" cy="746059"/>
          </a:xfrm>
          <a:prstGeom prst="rect">
            <a:avLst/>
          </a:prstGeom>
          <a:solidFill>
            <a:schemeClr val="bg2"/>
          </a:solidFill>
          <a:ln w="34925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 smtClean="0">
                <a:solidFill>
                  <a:schemeClr val="accent6"/>
                </a:solidFill>
                <a:sym typeface="Helvetica"/>
              </a:rPr>
              <a:t>Skolkovo</a:t>
            </a:r>
            <a:r>
              <a:rPr lang="en-US" sz="2000" dirty="0" smtClean="0">
                <a:solidFill>
                  <a:schemeClr val="accent6"/>
                </a:solidFill>
                <a:sym typeface="Helvetica"/>
              </a:rPr>
              <a:t> Institute</a:t>
            </a:r>
            <a:endParaRPr lang="ru-RU" sz="2000" dirty="0">
              <a:solidFill>
                <a:schemeClr val="accent6"/>
              </a:solidFill>
              <a:sym typeface="Helvetica"/>
            </a:endParaRPr>
          </a:p>
        </p:txBody>
      </p:sp>
      <p:sp>
        <p:nvSpPr>
          <p:cNvPr id="148" name="Номер слайда 49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pPr>
              <a:defRPr/>
            </a:pPr>
            <a:fld id="{8136E022-80F3-4E4F-990D-9EDEBDC4786E}" type="slidenum">
              <a:rPr lang="ru-RU" smtClean="0">
                <a:sym typeface="Helvetica"/>
              </a:rPr>
              <a:pPr>
                <a:defRPr/>
              </a:pPr>
              <a:t>10</a:t>
            </a:fld>
            <a:endParaRPr lang="ru-RU" dirty="0">
              <a:sym typeface="Helvetica"/>
            </a:endParaRPr>
          </a:p>
        </p:txBody>
      </p:sp>
      <p:sp>
        <p:nvSpPr>
          <p:cNvPr id="149" name="Прямоугольник 148"/>
          <p:cNvSpPr/>
          <p:nvPr>
            <p:custDataLst>
              <p:tags r:id="rId14"/>
            </p:custDataLst>
          </p:nvPr>
        </p:nvSpPr>
        <p:spPr>
          <a:xfrm>
            <a:off x="3285263" y="3603664"/>
            <a:ext cx="1360460" cy="719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6"/>
                </a:solidFill>
                <a:sym typeface="Helvetica"/>
              </a:rPr>
              <a:t>Spin-off </a:t>
            </a:r>
            <a:r>
              <a:rPr lang="en-US" b="1" dirty="0" smtClean="0">
                <a:solidFill>
                  <a:schemeClr val="accent6"/>
                </a:solidFill>
                <a:sym typeface="Helvetica"/>
              </a:rPr>
              <a:t>center</a:t>
            </a:r>
            <a:endParaRPr lang="ru-RU" b="1" dirty="0">
              <a:solidFill>
                <a:schemeClr val="accent6"/>
              </a:solidFill>
              <a:sym typeface="Helvetica"/>
            </a:endParaRPr>
          </a:p>
        </p:txBody>
      </p:sp>
      <p:sp>
        <p:nvSpPr>
          <p:cNvPr id="150" name="Прямоугольник 149"/>
          <p:cNvSpPr/>
          <p:nvPr>
            <p:custDataLst>
              <p:tags r:id="rId15"/>
            </p:custDataLst>
          </p:nvPr>
        </p:nvSpPr>
        <p:spPr>
          <a:xfrm>
            <a:off x="1147094" y="3594039"/>
            <a:ext cx="1439862" cy="719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accent6"/>
                </a:solidFill>
                <a:sym typeface="Helvetica"/>
              </a:rPr>
              <a:t>Coaching &amp; training</a:t>
            </a:r>
            <a:endParaRPr lang="ru-RU" b="1" dirty="0">
              <a:solidFill>
                <a:schemeClr val="accent6"/>
              </a:solidFill>
              <a:sym typeface="Helvetica"/>
            </a:endParaRPr>
          </a:p>
        </p:txBody>
      </p:sp>
      <p:sp>
        <p:nvSpPr>
          <p:cNvPr id="152" name="Блок-схема: несколько документов 151"/>
          <p:cNvSpPr/>
          <p:nvPr>
            <p:custDataLst>
              <p:tags r:id="rId16"/>
            </p:custDataLst>
          </p:nvPr>
        </p:nvSpPr>
        <p:spPr>
          <a:xfrm>
            <a:off x="933659" y="1530413"/>
            <a:ext cx="1640230" cy="953438"/>
          </a:xfrm>
          <a:prstGeom prst="flowChartMultidocument">
            <a:avLst/>
          </a:prstGeom>
          <a:solidFill>
            <a:schemeClr val="bg2"/>
          </a:solidFill>
          <a:ln w="34925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/>
                </a:solidFill>
                <a:sym typeface="Helvetica"/>
              </a:rPr>
              <a:t>Clusters</a:t>
            </a:r>
            <a:endParaRPr lang="ru-RU" sz="2000" dirty="0">
              <a:solidFill>
                <a:schemeClr val="accent6"/>
              </a:solidFill>
              <a:sym typeface="Helvetica"/>
            </a:endParaRPr>
          </a:p>
        </p:txBody>
      </p:sp>
      <p:sp>
        <p:nvSpPr>
          <p:cNvPr id="153" name="Прямоугольник 152"/>
          <p:cNvSpPr/>
          <p:nvPr>
            <p:custDataLst>
              <p:tags r:id="rId17"/>
            </p:custDataLst>
          </p:nvPr>
        </p:nvSpPr>
        <p:spPr>
          <a:xfrm>
            <a:off x="5151530" y="3594039"/>
            <a:ext cx="1441628" cy="719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accent6"/>
                </a:solidFill>
                <a:sym typeface="Helvetica"/>
              </a:rPr>
              <a:t>Market assistance</a:t>
            </a:r>
            <a:endParaRPr lang="ru-RU" b="1" dirty="0">
              <a:solidFill>
                <a:schemeClr val="accent6"/>
              </a:solidFill>
              <a:sym typeface="Helvetica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1106910" y="4622447"/>
            <a:ext cx="1722923" cy="913792"/>
            <a:chOff x="0" y="216496"/>
            <a:chExt cx="2042008" cy="282318"/>
          </a:xfrm>
        </p:grpSpPr>
        <p:sp>
          <p:nvSpPr>
            <p:cNvPr id="33" name="Прямоугольник 32"/>
            <p:cNvSpPr/>
            <p:nvPr/>
          </p:nvSpPr>
          <p:spPr>
            <a:xfrm rot="10800000" flipV="1">
              <a:off x="0" y="216496"/>
              <a:ext cx="2042008" cy="2823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Прямоугольник 33"/>
            <p:cNvSpPr/>
            <p:nvPr/>
          </p:nvSpPr>
          <p:spPr>
            <a:xfrm>
              <a:off x="0" y="216496"/>
              <a:ext cx="2042008" cy="282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8580" rIns="3600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ysClr val="windowText" lastClr="000000"/>
                  </a:solidFill>
                </a:rPr>
                <a:t>Infrastructure</a:t>
              </a:r>
              <a:endParaRPr lang="ru-RU" sz="1800" b="1" kern="12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3082445" y="4612821"/>
            <a:ext cx="1716558" cy="913793"/>
            <a:chOff x="2137280" y="1692634"/>
            <a:chExt cx="1522988" cy="913793"/>
          </a:xfrm>
          <a:noFill/>
        </p:grpSpPr>
        <p:sp>
          <p:nvSpPr>
            <p:cNvPr id="39" name="Прямоугольник 38"/>
            <p:cNvSpPr/>
            <p:nvPr/>
          </p:nvSpPr>
          <p:spPr>
            <a:xfrm>
              <a:off x="2137280" y="1692634"/>
              <a:ext cx="1522988" cy="9137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</p:sp>
        <p:sp>
          <p:nvSpPr>
            <p:cNvPr id="40" name="Прямоугольник 39"/>
            <p:cNvSpPr/>
            <p:nvPr/>
          </p:nvSpPr>
          <p:spPr>
            <a:xfrm>
              <a:off x="2137280" y="1692634"/>
              <a:ext cx="1522988" cy="9137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>
                  <a:solidFill>
                    <a:sysClr val="windowText" lastClr="000000"/>
                  </a:solidFill>
                </a:rPr>
                <a:t>Corporate</a:t>
              </a:r>
              <a:r>
                <a:rPr lang="en-US" sz="1800" b="1" kern="1200" dirty="0" smtClean="0">
                  <a:solidFill>
                    <a:sysClr val="windowText" lastClr="000000"/>
                  </a:solidFill>
                </a:rPr>
                <a:t> services</a:t>
              </a:r>
              <a:endParaRPr lang="ru-RU" sz="1800" b="1" kern="12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969926" y="4650920"/>
            <a:ext cx="1722924" cy="913793"/>
            <a:chOff x="4256488" y="1694790"/>
            <a:chExt cx="1522988" cy="913793"/>
          </a:xfrm>
          <a:noFill/>
        </p:grpSpPr>
        <p:sp>
          <p:nvSpPr>
            <p:cNvPr id="42" name="Прямоугольник 41"/>
            <p:cNvSpPr/>
            <p:nvPr/>
          </p:nvSpPr>
          <p:spPr>
            <a:xfrm>
              <a:off x="4256488" y="1694790"/>
              <a:ext cx="1522988" cy="9137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43" name="Прямоугольник 42"/>
            <p:cNvSpPr/>
            <p:nvPr/>
          </p:nvSpPr>
          <p:spPr>
            <a:xfrm>
              <a:off x="4256488" y="1694790"/>
              <a:ext cx="1522988" cy="9137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ysClr val="windowText" lastClr="000000"/>
                  </a:solidFill>
                </a:rPr>
                <a:t>Funding</a:t>
              </a:r>
              <a:endParaRPr lang="ru-RU" sz="1800" b="1" kern="1200" dirty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15" name="Соединительная линия уступом 14"/>
          <p:cNvCxnSpPr/>
          <p:nvPr/>
        </p:nvCxnSpPr>
        <p:spPr>
          <a:xfrm>
            <a:off x="1867025" y="2775192"/>
            <a:ext cx="1800147" cy="719422"/>
          </a:xfrm>
          <a:prstGeom prst="bentConnector3">
            <a:avLst>
              <a:gd name="adj1" fmla="val 99973"/>
            </a:avLst>
          </a:prstGeom>
          <a:ln w="34925">
            <a:solidFill>
              <a:srgbClr val="3F69B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>
            <a:stCxn id="142" idx="1"/>
          </p:cNvCxnSpPr>
          <p:nvPr/>
        </p:nvCxnSpPr>
        <p:spPr>
          <a:xfrm rot="10800000" flipV="1">
            <a:off x="4263996" y="2779138"/>
            <a:ext cx="2992554" cy="718650"/>
          </a:xfrm>
          <a:prstGeom prst="bentConnector3">
            <a:avLst>
              <a:gd name="adj1" fmla="val 100008"/>
            </a:avLst>
          </a:prstGeom>
          <a:ln w="349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/>
          <p:nvPr/>
        </p:nvCxnSpPr>
        <p:spPr>
          <a:xfrm rot="5400000">
            <a:off x="5227958" y="3520877"/>
            <a:ext cx="2659309" cy="253542"/>
          </a:xfrm>
          <a:prstGeom prst="bentConnector3">
            <a:avLst>
              <a:gd name="adj1" fmla="val 99985"/>
            </a:avLst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2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852176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81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Corporate partners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63054CDB-EA33-4FB1-ADAB-15FECA80D90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5" name="Прямоугольник 4"/>
          <p:cNvSpPr/>
          <p:nvPr>
            <p:custDataLst>
              <p:tags r:id="rId5"/>
            </p:custDataLst>
          </p:nvPr>
        </p:nvSpPr>
        <p:spPr>
          <a:xfrm>
            <a:off x="212725" y="1131888"/>
            <a:ext cx="5959475" cy="5367336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>
            <p:custDataLst>
              <p:tags r:id="rId6"/>
            </p:custDataLst>
          </p:nvPr>
        </p:nvSpPr>
        <p:spPr>
          <a:xfrm>
            <a:off x="6269069" y="1131888"/>
            <a:ext cx="2701676" cy="5367336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7409" y="1897340"/>
            <a:ext cx="2438400" cy="44264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2323" y="1218431"/>
            <a:ext cx="3636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200" dirty="0" smtClean="0">
                <a:solidFill>
                  <a:schemeClr val="accent6"/>
                </a:solidFill>
                <a:latin typeface="+mn-lt"/>
              </a:rPr>
              <a:t>International companies</a:t>
            </a:r>
            <a:endParaRPr lang="ru-RU" sz="22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7569" y="1187956"/>
            <a:ext cx="26661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200" dirty="0" smtClean="0">
                <a:solidFill>
                  <a:schemeClr val="accent6"/>
                </a:solidFill>
                <a:latin typeface="+mn-lt"/>
              </a:rPr>
              <a:t>Russian companies</a:t>
            </a:r>
            <a:endParaRPr lang="ru-RU" sz="22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2531" name="Picture 24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28" y="1790720"/>
            <a:ext cx="559117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71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791758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06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The role of corporate partners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63054CDB-EA33-4FB1-ADAB-15FECA80D90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1" name="Прямоугольник 18"/>
          <p:cNvSpPr/>
          <p:nvPr>
            <p:custDataLst>
              <p:tags r:id="rId5"/>
            </p:custDataLst>
          </p:nvPr>
        </p:nvSpPr>
        <p:spPr>
          <a:xfrm>
            <a:off x="646573" y="1971968"/>
            <a:ext cx="8314538" cy="407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Create and operate R&amp;D centers in </a:t>
            </a:r>
            <a:r>
              <a:rPr lang="en-US" sz="2200" dirty="0" err="1" smtClean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Skolkovo</a:t>
            </a:r>
            <a:endParaRPr lang="en-US" sz="2200" dirty="0" smtClean="0">
              <a:solidFill>
                <a:schemeClr val="accent6"/>
              </a:solidFill>
              <a:latin typeface="+mn-lt"/>
              <a:cs typeface="Arial" pitchFamily="34" charset="0"/>
              <a:sym typeface="Helvetica"/>
            </a:endParaRPr>
          </a:p>
          <a:p>
            <a:pPr marL="342900" indent="-342900">
              <a:spcBef>
                <a:spcPts val="18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sz="2200" dirty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E</a:t>
            </a:r>
            <a:r>
              <a:rPr lang="en-US" sz="2200" dirty="0" smtClean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valuate </a:t>
            </a:r>
            <a:r>
              <a:rPr lang="en-US" sz="2200" dirty="0" err="1" smtClean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Skolkovo’s</a:t>
            </a:r>
            <a:r>
              <a:rPr lang="en-US" sz="2200" dirty="0" smtClean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 pipeline of promising technologies &amp; advise on strategy</a:t>
            </a:r>
          </a:p>
          <a:p>
            <a:pPr marL="342900" indent="-342900">
              <a:spcBef>
                <a:spcPts val="18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Co-invest in promising </a:t>
            </a:r>
            <a:r>
              <a:rPr lang="en-US" sz="2200" dirty="0" err="1" smtClean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Skolkovo</a:t>
            </a:r>
            <a:r>
              <a:rPr lang="en-US" sz="2200" dirty="0" smtClean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 start-ups</a:t>
            </a:r>
          </a:p>
          <a:p>
            <a:pPr marL="342900" indent="-342900">
              <a:spcBef>
                <a:spcPts val="18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Offer early commercialization opportunities to </a:t>
            </a:r>
            <a:r>
              <a:rPr lang="en-US" sz="2200" dirty="0" err="1" smtClean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Skolkovo</a:t>
            </a:r>
            <a:r>
              <a:rPr lang="en-US" sz="2200" dirty="0" smtClean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 startups</a:t>
            </a:r>
          </a:p>
          <a:p>
            <a:pPr marL="342900" indent="-342900">
              <a:spcBef>
                <a:spcPts val="18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Fund research at </a:t>
            </a:r>
            <a:r>
              <a:rPr lang="en-US" sz="2200" dirty="0" err="1" smtClean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SkTech</a:t>
            </a:r>
            <a:endParaRPr lang="en-US" sz="2200" dirty="0" smtClean="0">
              <a:solidFill>
                <a:schemeClr val="accent6"/>
              </a:solidFill>
              <a:latin typeface="+mn-lt"/>
              <a:cs typeface="Arial" pitchFamily="34" charset="0"/>
              <a:sym typeface="Helvetica"/>
            </a:endParaRPr>
          </a:p>
          <a:p>
            <a:pPr marL="180975" indent="-180975">
              <a:spcBef>
                <a:spcPts val="12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endParaRPr lang="en-US" sz="2200" dirty="0">
              <a:solidFill>
                <a:schemeClr val="accent6"/>
              </a:solidFill>
              <a:latin typeface="+mn-lt"/>
              <a:cs typeface="Arial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551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296007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9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Заголовок 9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43608" y="195263"/>
            <a:ext cx="7994514" cy="706437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US" sz="2400" dirty="0"/>
              <a:t>Skolkovo </a:t>
            </a:r>
            <a:r>
              <a:rPr lang="en-US" sz="2400" dirty="0" smtClean="0"/>
              <a:t>Institute </a:t>
            </a:r>
            <a:r>
              <a:rPr lang="en-US" sz="2400" dirty="0"/>
              <a:t>of </a:t>
            </a:r>
            <a:r>
              <a:rPr lang="en-US" sz="2400" dirty="0" smtClean="0"/>
              <a:t>Science and Technology</a:t>
            </a:r>
            <a:endParaRPr lang="ru-RU" sz="24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63054CDB-EA33-4FB1-ADAB-15FECA80D90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28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2079" y="1049750"/>
            <a:ext cx="4657733" cy="284260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4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>
              <a:solidFill>
                <a:schemeClr val="accent6"/>
              </a:solidFill>
              <a:sym typeface="Helvetica"/>
            </a:endParaRPr>
          </a:p>
        </p:txBody>
      </p:sp>
      <p:sp>
        <p:nvSpPr>
          <p:cNvPr id="34" name="Rectangle 1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flipV="1">
            <a:off x="432079" y="4179773"/>
            <a:ext cx="4773991" cy="253308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chemeClr val="accent6"/>
              </a:solidFill>
              <a:sym typeface="Helvetica"/>
            </a:endParaRPr>
          </a:p>
        </p:txBody>
      </p:sp>
      <p:sp>
        <p:nvSpPr>
          <p:cNvPr id="35" name="AutoShape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 flipH="1" flipV="1">
            <a:off x="4417671" y="5924459"/>
            <a:ext cx="1028615" cy="548184"/>
          </a:xfrm>
          <a:prstGeom prst="parallelogram">
            <a:avLst>
              <a:gd name="adj" fmla="val 30295"/>
            </a:avLst>
          </a:prstGeom>
          <a:solidFill>
            <a:srgbClr val="ADD1F9"/>
          </a:solidFill>
          <a:ln w="19050">
            <a:solidFill>
              <a:schemeClr val="accent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chemeClr val="accent6"/>
              </a:solidFill>
              <a:sym typeface="Helvetica"/>
            </a:endParaRPr>
          </a:p>
        </p:txBody>
      </p:sp>
      <p:sp>
        <p:nvSpPr>
          <p:cNvPr id="36" name="Rectangle 1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flipV="1">
            <a:off x="4778463" y="4001928"/>
            <a:ext cx="4094415" cy="253068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chemeClr val="accent6"/>
              </a:solidFill>
              <a:sym typeface="Helvetica"/>
            </a:endParaRPr>
          </a:p>
        </p:txBody>
      </p:sp>
      <p:sp>
        <p:nvSpPr>
          <p:cNvPr id="29" name="AutoShap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5400000" flipH="1">
            <a:off x="4296698" y="1410938"/>
            <a:ext cx="1154301" cy="431924"/>
          </a:xfrm>
          <a:prstGeom prst="parallelogram">
            <a:avLst>
              <a:gd name="adj" fmla="val 32739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chemeClr val="accent6"/>
              </a:solidFill>
              <a:sym typeface="Helvetica"/>
            </a:endParaRPr>
          </a:p>
        </p:txBody>
      </p:sp>
      <p:sp>
        <p:nvSpPr>
          <p:cNvPr id="30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758556" y="1196911"/>
            <a:ext cx="4114323" cy="275253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4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>
              <a:solidFill>
                <a:schemeClr val="accent6"/>
              </a:solidFill>
              <a:sym typeface="Helvetica"/>
            </a:endParaRPr>
          </a:p>
        </p:txBody>
      </p:sp>
      <p:sp>
        <p:nvSpPr>
          <p:cNvPr id="4" name="Прямоугольник 3"/>
          <p:cNvSpPr/>
          <p:nvPr>
            <p:custDataLst>
              <p:tags r:id="rId11"/>
            </p:custDataLst>
          </p:nvPr>
        </p:nvSpPr>
        <p:spPr>
          <a:xfrm>
            <a:off x="5200668" y="1767093"/>
            <a:ext cx="347104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 smtClean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World’s </a:t>
            </a:r>
            <a:r>
              <a:rPr lang="en-US" sz="2200" dirty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first graduate university to fully-integrate research, education, </a:t>
            </a:r>
            <a:r>
              <a:rPr lang="en-US" sz="2200" b="1" dirty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innovation and entrepreneurship</a:t>
            </a:r>
            <a:endParaRPr lang="ru-RU" sz="2200" b="1" cap="small" dirty="0">
              <a:solidFill>
                <a:schemeClr val="accent6"/>
              </a:solidFill>
              <a:latin typeface="+mn-lt"/>
              <a:cs typeface="Arial" pitchFamily="34" charset="0"/>
              <a:sym typeface="Helvetica"/>
            </a:endParaRPr>
          </a:p>
        </p:txBody>
      </p:sp>
      <p:sp>
        <p:nvSpPr>
          <p:cNvPr id="19" name="Прямоугольник 18"/>
          <p:cNvSpPr/>
          <p:nvPr>
            <p:custDataLst>
              <p:tags r:id="rId12"/>
            </p:custDataLst>
          </p:nvPr>
        </p:nvSpPr>
        <p:spPr>
          <a:xfrm>
            <a:off x="542611" y="4245326"/>
            <a:ext cx="41253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ts val="9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1200 graduate students and 200 faculty by 2018</a:t>
            </a:r>
          </a:p>
          <a:p>
            <a:pPr marL="180975" indent="-180975">
              <a:spcBef>
                <a:spcPts val="9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5 programs, 15 multi-university research centers</a:t>
            </a:r>
          </a:p>
          <a:p>
            <a:pPr marL="180975" indent="-180975">
              <a:spcBef>
                <a:spcPts val="9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Source of expertise in </a:t>
            </a:r>
            <a:r>
              <a:rPr lang="en-US" sz="2000" dirty="0" err="1" smtClean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Skolkovo</a:t>
            </a:r>
            <a:endParaRPr lang="en-US" sz="2000" dirty="0" smtClean="0">
              <a:solidFill>
                <a:schemeClr val="accent6"/>
              </a:solidFill>
              <a:latin typeface="+mn-lt"/>
              <a:cs typeface="Arial" pitchFamily="34" charset="0"/>
              <a:sym typeface="Helvetica"/>
            </a:endParaRPr>
          </a:p>
          <a:p>
            <a:pPr marL="180975" indent="-180975">
              <a:spcBef>
                <a:spcPts val="9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Source of high-caliber talent </a:t>
            </a:r>
          </a:p>
        </p:txBody>
      </p:sp>
      <p:sp>
        <p:nvSpPr>
          <p:cNvPr id="25" name="Прямоугольник 18"/>
          <p:cNvSpPr/>
          <p:nvPr>
            <p:custDataLst>
              <p:tags r:id="rId13"/>
            </p:custDataLst>
          </p:nvPr>
        </p:nvSpPr>
        <p:spPr>
          <a:xfrm>
            <a:off x="5831649" y="4329045"/>
            <a:ext cx="28627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2000" dirty="0" smtClean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Strategic partner:</a:t>
            </a:r>
            <a:endParaRPr lang="en-US" sz="2000" dirty="0">
              <a:solidFill>
                <a:schemeClr val="accent6"/>
              </a:solidFill>
              <a:latin typeface="+mn-lt"/>
              <a:cs typeface="Arial" pitchFamily="34" charset="0"/>
              <a:sym typeface="Helvetica"/>
            </a:endParaRPr>
          </a:p>
        </p:txBody>
      </p:sp>
      <p:pic>
        <p:nvPicPr>
          <p:cNvPr id="11392" name="Picture 128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3370" y="5057747"/>
            <a:ext cx="3297622" cy="78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31" y="1075434"/>
            <a:ext cx="4120896" cy="279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1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Skolkovo</a:t>
            </a:r>
            <a:r>
              <a:rPr lang="en-US" dirty="0" smtClean="0"/>
              <a:t> Institute: negotiations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54CDB-EA33-4FB1-ADAB-15FECA80D90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8855" y="1123524"/>
            <a:ext cx="6762308" cy="1661993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accent6"/>
                </a:solidFill>
                <a:latin typeface="+mn-lt"/>
                <a:cs typeface="Calibri" pitchFamily="34" charset="0"/>
              </a:rPr>
              <a:t>MIT faculty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err="1" smtClean="0">
                <a:solidFill>
                  <a:schemeClr val="accent6"/>
                </a:solidFill>
                <a:latin typeface="+mn-lt"/>
                <a:cs typeface="Calibri" pitchFamily="34" charset="0"/>
              </a:rPr>
              <a:t>Ru</a:t>
            </a:r>
            <a:r>
              <a:rPr lang="en-US" dirty="0" smtClean="0">
                <a:solidFill>
                  <a:schemeClr val="accent6"/>
                </a:solidFill>
                <a:latin typeface="+mn-lt"/>
                <a:cs typeface="Calibri" pitchFamily="34" charset="0"/>
              </a:rPr>
              <a:t> academics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err="1" smtClean="0">
                <a:solidFill>
                  <a:schemeClr val="accent6"/>
                </a:solidFill>
                <a:latin typeface="+mn-lt"/>
                <a:cs typeface="Calibri" pitchFamily="34" charset="0"/>
              </a:rPr>
              <a:t>Ru</a:t>
            </a:r>
            <a:r>
              <a:rPr lang="en-US" dirty="0" smtClean="0">
                <a:solidFill>
                  <a:schemeClr val="accent6"/>
                </a:solidFill>
                <a:latin typeface="+mn-lt"/>
                <a:cs typeface="Calibri" pitchFamily="34" charset="0"/>
              </a:rPr>
              <a:t> management and legal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accent6"/>
                </a:solidFill>
                <a:latin typeface="+mn-lt"/>
                <a:cs typeface="Calibri" pitchFamily="34" charset="0"/>
              </a:rPr>
              <a:t>Government</a:t>
            </a:r>
            <a:endParaRPr lang="en-US" dirty="0" smtClean="0">
              <a:solidFill>
                <a:schemeClr val="accent6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8855" y="2955350"/>
            <a:ext cx="6762308" cy="295465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+mn-lt"/>
              </a:rPr>
              <a:t>Role of faculty in the US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+mn-lt"/>
              </a:rPr>
              <a:t>Distribution of faculty time (1/3 spent pitching)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+mn-lt"/>
              </a:rPr>
              <a:t>Need of a model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+mn-lt"/>
              </a:rPr>
              <a:t>Services contract, quantity v quality bureaucratic control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+mn-lt"/>
              </a:rPr>
              <a:t>Gap between capacity to deliver and capacity to assimilate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  <a:latin typeface="+mn-lt"/>
              </a:rPr>
              <a:t>Quality v speed (political logic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err="1" smtClean="0">
                <a:solidFill>
                  <a:schemeClr val="accent6"/>
                </a:solidFill>
                <a:latin typeface="+mn-lt"/>
              </a:rPr>
              <a:t>Interdisciplinarity</a:t>
            </a:r>
            <a:r>
              <a:rPr lang="en-US" dirty="0" smtClean="0">
                <a:solidFill>
                  <a:schemeClr val="accent6"/>
                </a:solidFill>
                <a:latin typeface="+mn-lt"/>
              </a:rPr>
              <a:t>; complex collaborations</a:t>
            </a:r>
            <a:endParaRPr lang="ru-RU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855" y="6209437"/>
            <a:ext cx="1765005" cy="369332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accent6"/>
                </a:solidFill>
                <a:latin typeface="+mn-lt"/>
                <a:cs typeface="Calibri" pitchFamily="34" charset="0"/>
              </a:rPr>
              <a:t>Cultural bias?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81286" y="5540673"/>
            <a:ext cx="2062716" cy="369332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accent6"/>
                </a:solidFill>
                <a:latin typeface="+mn-lt"/>
                <a:cs typeface="Calibri" pitchFamily="34" charset="0"/>
              </a:rPr>
              <a:t>Trust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1285" y="4672347"/>
            <a:ext cx="2062716" cy="369332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accent6"/>
                </a:solidFill>
                <a:latin typeface="+mn-lt"/>
                <a:cs typeface="Calibri" pitchFamily="34" charset="0"/>
              </a:rPr>
              <a:t>Pride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1284" y="5102302"/>
            <a:ext cx="2062716" cy="369332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accent6"/>
                </a:solidFill>
                <a:latin typeface="+mn-lt"/>
                <a:cs typeface="Calibri" pitchFamily="34" charset="0"/>
              </a:rPr>
              <a:t>Distance to power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8281" y="6209437"/>
            <a:ext cx="464288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chemeClr val="accent6"/>
                </a:solidFill>
                <a:latin typeface="+mn-lt"/>
              </a:rPr>
              <a:t> How do we deal with it in </a:t>
            </a:r>
            <a:r>
              <a:rPr lang="en-US" b="1" dirty="0" err="1">
                <a:solidFill>
                  <a:schemeClr val="accent6"/>
                </a:solidFill>
                <a:latin typeface="+mn-lt"/>
              </a:rPr>
              <a:t>Skolkovo</a:t>
            </a:r>
            <a:r>
              <a:rPr lang="en-US" b="1" dirty="0" smtClean="0">
                <a:solidFill>
                  <a:schemeClr val="accent6"/>
                </a:solidFill>
                <a:latin typeface="+mn-lt"/>
              </a:rPr>
              <a:t>?</a:t>
            </a:r>
            <a:endParaRPr lang="en-US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7320267" y="3563059"/>
            <a:ext cx="1584752" cy="369332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accent6"/>
                </a:solidFill>
                <a:latin typeface="+mn-lt"/>
                <a:cs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1128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0865262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7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9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525344"/>
            <a:ext cx="2133600" cy="196131"/>
          </a:xfrm>
        </p:spPr>
        <p:txBody>
          <a:bodyPr/>
          <a:lstStyle/>
          <a:p>
            <a:pPr>
              <a:defRPr/>
            </a:pPr>
            <a:fld id="{63054CDB-EA33-4FB1-ADAB-15FECA80D90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7" name="Прямоугольник 3"/>
          <p:cNvSpPr/>
          <p:nvPr>
            <p:custDataLst>
              <p:tags r:id="rId4"/>
            </p:custDataLst>
          </p:nvPr>
        </p:nvSpPr>
        <p:spPr>
          <a:xfrm>
            <a:off x="1148317" y="3359814"/>
            <a:ext cx="758965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b="1" cap="small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Engineering </a:t>
            </a:r>
            <a:r>
              <a:rPr lang="en-US" sz="2800" b="1" cap="small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system: </a:t>
            </a:r>
            <a:r>
              <a:rPr lang="en-US" sz="2800" b="1" cap="small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Skolkovo</a:t>
            </a:r>
            <a:r>
              <a:rPr lang="en-US" sz="2800" b="1" cap="small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Environment / Culture</a:t>
            </a:r>
          </a:p>
        </p:txBody>
      </p:sp>
    </p:spTree>
    <p:extLst>
      <p:ext uri="{BB962C8B-B14F-4D97-AF65-F5344CB8AC3E}">
        <p14:creationId xmlns:p14="http://schemas.microsoft.com/office/powerpoint/2010/main" val="25653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313954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11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err="1" smtClean="0"/>
              <a:t>Skolkovo</a:t>
            </a:r>
            <a:r>
              <a:rPr lang="en-US" dirty="0" smtClean="0"/>
              <a:t> Environment / Culture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63054CDB-EA33-4FB1-ADAB-15FECA80D90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6" name="Прямоугольник 18"/>
          <p:cNvSpPr/>
          <p:nvPr>
            <p:custDataLst>
              <p:tags r:id="rId5"/>
            </p:custDataLst>
          </p:nvPr>
        </p:nvSpPr>
        <p:spPr>
          <a:xfrm>
            <a:off x="138223" y="1557281"/>
            <a:ext cx="679420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dirty="0" smtClean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Innovation ecosystems: success factors and mechanisms. </a:t>
            </a:r>
            <a:r>
              <a:rPr lang="en-US" sz="2200" dirty="0" smtClean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Engineering systems</a:t>
            </a:r>
            <a:endParaRPr lang="en-US" sz="2200" dirty="0">
              <a:solidFill>
                <a:schemeClr val="accent6"/>
              </a:solidFill>
              <a:latin typeface="+mn-lt"/>
              <a:cs typeface="Arial" pitchFamily="34" charset="0"/>
              <a:sym typeface="Helvetica"/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en-US" sz="2200" dirty="0" smtClean="0">
              <a:solidFill>
                <a:schemeClr val="accent6"/>
              </a:solidFill>
              <a:latin typeface="+mn-lt"/>
              <a:cs typeface="Arial" pitchFamily="34" charset="0"/>
              <a:sym typeface="Helvetica"/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dirty="0" smtClean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Architecture &gt; infrastructure &gt; institutions &gt; institutes &gt; </a:t>
            </a:r>
            <a:r>
              <a:rPr lang="en-US" sz="2200" dirty="0" smtClean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governance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dirty="0" smtClean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:: </a:t>
            </a:r>
            <a:r>
              <a:rPr lang="en-US" sz="2200" b="1" dirty="0" smtClean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frameworks – life is in between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dirty="0" smtClean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Experience, attractiveness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dirty="0" smtClean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Communities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dirty="0" err="1" smtClean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Behaviours</a:t>
            </a:r>
            <a:r>
              <a:rPr lang="en-US" sz="2200" dirty="0" smtClean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: types and efficiency/effectiveness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dirty="0" smtClean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Qualities of the ecosystem</a:t>
            </a:r>
          </a:p>
        </p:txBody>
      </p:sp>
      <p:sp>
        <p:nvSpPr>
          <p:cNvPr id="7" name="Прямоугольник 18"/>
          <p:cNvSpPr/>
          <p:nvPr>
            <p:custDataLst>
              <p:tags r:id="rId6"/>
            </p:custDataLst>
          </p:nvPr>
        </p:nvSpPr>
        <p:spPr>
          <a:xfrm>
            <a:off x="7166344" y="2170131"/>
            <a:ext cx="1848292" cy="2893100"/>
          </a:xfrm>
          <a:prstGeom prst="rect">
            <a:avLst/>
          </a:prstGeom>
          <a:solidFill>
            <a:schemeClr val="accent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dirty="0" smtClean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Mindset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dirty="0" smtClean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Culture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dirty="0" smtClean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Values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en-US" sz="2200" dirty="0" smtClean="0">
              <a:solidFill>
                <a:schemeClr val="accent6"/>
              </a:solidFill>
              <a:latin typeface="+mn-lt"/>
              <a:cs typeface="Arial" pitchFamily="34" charset="0"/>
              <a:sym typeface="Helvetica"/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dirty="0" smtClean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Dynamics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dirty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E</a:t>
            </a:r>
            <a:r>
              <a:rPr lang="en-US" sz="2200" dirty="0" smtClean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quilibrium</a:t>
            </a:r>
            <a:endParaRPr lang="en-US" sz="2200" dirty="0" smtClean="0">
              <a:solidFill>
                <a:schemeClr val="accent6"/>
              </a:solidFill>
              <a:latin typeface="+mn-lt"/>
              <a:cs typeface="Arial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2104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54CDB-EA33-4FB1-ADAB-15FECA80D90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8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797833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98" name="think-cell Slide" r:id="rId40" imgW="270" imgH="270" progId="TCLayout.ActiveDocument.1">
                  <p:embed/>
                </p:oleObj>
              </mc:Choice>
              <mc:Fallback>
                <p:oleObj name="think-cell Slide" r:id="rId4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The solution?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63054CDB-EA33-4FB1-ADAB-15FECA80D900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grpSp>
        <p:nvGrpSpPr>
          <p:cNvPr id="42" name="Группа 41"/>
          <p:cNvGrpSpPr/>
          <p:nvPr>
            <p:custDataLst>
              <p:tags r:id="rId5"/>
            </p:custDataLst>
          </p:nvPr>
        </p:nvGrpSpPr>
        <p:grpSpPr>
          <a:xfrm>
            <a:off x="610306" y="1784482"/>
            <a:ext cx="8010507" cy="4869222"/>
            <a:chOff x="696931" y="1736357"/>
            <a:chExt cx="8010507" cy="4869222"/>
          </a:xfrm>
        </p:grpSpPr>
        <p:sp>
          <p:nvSpPr>
            <p:cNvPr id="43" name="TextBox 42"/>
            <p:cNvSpPr txBox="1"/>
            <p:nvPr>
              <p:custDataLst>
                <p:tags r:id="rId14"/>
              </p:custDataLst>
            </p:nvPr>
          </p:nvSpPr>
          <p:spPr>
            <a:xfrm>
              <a:off x="4412307" y="6236247"/>
              <a:ext cx="76008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6"/>
                  </a:solidFill>
                  <a:latin typeface="Helvetica"/>
                  <a:sym typeface="Helvetica"/>
                </a:rPr>
                <a:t>Time</a:t>
              </a:r>
              <a:endParaRPr lang="ru-RU" b="1" dirty="0">
                <a:solidFill>
                  <a:schemeClr val="accent6"/>
                </a:solidFill>
                <a:sym typeface="Helvetica"/>
              </a:endParaRPr>
            </a:p>
          </p:txBody>
        </p:sp>
        <p:sp>
          <p:nvSpPr>
            <p:cNvPr id="44" name="TextBox 43"/>
            <p:cNvSpPr txBox="1"/>
            <p:nvPr>
              <p:custDataLst>
                <p:tags r:id="rId15"/>
              </p:custDataLst>
            </p:nvPr>
          </p:nvSpPr>
          <p:spPr>
            <a:xfrm rot="16200000">
              <a:off x="-1371628" y="3852793"/>
              <a:ext cx="4475671" cy="338554"/>
            </a:xfrm>
            <a:prstGeom prst="rect">
              <a:avLst/>
            </a:prstGeom>
            <a:noFill/>
          </p:spPr>
          <p:txBody>
            <a:bodyPr wrap="square" anchor="b" anchorCtr="1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chemeClr val="accent6"/>
                  </a:solidFill>
                  <a:latin typeface="+mn-lt"/>
                  <a:sym typeface="Helvetica"/>
                </a:rPr>
                <a:t>Technology maturity / market </a:t>
              </a:r>
              <a:r>
                <a:rPr lang="en-US" sz="1600" b="1" dirty="0" smtClean="0">
                  <a:solidFill>
                    <a:schemeClr val="accent6"/>
                  </a:solidFill>
                  <a:latin typeface="+mn-lt"/>
                  <a:sym typeface="Helvetica"/>
                </a:rPr>
                <a:t>acceptance</a:t>
              </a:r>
              <a:endParaRPr lang="ru-RU" sz="1600" b="1" dirty="0">
                <a:solidFill>
                  <a:schemeClr val="accent6"/>
                </a:solidFill>
                <a:latin typeface="+mn-lt"/>
                <a:sym typeface="Helvetica"/>
              </a:endParaRPr>
            </a:p>
          </p:txBody>
        </p:sp>
        <p:sp>
          <p:nvSpPr>
            <p:cNvPr id="45" name="Rectangle 52"/>
            <p:cNvSpPr/>
            <p:nvPr>
              <p:custDataLst>
                <p:tags r:id="rId16"/>
              </p:custDataLst>
            </p:nvPr>
          </p:nvSpPr>
          <p:spPr>
            <a:xfrm>
              <a:off x="5196646" y="2040274"/>
              <a:ext cx="3315758" cy="41352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chemeClr val="accent6"/>
                </a:solidFill>
                <a:sym typeface="Helvetica"/>
              </a:endParaRPr>
            </a:p>
          </p:txBody>
        </p:sp>
        <p:sp>
          <p:nvSpPr>
            <p:cNvPr id="46" name="Rectangle 39"/>
            <p:cNvSpPr/>
            <p:nvPr>
              <p:custDataLst>
                <p:tags r:id="rId17"/>
              </p:custDataLst>
            </p:nvPr>
          </p:nvSpPr>
          <p:spPr>
            <a:xfrm>
              <a:off x="1066369" y="4582176"/>
              <a:ext cx="3116497" cy="847861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chemeClr val="accent6"/>
                </a:solidFill>
                <a:sym typeface="Helvetica"/>
              </a:endParaRPr>
            </a:p>
          </p:txBody>
        </p:sp>
        <p:sp>
          <p:nvSpPr>
            <p:cNvPr id="48" name="Rectangle 35"/>
            <p:cNvSpPr/>
            <p:nvPr>
              <p:custDataLst>
                <p:tags r:id="rId18"/>
              </p:custDataLst>
            </p:nvPr>
          </p:nvSpPr>
          <p:spPr>
            <a:xfrm>
              <a:off x="2949726" y="4990156"/>
              <a:ext cx="1239258" cy="1185325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chemeClr val="accent6"/>
                </a:solidFill>
                <a:sym typeface="Helvetica"/>
              </a:endParaRPr>
            </a:p>
          </p:txBody>
        </p:sp>
        <p:sp>
          <p:nvSpPr>
            <p:cNvPr id="49" name="Rectangle 33"/>
            <p:cNvSpPr/>
            <p:nvPr>
              <p:custDataLst>
                <p:tags r:id="rId19"/>
              </p:custDataLst>
            </p:nvPr>
          </p:nvSpPr>
          <p:spPr>
            <a:xfrm>
              <a:off x="1071611" y="5391421"/>
              <a:ext cx="890386" cy="78741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chemeClr val="accent6"/>
                </a:solidFill>
                <a:sym typeface="Helvetica"/>
              </a:endParaRPr>
            </a:p>
          </p:txBody>
        </p:sp>
        <p:sp>
          <p:nvSpPr>
            <p:cNvPr id="50" name="Rectangle 34"/>
            <p:cNvSpPr/>
            <p:nvPr>
              <p:custDataLst>
                <p:tags r:id="rId20"/>
              </p:custDataLst>
            </p:nvPr>
          </p:nvSpPr>
          <p:spPr>
            <a:xfrm>
              <a:off x="1964183" y="5391421"/>
              <a:ext cx="983357" cy="78406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chemeClr val="accent6"/>
                </a:solidFill>
                <a:sym typeface="Helvetica"/>
              </a:endParaRPr>
            </a:p>
          </p:txBody>
        </p:sp>
        <p:sp>
          <p:nvSpPr>
            <p:cNvPr id="53" name="TextBox 37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049913" y="5438164"/>
              <a:ext cx="996515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solidFill>
                    <a:schemeClr val="accent6"/>
                  </a:solidFill>
                  <a:latin typeface="+mn-lt"/>
                  <a:sym typeface="Helvetica"/>
                </a:rPr>
                <a:t>Basic Research</a:t>
              </a:r>
              <a:endParaRPr lang="ru-RU" sz="1600" b="1" dirty="0">
                <a:solidFill>
                  <a:schemeClr val="accent6"/>
                </a:solidFill>
                <a:latin typeface="+mn-lt"/>
                <a:sym typeface="Helvetica"/>
              </a:endParaRPr>
            </a:p>
          </p:txBody>
        </p:sp>
        <p:sp>
          <p:nvSpPr>
            <p:cNvPr id="54" name="TextBox 38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992668" y="5438164"/>
              <a:ext cx="91431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400" b="1" dirty="0">
                  <a:solidFill>
                    <a:schemeClr val="accent6"/>
                  </a:solidFill>
                  <a:latin typeface="+mn-lt"/>
                  <a:sym typeface="Helvetica"/>
                </a:rPr>
                <a:t>Applied Research</a:t>
              </a:r>
              <a:endParaRPr lang="ru-RU" sz="1400" b="1" dirty="0">
                <a:solidFill>
                  <a:schemeClr val="accent6"/>
                </a:solidFill>
                <a:latin typeface="+mn-lt"/>
                <a:sym typeface="Helvetica"/>
              </a:endParaRPr>
            </a:p>
          </p:txBody>
        </p:sp>
        <p:sp>
          <p:nvSpPr>
            <p:cNvPr id="55" name="TextBox 40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940375" y="4856636"/>
              <a:ext cx="21524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chemeClr val="accent6"/>
                  </a:solidFill>
                  <a:latin typeface="+mn-lt"/>
                  <a:sym typeface="Helvetica"/>
                </a:rPr>
                <a:t>Entrepreneurs </a:t>
              </a:r>
              <a:endParaRPr lang="ru-RU" b="1" dirty="0">
                <a:solidFill>
                  <a:schemeClr val="accent6"/>
                </a:solidFill>
                <a:latin typeface="+mn-lt"/>
                <a:sym typeface="Helvetica"/>
              </a:endParaRPr>
            </a:p>
          </p:txBody>
        </p:sp>
        <p:cxnSp>
          <p:nvCxnSpPr>
            <p:cNvPr id="56" name="Straight Connector 45"/>
            <p:cNvCxnSpPr/>
            <p:nvPr>
              <p:custDataLst>
                <p:tags r:id="rId24"/>
              </p:custDataLst>
            </p:nvPr>
          </p:nvCxnSpPr>
          <p:spPr>
            <a:xfrm>
              <a:off x="3259977" y="5010304"/>
              <a:ext cx="0" cy="1188683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46"/>
            <p:cNvCxnSpPr/>
            <p:nvPr>
              <p:custDataLst>
                <p:tags r:id="rId25"/>
              </p:custDataLst>
            </p:nvPr>
          </p:nvCxnSpPr>
          <p:spPr>
            <a:xfrm>
              <a:off x="3618296" y="5010304"/>
              <a:ext cx="0" cy="1188683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4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 rot="16200000">
              <a:off x="2762688" y="5433443"/>
              <a:ext cx="6648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400" b="1" dirty="0">
                  <a:solidFill>
                    <a:schemeClr val="accent6"/>
                  </a:solidFill>
                  <a:latin typeface="+mn-lt"/>
                  <a:sym typeface="Helvetica"/>
                </a:rPr>
                <a:t>Early</a:t>
              </a:r>
              <a:endParaRPr lang="ru-RU" sz="1400" b="1" dirty="0">
                <a:solidFill>
                  <a:schemeClr val="accent6"/>
                </a:solidFill>
                <a:latin typeface="+mn-lt"/>
                <a:sym typeface="Helvetica"/>
              </a:endParaRPr>
            </a:p>
          </p:txBody>
        </p:sp>
        <p:sp>
          <p:nvSpPr>
            <p:cNvPr id="68" name="TextBox 4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 rot="16200000">
              <a:off x="3613803" y="5456316"/>
              <a:ext cx="6190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400" b="1" dirty="0">
                  <a:solidFill>
                    <a:schemeClr val="accent6"/>
                  </a:solidFill>
                  <a:latin typeface="+mn-lt"/>
                  <a:sym typeface="Helvetica"/>
                </a:rPr>
                <a:t>Late</a:t>
              </a:r>
              <a:endParaRPr lang="ru-RU" sz="1400" b="1" dirty="0">
                <a:solidFill>
                  <a:schemeClr val="accent6"/>
                </a:solidFill>
                <a:latin typeface="+mn-lt"/>
                <a:sym typeface="Helvetica"/>
              </a:endParaRPr>
            </a:p>
          </p:txBody>
        </p:sp>
        <p:sp>
          <p:nvSpPr>
            <p:cNvPr id="69" name="TextBox 49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 rot="16200000">
              <a:off x="3098727" y="5415835"/>
              <a:ext cx="7000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400" b="1" dirty="0">
                  <a:solidFill>
                    <a:schemeClr val="accent6"/>
                  </a:solidFill>
                  <a:latin typeface="+mn-lt"/>
                  <a:sym typeface="Helvetica"/>
                </a:rPr>
                <a:t>Mid</a:t>
              </a:r>
            </a:p>
          </p:txBody>
        </p:sp>
        <p:sp>
          <p:nvSpPr>
            <p:cNvPr id="71" name="TextBox 53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521754" y="3293239"/>
              <a:ext cx="277391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chemeClr val="accent6"/>
                  </a:solidFill>
                  <a:latin typeface="+mn-lt"/>
                  <a:sym typeface="Helvetica"/>
                </a:rPr>
                <a:t>Large Corporates</a:t>
              </a:r>
            </a:p>
            <a:p>
              <a:pPr algn="ctr" eaLnBrk="1" hangingPunct="1"/>
              <a:endParaRPr lang="en-US" b="1" dirty="0">
                <a:solidFill>
                  <a:schemeClr val="accent6"/>
                </a:solidFill>
                <a:latin typeface="+mn-lt"/>
                <a:sym typeface="Helvetica"/>
              </a:endParaRPr>
            </a:p>
            <a:p>
              <a:pPr algn="ctr" eaLnBrk="1" hangingPunct="1"/>
              <a:endParaRPr lang="en-US" b="1" dirty="0">
                <a:solidFill>
                  <a:schemeClr val="accent6"/>
                </a:solidFill>
                <a:latin typeface="+mn-lt"/>
                <a:sym typeface="Helvetica"/>
              </a:endParaRPr>
            </a:p>
            <a:p>
              <a:pPr algn="ctr" eaLnBrk="1" hangingPunct="1"/>
              <a:r>
                <a:rPr lang="en-US" b="1" dirty="0">
                  <a:solidFill>
                    <a:schemeClr val="accent6"/>
                  </a:solidFill>
                  <a:latin typeface="+mn-lt"/>
                  <a:sym typeface="Helvetica"/>
                </a:rPr>
                <a:t>Commoditization of Technology </a:t>
              </a:r>
              <a:endParaRPr lang="ru-RU" b="1" dirty="0">
                <a:solidFill>
                  <a:schemeClr val="accent6"/>
                </a:solidFill>
                <a:latin typeface="+mn-lt"/>
                <a:sym typeface="Helvetica"/>
              </a:endParaRPr>
            </a:p>
          </p:txBody>
        </p:sp>
        <p:sp>
          <p:nvSpPr>
            <p:cNvPr id="74" name="Isosceles Triangle 54"/>
            <p:cNvSpPr/>
            <p:nvPr>
              <p:custDataLst>
                <p:tags r:id="rId30"/>
              </p:custDataLst>
            </p:nvPr>
          </p:nvSpPr>
          <p:spPr>
            <a:xfrm rot="5400000">
              <a:off x="1859153" y="5904383"/>
              <a:ext cx="381118" cy="167798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chemeClr val="accent6"/>
                </a:solidFill>
                <a:sym typeface="Helvetica"/>
              </a:endParaRPr>
            </a:p>
          </p:txBody>
        </p:sp>
        <p:sp>
          <p:nvSpPr>
            <p:cNvPr id="75" name="Isosceles Triangle 55"/>
            <p:cNvSpPr/>
            <p:nvPr>
              <p:custDataLst>
                <p:tags r:id="rId31"/>
              </p:custDataLst>
            </p:nvPr>
          </p:nvSpPr>
          <p:spPr>
            <a:xfrm rot="5400000">
              <a:off x="2839329" y="5897667"/>
              <a:ext cx="381118" cy="167798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chemeClr val="accent6"/>
                </a:solidFill>
                <a:sym typeface="Helvetica"/>
              </a:endParaRPr>
            </a:p>
          </p:txBody>
        </p:sp>
        <p:sp>
          <p:nvSpPr>
            <p:cNvPr id="76" name="Isosceles Triangle 56"/>
            <p:cNvSpPr/>
            <p:nvPr>
              <p:custDataLst>
                <p:tags r:id="rId32"/>
              </p:custDataLst>
            </p:nvPr>
          </p:nvSpPr>
          <p:spPr>
            <a:xfrm rot="5400000">
              <a:off x="2838696" y="5106890"/>
              <a:ext cx="381117" cy="167798"/>
            </a:xfrm>
            <a:prstGeom prst="triangle">
              <a:avLst/>
            </a:prstGeom>
            <a:solidFill>
              <a:schemeClr val="accent4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chemeClr val="accent6"/>
                </a:solidFill>
                <a:sym typeface="Helvetica"/>
              </a:endParaRPr>
            </a:p>
          </p:txBody>
        </p:sp>
        <p:sp>
          <p:nvSpPr>
            <p:cNvPr id="77" name="Isosceles Triangle 57"/>
            <p:cNvSpPr/>
            <p:nvPr>
              <p:custDataLst>
                <p:tags r:id="rId33"/>
              </p:custDataLst>
            </p:nvPr>
          </p:nvSpPr>
          <p:spPr>
            <a:xfrm rot="5400000">
              <a:off x="4076206" y="4688836"/>
              <a:ext cx="381118" cy="167798"/>
            </a:xfrm>
            <a:prstGeom prst="triangle">
              <a:avLst/>
            </a:prstGeom>
            <a:solidFill>
              <a:schemeClr val="accent4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chemeClr val="accent6"/>
                </a:solidFill>
                <a:sym typeface="Helvetica"/>
              </a:endParaRPr>
            </a:p>
          </p:txBody>
        </p:sp>
        <p:cxnSp>
          <p:nvCxnSpPr>
            <p:cNvPr id="94" name="Straight Arrow Connector 21"/>
            <p:cNvCxnSpPr/>
            <p:nvPr>
              <p:custDataLst>
                <p:tags r:id="rId34"/>
              </p:custDataLst>
            </p:nvPr>
          </p:nvCxnSpPr>
          <p:spPr>
            <a:xfrm flipV="1">
              <a:off x="1079106" y="1736357"/>
              <a:ext cx="0" cy="4439125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24"/>
            <p:cNvCxnSpPr/>
            <p:nvPr>
              <p:custDataLst>
                <p:tags r:id="rId35"/>
              </p:custDataLst>
            </p:nvPr>
          </p:nvCxnSpPr>
          <p:spPr>
            <a:xfrm>
              <a:off x="1091806" y="6188182"/>
              <a:ext cx="7615632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41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111406" y="5001908"/>
              <a:ext cx="855941" cy="3077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400" b="1" dirty="0">
                  <a:solidFill>
                    <a:schemeClr val="accent6"/>
                  </a:solidFill>
                  <a:latin typeface="+mn-lt"/>
                  <a:sym typeface="Helvetica"/>
                </a:rPr>
                <a:t>VC</a:t>
              </a:r>
              <a:endParaRPr lang="ru-RU" sz="1400" b="1" dirty="0">
                <a:solidFill>
                  <a:schemeClr val="accent6"/>
                </a:solidFill>
                <a:latin typeface="+mn-lt"/>
                <a:sym typeface="Helvetica"/>
              </a:endParaRPr>
            </a:p>
          </p:txBody>
        </p:sp>
        <p:sp>
          <p:nvSpPr>
            <p:cNvPr id="97" name="Freeform 19"/>
            <p:cNvSpPr/>
            <p:nvPr>
              <p:custDataLst>
                <p:tags r:id="rId37"/>
              </p:custDataLst>
            </p:nvPr>
          </p:nvSpPr>
          <p:spPr>
            <a:xfrm>
              <a:off x="1085594" y="2119184"/>
              <a:ext cx="7407581" cy="4059656"/>
            </a:xfrm>
            <a:custGeom>
              <a:avLst/>
              <a:gdLst>
                <a:gd name="connsiteX0" fmla="*/ 0 w 6727372"/>
                <a:gd name="connsiteY0" fmla="*/ 3838227 h 3838227"/>
                <a:gd name="connsiteX1" fmla="*/ 1119674 w 6727372"/>
                <a:gd name="connsiteY1" fmla="*/ 3810236 h 3838227"/>
                <a:gd name="connsiteX2" fmla="*/ 1632858 w 6727372"/>
                <a:gd name="connsiteY2" fmla="*/ 3735591 h 3838227"/>
                <a:gd name="connsiteX3" fmla="*/ 2202025 w 6727372"/>
                <a:gd name="connsiteY3" fmla="*/ 3409019 h 3838227"/>
                <a:gd name="connsiteX4" fmla="*/ 2976466 w 6727372"/>
                <a:gd name="connsiteY4" fmla="*/ 2625248 h 3838227"/>
                <a:gd name="connsiteX5" fmla="*/ 3694923 w 6727372"/>
                <a:gd name="connsiteY5" fmla="*/ 1449591 h 3838227"/>
                <a:gd name="connsiteX6" fmla="*/ 4329404 w 6727372"/>
                <a:gd name="connsiteY6" fmla="*/ 572513 h 3838227"/>
                <a:gd name="connsiteX7" fmla="*/ 5309119 w 6727372"/>
                <a:gd name="connsiteY7" fmla="*/ 105983 h 3838227"/>
                <a:gd name="connsiteX8" fmla="*/ 6307494 w 6727372"/>
                <a:gd name="connsiteY8" fmla="*/ 12676 h 3838227"/>
                <a:gd name="connsiteX9" fmla="*/ 6727372 w 6727372"/>
                <a:gd name="connsiteY9" fmla="*/ 3346 h 3838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27372" h="3838227">
                  <a:moveTo>
                    <a:pt x="0" y="3838227"/>
                  </a:moveTo>
                  <a:cubicBezTo>
                    <a:pt x="423765" y="3832784"/>
                    <a:pt x="847531" y="3827342"/>
                    <a:pt x="1119674" y="3810236"/>
                  </a:cubicBezTo>
                  <a:cubicBezTo>
                    <a:pt x="1391817" y="3793130"/>
                    <a:pt x="1452466" y="3802460"/>
                    <a:pt x="1632858" y="3735591"/>
                  </a:cubicBezTo>
                  <a:cubicBezTo>
                    <a:pt x="1813250" y="3668721"/>
                    <a:pt x="1978090" y="3594076"/>
                    <a:pt x="2202025" y="3409019"/>
                  </a:cubicBezTo>
                  <a:cubicBezTo>
                    <a:pt x="2425960" y="3223962"/>
                    <a:pt x="2727650" y="2951819"/>
                    <a:pt x="2976466" y="2625248"/>
                  </a:cubicBezTo>
                  <a:cubicBezTo>
                    <a:pt x="3225282" y="2298677"/>
                    <a:pt x="3469433" y="1791713"/>
                    <a:pt x="3694923" y="1449591"/>
                  </a:cubicBezTo>
                  <a:cubicBezTo>
                    <a:pt x="3920413" y="1107469"/>
                    <a:pt x="4060371" y="796448"/>
                    <a:pt x="4329404" y="572513"/>
                  </a:cubicBezTo>
                  <a:cubicBezTo>
                    <a:pt x="4598437" y="348578"/>
                    <a:pt x="4979437" y="199289"/>
                    <a:pt x="5309119" y="105983"/>
                  </a:cubicBezTo>
                  <a:cubicBezTo>
                    <a:pt x="5638801" y="12677"/>
                    <a:pt x="6071118" y="29782"/>
                    <a:pt x="6307494" y="12676"/>
                  </a:cubicBezTo>
                  <a:cubicBezTo>
                    <a:pt x="6543870" y="-4430"/>
                    <a:pt x="6635621" y="-542"/>
                    <a:pt x="6727372" y="3346"/>
                  </a:cubicBezTo>
                </a:path>
              </a:pathLst>
            </a:cu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chemeClr val="accent6"/>
                </a:solidFill>
                <a:sym typeface="Helvetica"/>
              </a:endParaRPr>
            </a:p>
          </p:txBody>
        </p:sp>
      </p:grpSp>
      <p:sp>
        <p:nvSpPr>
          <p:cNvPr id="6" name="Прямоугольник 5"/>
          <p:cNvSpPr/>
          <p:nvPr>
            <p:custDataLst>
              <p:tags r:id="rId6"/>
            </p:custDataLst>
          </p:nvPr>
        </p:nvSpPr>
        <p:spPr>
          <a:xfrm>
            <a:off x="1005181" y="1937454"/>
            <a:ext cx="7446035" cy="428718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98" name="Rectangle 81"/>
          <p:cNvSpPr/>
          <p:nvPr>
            <p:custDataLst>
              <p:tags r:id="rId7"/>
            </p:custDataLst>
          </p:nvPr>
        </p:nvSpPr>
        <p:spPr>
          <a:xfrm>
            <a:off x="2123531" y="2824113"/>
            <a:ext cx="2983664" cy="605166"/>
          </a:xfrm>
          <a:prstGeom prst="rect">
            <a:avLst/>
          </a:prstGeom>
          <a:solidFill>
            <a:srgbClr val="BCE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accent6"/>
                </a:solidFill>
                <a:latin typeface="Helvetica"/>
                <a:sym typeface="Helvetica"/>
              </a:rPr>
              <a:t>Skolkovo Institute</a:t>
            </a:r>
            <a:endParaRPr lang="ru-RU" b="1" dirty="0">
              <a:solidFill>
                <a:schemeClr val="accent6"/>
              </a:solidFill>
              <a:sym typeface="Helvetica"/>
            </a:endParaRPr>
          </a:p>
        </p:txBody>
      </p:sp>
      <p:sp>
        <p:nvSpPr>
          <p:cNvPr id="99" name="Rectangle 82"/>
          <p:cNvSpPr/>
          <p:nvPr>
            <p:custDataLst>
              <p:tags r:id="rId8"/>
            </p:custDataLst>
          </p:nvPr>
        </p:nvSpPr>
        <p:spPr>
          <a:xfrm>
            <a:off x="2152370" y="3482443"/>
            <a:ext cx="2957652" cy="15383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Helvetica"/>
                <a:sym typeface="Helvetica"/>
              </a:rPr>
              <a:t>Innovation Center</a:t>
            </a:r>
          </a:p>
          <a:p>
            <a:pPr marL="798513" lvl="1" indent="-1714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accent6"/>
                </a:solidFill>
                <a:latin typeface="Helvetica"/>
                <a:sym typeface="Helvetica"/>
              </a:rPr>
              <a:t>5 clusters</a:t>
            </a:r>
          </a:p>
          <a:p>
            <a:pPr marL="798513" lvl="1" indent="-1714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chemeClr val="accent6"/>
                </a:solidFill>
                <a:latin typeface="Helvetica"/>
                <a:sym typeface="Helvetica"/>
              </a:rPr>
              <a:t>Technopark</a:t>
            </a:r>
            <a:endParaRPr lang="en-US" b="1" dirty="0" smtClean="0">
              <a:solidFill>
                <a:schemeClr val="accent6"/>
              </a:solidFill>
              <a:latin typeface="Helvetica"/>
              <a:sym typeface="Helvetica"/>
            </a:endParaRPr>
          </a:p>
          <a:p>
            <a:pPr marL="798513" lvl="1" indent="-1714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accent6"/>
                </a:solidFill>
                <a:sym typeface="Helvetica"/>
              </a:rPr>
              <a:t>Key partners</a:t>
            </a:r>
          </a:p>
        </p:txBody>
      </p:sp>
      <p:sp>
        <p:nvSpPr>
          <p:cNvPr id="103" name="Rectangle 90"/>
          <p:cNvSpPr/>
          <p:nvPr>
            <p:custDataLst>
              <p:tags r:id="rId9"/>
            </p:custDataLst>
          </p:nvPr>
        </p:nvSpPr>
        <p:spPr>
          <a:xfrm>
            <a:off x="2130013" y="5643248"/>
            <a:ext cx="2980009" cy="550996"/>
          </a:xfrm>
          <a:prstGeom prst="rect">
            <a:avLst/>
          </a:prstGeom>
          <a:solidFill>
            <a:srgbClr val="F4E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accent6"/>
                </a:solidFill>
                <a:latin typeface="Helvetica"/>
                <a:sym typeface="Helvetica"/>
              </a:rPr>
              <a:t> City </a:t>
            </a:r>
            <a:r>
              <a:rPr lang="en-US" b="1" dirty="0">
                <a:solidFill>
                  <a:schemeClr val="accent6"/>
                </a:solidFill>
                <a:latin typeface="Helvetica"/>
                <a:sym typeface="Helvetica"/>
              </a:rPr>
              <a:t>Infrastructure</a:t>
            </a:r>
            <a:endParaRPr lang="ru-RU" b="1" dirty="0">
              <a:solidFill>
                <a:schemeClr val="accent6"/>
              </a:solidFill>
              <a:sym typeface="Helvetica"/>
            </a:endParaRPr>
          </a:p>
        </p:txBody>
      </p:sp>
      <p:sp>
        <p:nvSpPr>
          <p:cNvPr id="104" name="Rectangle 91"/>
          <p:cNvSpPr/>
          <p:nvPr>
            <p:custDataLst>
              <p:tags r:id="rId10"/>
            </p:custDataLst>
          </p:nvPr>
        </p:nvSpPr>
        <p:spPr>
          <a:xfrm>
            <a:off x="2127186" y="2824112"/>
            <a:ext cx="2980009" cy="3359319"/>
          </a:xfrm>
          <a:prstGeom prst="rect">
            <a:avLst/>
          </a:prstGeom>
          <a:noFill/>
          <a:ln w="127000">
            <a:solidFill>
              <a:srgbClr val="00D66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schemeClr val="accent6"/>
              </a:solidFill>
              <a:sym typeface="Helvetica"/>
            </a:endParaRPr>
          </a:p>
        </p:txBody>
      </p:sp>
      <p:sp>
        <p:nvSpPr>
          <p:cNvPr id="40" name="Rectangle 91"/>
          <p:cNvSpPr/>
          <p:nvPr>
            <p:custDataLst>
              <p:tags r:id="rId11"/>
            </p:custDataLst>
          </p:nvPr>
        </p:nvSpPr>
        <p:spPr>
          <a:xfrm>
            <a:off x="2145924" y="3471810"/>
            <a:ext cx="2957616" cy="1582141"/>
          </a:xfrm>
          <a:prstGeom prst="rect">
            <a:avLst/>
          </a:prstGeom>
          <a:noFill/>
          <a:ln w="127000">
            <a:solidFill>
              <a:srgbClr val="00D66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schemeClr val="accent6"/>
              </a:solidFill>
              <a:sym typeface="Helvetica"/>
            </a:endParaRPr>
          </a:p>
        </p:txBody>
      </p:sp>
      <p:sp>
        <p:nvSpPr>
          <p:cNvPr id="39" name="Rectangle 90"/>
          <p:cNvSpPr/>
          <p:nvPr>
            <p:custDataLst>
              <p:tags r:id="rId12"/>
            </p:custDataLst>
          </p:nvPr>
        </p:nvSpPr>
        <p:spPr>
          <a:xfrm>
            <a:off x="2134727" y="5093184"/>
            <a:ext cx="2980009" cy="4675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accent6"/>
                </a:solidFill>
                <a:latin typeface="Helvetica"/>
                <a:sym typeface="Helvetica"/>
              </a:rPr>
              <a:t>Venture Capital</a:t>
            </a:r>
            <a:endParaRPr lang="ru-RU" b="1" dirty="0">
              <a:solidFill>
                <a:schemeClr val="accent6"/>
              </a:solidFill>
              <a:sym typeface="Helvetica"/>
            </a:endParaRPr>
          </a:p>
        </p:txBody>
      </p:sp>
      <p:sp>
        <p:nvSpPr>
          <p:cNvPr id="38" name="Rectangle 91"/>
          <p:cNvSpPr/>
          <p:nvPr>
            <p:custDataLst>
              <p:tags r:id="rId13"/>
            </p:custDataLst>
          </p:nvPr>
        </p:nvSpPr>
        <p:spPr>
          <a:xfrm>
            <a:off x="2127186" y="5052726"/>
            <a:ext cx="2957616" cy="566703"/>
          </a:xfrm>
          <a:prstGeom prst="rect">
            <a:avLst/>
          </a:prstGeom>
          <a:noFill/>
          <a:ln w="127000">
            <a:solidFill>
              <a:srgbClr val="33CC3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schemeClr val="accent6"/>
              </a:solidFill>
              <a:sym typeface="Helvetic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3470" y="1172376"/>
            <a:ext cx="8323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chemeClr val="accent6"/>
                </a:solidFill>
                <a:latin typeface="+mn-lt"/>
              </a:rPr>
              <a:t>C</a:t>
            </a:r>
            <a:r>
              <a:rPr lang="en-US" sz="2000" b="1" dirty="0" smtClean="0">
                <a:solidFill>
                  <a:schemeClr val="accent6"/>
                </a:solidFill>
                <a:latin typeface="+mn-lt"/>
              </a:rPr>
              <a:t>lose the gap with tools for efficient commercialization</a:t>
            </a:r>
            <a:endParaRPr lang="ru-RU" sz="20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97147" y="2267249"/>
            <a:ext cx="280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b="1" dirty="0" err="1" smtClean="0">
                <a:solidFill>
                  <a:schemeClr val="accent6"/>
                </a:solidFill>
                <a:latin typeface="+mn-lt"/>
              </a:rPr>
              <a:t>Skolkovo</a:t>
            </a:r>
            <a:r>
              <a:rPr lang="en-US" b="1" dirty="0" smtClean="0">
                <a:solidFill>
                  <a:schemeClr val="accent6"/>
                </a:solidFill>
                <a:latin typeface="+mn-lt"/>
              </a:rPr>
              <a:t> “Ecosystem”</a:t>
            </a:r>
            <a:endParaRPr lang="ru-RU" b="1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20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36289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2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12527" y="6500204"/>
            <a:ext cx="2270865" cy="196131"/>
          </a:xfrm>
        </p:spPr>
        <p:txBody>
          <a:bodyPr/>
          <a:lstStyle/>
          <a:p>
            <a:pPr>
              <a:defRPr/>
            </a:pPr>
            <a:fld id="{63054CDB-EA33-4FB1-ADAB-15FECA80D900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097" y="2725304"/>
            <a:ext cx="2987040" cy="3803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33263" y="2718414"/>
            <a:ext cx="54989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200" b="1" dirty="0">
                <a:solidFill>
                  <a:schemeClr val="accent6"/>
                </a:solidFill>
                <a:latin typeface="+mn-lt"/>
              </a:rPr>
              <a:t>Develop human capital</a:t>
            </a:r>
            <a:r>
              <a:rPr lang="en-US" sz="2200" dirty="0">
                <a:solidFill>
                  <a:schemeClr val="accent6"/>
                </a:solidFill>
                <a:latin typeface="+mn-lt"/>
              </a:rPr>
              <a:t> through world-class research and education</a:t>
            </a:r>
          </a:p>
          <a:p>
            <a:pPr marL="231775" indent="-231775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accent6"/>
                </a:solidFill>
                <a:latin typeface="+mn-lt"/>
              </a:rPr>
              <a:t>Diversify and grow </a:t>
            </a:r>
            <a:r>
              <a:rPr lang="en-US" sz="2200" dirty="0" smtClean="0">
                <a:solidFill>
                  <a:schemeClr val="accent6"/>
                </a:solidFill>
                <a:latin typeface="+mn-lt"/>
              </a:rPr>
              <a:t>Russia’s economy through innovation and entrepreneurship</a:t>
            </a:r>
          </a:p>
          <a:p>
            <a:pPr marL="231775" indent="-231775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accent6"/>
                </a:solidFill>
                <a:latin typeface="+mn-lt"/>
              </a:rPr>
              <a:t>Integrate Russia </a:t>
            </a:r>
            <a:r>
              <a:rPr lang="en-US" sz="2200" dirty="0" smtClean="0">
                <a:solidFill>
                  <a:schemeClr val="accent6"/>
                </a:solidFill>
                <a:latin typeface="+mn-lt"/>
              </a:rPr>
              <a:t>into global networks of technology and knowledge exchange</a:t>
            </a:r>
            <a:endParaRPr lang="en-US" sz="2200" dirty="0" smtClean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058" y="1403376"/>
            <a:ext cx="7579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dirty="0" err="1" smtClean="0">
                <a:solidFill>
                  <a:schemeClr val="accent6"/>
                </a:solidFill>
                <a:latin typeface="+mn-lt"/>
              </a:rPr>
              <a:t>Skolkovo</a:t>
            </a:r>
            <a:r>
              <a:rPr lang="en-US" sz="2400" dirty="0" smtClean="0">
                <a:solidFill>
                  <a:schemeClr val="accent6"/>
                </a:solidFill>
                <a:latin typeface="+mn-lt"/>
              </a:rPr>
              <a:t> is a </a:t>
            </a:r>
            <a:r>
              <a:rPr lang="en-US" sz="2400" b="1" dirty="0" smtClean="0">
                <a:solidFill>
                  <a:schemeClr val="accent6"/>
                </a:solidFill>
                <a:latin typeface="+mn-lt"/>
              </a:rPr>
              <a:t>strategic development initiative </a:t>
            </a:r>
            <a:r>
              <a:rPr lang="en-US" sz="2400" dirty="0" smtClean="0">
                <a:solidFill>
                  <a:schemeClr val="accent6"/>
                </a:solidFill>
                <a:latin typeface="+mn-lt"/>
              </a:rPr>
              <a:t>to:</a:t>
            </a:r>
            <a:endParaRPr lang="ru-RU" sz="2400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768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87806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Why Skolkovo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63054CDB-EA33-4FB1-ADAB-15FECA80D900}" type="slidenum">
              <a:rPr lang="ru-RU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Группа 4"/>
          <p:cNvGrpSpPr/>
          <p:nvPr>
            <p:custDataLst>
              <p:tags r:id="rId5"/>
            </p:custDataLst>
          </p:nvPr>
        </p:nvGrpSpPr>
        <p:grpSpPr>
          <a:xfrm>
            <a:off x="540705" y="1745736"/>
            <a:ext cx="8020132" cy="4859597"/>
            <a:chOff x="687306" y="1736357"/>
            <a:chExt cx="8020132" cy="4859597"/>
          </a:xfrm>
        </p:grpSpPr>
        <p:sp>
          <p:nvSpPr>
            <p:cNvPr id="29" name="TextBox 28"/>
            <p:cNvSpPr txBox="1"/>
            <p:nvPr>
              <p:custDataLst>
                <p:tags r:id="rId6"/>
              </p:custDataLst>
            </p:nvPr>
          </p:nvSpPr>
          <p:spPr>
            <a:xfrm>
              <a:off x="4258307" y="6226622"/>
              <a:ext cx="76008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6"/>
                  </a:solidFill>
                  <a:latin typeface="Helvetica"/>
                  <a:sym typeface="Helvetica"/>
                </a:rPr>
                <a:t>Time</a:t>
              </a:r>
              <a:endParaRPr lang="ru-RU" b="1" dirty="0">
                <a:solidFill>
                  <a:schemeClr val="accent6"/>
                </a:solidFill>
                <a:sym typeface="Helvetica"/>
              </a:endParaRPr>
            </a:p>
          </p:txBody>
        </p:sp>
        <p:sp>
          <p:nvSpPr>
            <p:cNvPr id="30" name="TextBox 29"/>
            <p:cNvSpPr txBox="1"/>
            <p:nvPr>
              <p:custDataLst>
                <p:tags r:id="rId7"/>
              </p:custDataLst>
            </p:nvPr>
          </p:nvSpPr>
          <p:spPr>
            <a:xfrm rot="16200000">
              <a:off x="-1393158" y="3819019"/>
              <a:ext cx="4499481" cy="338554"/>
            </a:xfrm>
            <a:prstGeom prst="rect">
              <a:avLst/>
            </a:prstGeom>
            <a:noFill/>
          </p:spPr>
          <p:txBody>
            <a:bodyPr wrap="square" anchor="b" anchorCtr="1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chemeClr val="accent6"/>
                  </a:solidFill>
                  <a:latin typeface="+mn-lt"/>
                  <a:sym typeface="Helvetica"/>
                </a:rPr>
                <a:t>Technology maturity / market </a:t>
              </a:r>
              <a:r>
                <a:rPr lang="en-US" sz="1600" b="1" dirty="0" smtClean="0">
                  <a:solidFill>
                    <a:schemeClr val="accent6"/>
                  </a:solidFill>
                  <a:latin typeface="+mn-lt"/>
                  <a:sym typeface="Helvetica"/>
                </a:rPr>
                <a:t>acceptance</a:t>
              </a:r>
              <a:endParaRPr lang="ru-RU" sz="1600" b="1" dirty="0">
                <a:solidFill>
                  <a:schemeClr val="accent6"/>
                </a:solidFill>
                <a:latin typeface="+mn-lt"/>
                <a:sym typeface="Helvetica"/>
              </a:endParaRPr>
            </a:p>
          </p:txBody>
        </p:sp>
        <p:sp>
          <p:nvSpPr>
            <p:cNvPr id="53" name="Rectangle 52"/>
            <p:cNvSpPr/>
            <p:nvPr>
              <p:custDataLst>
                <p:tags r:id="rId8"/>
              </p:custDataLst>
            </p:nvPr>
          </p:nvSpPr>
          <p:spPr>
            <a:xfrm>
              <a:off x="5196646" y="2040274"/>
              <a:ext cx="3315758" cy="41352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chemeClr val="accent6"/>
                </a:solidFill>
                <a:sym typeface="Helvetica"/>
              </a:endParaRPr>
            </a:p>
          </p:txBody>
        </p:sp>
        <p:sp>
          <p:nvSpPr>
            <p:cNvPr id="40" name="Rectangle 39"/>
            <p:cNvSpPr/>
            <p:nvPr>
              <p:custDataLst>
                <p:tags r:id="rId9"/>
              </p:custDataLst>
            </p:nvPr>
          </p:nvSpPr>
          <p:spPr>
            <a:xfrm>
              <a:off x="1066369" y="4582176"/>
              <a:ext cx="3116497" cy="847861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chemeClr val="accent6"/>
                </a:solidFill>
                <a:sym typeface="Helvetica"/>
              </a:endParaRPr>
            </a:p>
          </p:txBody>
        </p:sp>
        <p:sp>
          <p:nvSpPr>
            <p:cNvPr id="37" name="Rectangle 36"/>
            <p:cNvSpPr/>
            <p:nvPr>
              <p:custDataLst>
                <p:tags r:id="rId10"/>
              </p:custDataLst>
            </p:nvPr>
          </p:nvSpPr>
          <p:spPr>
            <a:xfrm>
              <a:off x="4190528" y="3181947"/>
              <a:ext cx="1003292" cy="2996893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chemeClr val="accent6"/>
                </a:solidFill>
                <a:sym typeface="Helvetica"/>
              </a:endParaRPr>
            </a:p>
          </p:txBody>
        </p:sp>
        <p:sp>
          <p:nvSpPr>
            <p:cNvPr id="36" name="Rectangle 35"/>
            <p:cNvSpPr/>
            <p:nvPr>
              <p:custDataLst>
                <p:tags r:id="rId11"/>
              </p:custDataLst>
            </p:nvPr>
          </p:nvSpPr>
          <p:spPr>
            <a:xfrm>
              <a:off x="2949726" y="4990156"/>
              <a:ext cx="1239258" cy="1185325"/>
            </a:xfrm>
            <a:prstGeom prst="rect">
              <a:avLst/>
            </a:prstGeom>
            <a:solidFill>
              <a:srgbClr val="00D66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chemeClr val="accent6"/>
                </a:solidFill>
                <a:sym typeface="Helvetica"/>
              </a:endParaRPr>
            </a:p>
          </p:txBody>
        </p:sp>
        <p:sp>
          <p:nvSpPr>
            <p:cNvPr id="34" name="Rectangle 33"/>
            <p:cNvSpPr/>
            <p:nvPr>
              <p:custDataLst>
                <p:tags r:id="rId12"/>
              </p:custDataLst>
            </p:nvPr>
          </p:nvSpPr>
          <p:spPr>
            <a:xfrm>
              <a:off x="1071611" y="5391421"/>
              <a:ext cx="890386" cy="78741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chemeClr val="accent6"/>
                </a:solidFill>
                <a:sym typeface="Helvetica"/>
              </a:endParaRPr>
            </a:p>
          </p:txBody>
        </p:sp>
        <p:sp>
          <p:nvSpPr>
            <p:cNvPr id="35" name="Rectangle 34"/>
            <p:cNvSpPr/>
            <p:nvPr>
              <p:custDataLst>
                <p:tags r:id="rId13"/>
              </p:custDataLst>
            </p:nvPr>
          </p:nvSpPr>
          <p:spPr>
            <a:xfrm>
              <a:off x="1964183" y="5391421"/>
              <a:ext cx="983357" cy="78406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chemeClr val="accent6"/>
                </a:solidFill>
                <a:sym typeface="Helvetica"/>
              </a:endParaRPr>
            </a:p>
          </p:txBody>
        </p:sp>
        <p:sp>
          <p:nvSpPr>
            <p:cNvPr id="6157" name="TextBox 37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092197" y="5438164"/>
              <a:ext cx="917925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solidFill>
                    <a:schemeClr val="accent6"/>
                  </a:solidFill>
                  <a:latin typeface="+mn-lt"/>
                  <a:sym typeface="Helvetica"/>
                </a:rPr>
                <a:t>Basic Research</a:t>
              </a:r>
              <a:endParaRPr lang="ru-RU" sz="1600" b="1" dirty="0">
                <a:solidFill>
                  <a:schemeClr val="accent6"/>
                </a:solidFill>
                <a:latin typeface="+mn-lt"/>
                <a:sym typeface="Helvetica"/>
              </a:endParaRPr>
            </a:p>
          </p:txBody>
        </p:sp>
        <p:sp>
          <p:nvSpPr>
            <p:cNvPr id="6158" name="TextBox 3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992668" y="5438164"/>
              <a:ext cx="914318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solidFill>
                    <a:schemeClr val="accent6"/>
                  </a:solidFill>
                  <a:latin typeface="+mn-lt"/>
                  <a:sym typeface="Helvetica"/>
                </a:rPr>
                <a:t>Applied Research</a:t>
              </a:r>
              <a:endParaRPr lang="ru-RU" sz="1600" b="1" dirty="0">
                <a:solidFill>
                  <a:schemeClr val="accent6"/>
                </a:solidFill>
                <a:latin typeface="+mn-lt"/>
                <a:sym typeface="Helvetica"/>
              </a:endParaRPr>
            </a:p>
          </p:txBody>
        </p:sp>
        <p:sp>
          <p:nvSpPr>
            <p:cNvPr id="6159" name="TextBox 40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099505" y="4832131"/>
              <a:ext cx="185547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chemeClr val="accent6"/>
                  </a:solidFill>
                  <a:latin typeface="+mn-lt"/>
                  <a:sym typeface="Helvetica"/>
                </a:rPr>
                <a:t>Entrepreneurs </a:t>
              </a:r>
              <a:endParaRPr lang="ru-RU" b="1" dirty="0">
                <a:solidFill>
                  <a:schemeClr val="accent6"/>
                </a:solidFill>
                <a:latin typeface="+mn-lt"/>
                <a:sym typeface="Helvetica"/>
              </a:endParaRPr>
            </a:p>
          </p:txBody>
        </p:sp>
        <p:cxnSp>
          <p:nvCxnSpPr>
            <p:cNvPr id="46" name="Straight Connector 45"/>
            <p:cNvCxnSpPr/>
            <p:nvPr>
              <p:custDataLst>
                <p:tags r:id="rId17"/>
              </p:custDataLst>
            </p:nvPr>
          </p:nvCxnSpPr>
          <p:spPr>
            <a:xfrm>
              <a:off x="3344033" y="5010304"/>
              <a:ext cx="0" cy="1188683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>
              <p:custDataLst>
                <p:tags r:id="rId18"/>
              </p:custDataLst>
            </p:nvPr>
          </p:nvCxnSpPr>
          <p:spPr>
            <a:xfrm>
              <a:off x="3786408" y="5010304"/>
              <a:ext cx="0" cy="1188683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3" name="TextBox 47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16200000">
              <a:off x="2715449" y="5176498"/>
              <a:ext cx="9358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chemeClr val="accent6"/>
                  </a:solidFill>
                  <a:latin typeface="+mn-lt"/>
                  <a:sym typeface="Helvetica"/>
                </a:rPr>
                <a:t>Early</a:t>
              </a:r>
              <a:endParaRPr lang="ru-RU" b="1" dirty="0">
                <a:solidFill>
                  <a:schemeClr val="accent6"/>
                </a:solidFill>
                <a:latin typeface="+mn-lt"/>
                <a:sym typeface="Helvetica"/>
              </a:endParaRPr>
            </a:p>
          </p:txBody>
        </p:sp>
        <p:sp>
          <p:nvSpPr>
            <p:cNvPr id="6164" name="TextBox 48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16200000">
              <a:off x="3526116" y="5147476"/>
              <a:ext cx="871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chemeClr val="accent6"/>
                  </a:solidFill>
                  <a:latin typeface="+mn-lt"/>
                  <a:sym typeface="Helvetica"/>
                </a:rPr>
                <a:t>Late</a:t>
              </a:r>
              <a:endParaRPr lang="ru-RU" b="1" dirty="0">
                <a:solidFill>
                  <a:schemeClr val="accent6"/>
                </a:solidFill>
                <a:latin typeface="+mn-lt"/>
                <a:sym typeface="Helvetica"/>
              </a:endParaRPr>
            </a:p>
          </p:txBody>
        </p:sp>
        <p:sp>
          <p:nvSpPr>
            <p:cNvPr id="6165" name="TextBox 49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 rot="16200000">
              <a:off x="3076021" y="5141998"/>
              <a:ext cx="9854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chemeClr val="accent6"/>
                  </a:solidFill>
                  <a:latin typeface="+mn-lt"/>
                  <a:sym typeface="Helvetica"/>
                </a:rPr>
                <a:t>Mid</a:t>
              </a:r>
            </a:p>
          </p:txBody>
        </p:sp>
        <p:sp>
          <p:nvSpPr>
            <p:cNvPr id="6166" name="TextBox 50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228067" y="3292766"/>
              <a:ext cx="92821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chemeClr val="accent6"/>
                  </a:solidFill>
                  <a:latin typeface="+mn-lt"/>
                  <a:sym typeface="Helvetica"/>
                </a:rPr>
                <a:t>Private </a:t>
              </a:r>
              <a:r>
                <a:rPr lang="en-US" b="1" dirty="0" smtClean="0">
                  <a:solidFill>
                    <a:schemeClr val="accent6"/>
                  </a:solidFill>
                  <a:latin typeface="+mn-lt"/>
                  <a:sym typeface="Helvetica"/>
                </a:rPr>
                <a:t>Equity</a:t>
              </a:r>
            </a:p>
            <a:p>
              <a:pPr algn="ctr" eaLnBrk="1" hangingPunct="1"/>
              <a:endParaRPr lang="en-US" b="1" dirty="0">
                <a:solidFill>
                  <a:schemeClr val="accent6"/>
                </a:solidFill>
                <a:latin typeface="+mn-lt"/>
                <a:sym typeface="Helvetica"/>
              </a:endParaRPr>
            </a:p>
            <a:p>
              <a:pPr algn="ctr" eaLnBrk="1" hangingPunct="1"/>
              <a:r>
                <a:rPr lang="en-US" b="1" dirty="0">
                  <a:solidFill>
                    <a:schemeClr val="accent6"/>
                  </a:solidFill>
                  <a:latin typeface="+mn-lt"/>
                  <a:sym typeface="Helvetica"/>
                </a:rPr>
                <a:t>IPOs</a:t>
              </a:r>
              <a:endParaRPr lang="ru-RU" b="1" dirty="0">
                <a:solidFill>
                  <a:schemeClr val="accent6"/>
                </a:solidFill>
                <a:latin typeface="+mn-lt"/>
                <a:sym typeface="Helvetica"/>
              </a:endParaRPr>
            </a:p>
          </p:txBody>
        </p:sp>
        <p:sp>
          <p:nvSpPr>
            <p:cNvPr id="6167" name="TextBox 53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521754" y="3293239"/>
              <a:ext cx="277391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chemeClr val="accent6"/>
                  </a:solidFill>
                  <a:latin typeface="+mn-lt"/>
                  <a:sym typeface="Helvetica"/>
                </a:rPr>
                <a:t>Large Corporates</a:t>
              </a:r>
            </a:p>
            <a:p>
              <a:pPr algn="ctr" eaLnBrk="1" hangingPunct="1"/>
              <a:endParaRPr lang="en-US" b="1" dirty="0">
                <a:solidFill>
                  <a:schemeClr val="accent6"/>
                </a:solidFill>
                <a:latin typeface="+mn-lt"/>
                <a:sym typeface="Helvetica"/>
              </a:endParaRPr>
            </a:p>
            <a:p>
              <a:pPr algn="ctr" eaLnBrk="1" hangingPunct="1"/>
              <a:endParaRPr lang="en-US" b="1" dirty="0">
                <a:solidFill>
                  <a:schemeClr val="accent6"/>
                </a:solidFill>
                <a:latin typeface="+mn-lt"/>
                <a:sym typeface="Helvetica"/>
              </a:endParaRPr>
            </a:p>
            <a:p>
              <a:pPr algn="ctr" eaLnBrk="1" hangingPunct="1"/>
              <a:r>
                <a:rPr lang="en-US" b="1" dirty="0">
                  <a:solidFill>
                    <a:schemeClr val="accent6"/>
                  </a:solidFill>
                  <a:latin typeface="+mn-lt"/>
                  <a:sym typeface="Helvetica"/>
                </a:rPr>
                <a:t>Commoditization of Technology </a:t>
              </a:r>
              <a:endParaRPr lang="ru-RU" b="1" dirty="0">
                <a:solidFill>
                  <a:schemeClr val="accent6"/>
                </a:solidFill>
                <a:latin typeface="+mn-lt"/>
                <a:sym typeface="Helvetica"/>
              </a:endParaRPr>
            </a:p>
          </p:txBody>
        </p:sp>
        <p:sp>
          <p:nvSpPr>
            <p:cNvPr id="55" name="Isosceles Triangle 54"/>
            <p:cNvSpPr/>
            <p:nvPr>
              <p:custDataLst>
                <p:tags r:id="rId24"/>
              </p:custDataLst>
            </p:nvPr>
          </p:nvSpPr>
          <p:spPr>
            <a:xfrm rot="5400000">
              <a:off x="1859153" y="5904383"/>
              <a:ext cx="381118" cy="167798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chemeClr val="accent6"/>
                </a:solidFill>
                <a:sym typeface="Helvetica"/>
              </a:endParaRPr>
            </a:p>
          </p:txBody>
        </p:sp>
        <p:sp>
          <p:nvSpPr>
            <p:cNvPr id="56" name="Isosceles Triangle 55"/>
            <p:cNvSpPr/>
            <p:nvPr>
              <p:custDataLst>
                <p:tags r:id="rId25"/>
              </p:custDataLst>
            </p:nvPr>
          </p:nvSpPr>
          <p:spPr>
            <a:xfrm rot="5400000">
              <a:off x="2839329" y="5897667"/>
              <a:ext cx="381118" cy="167798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chemeClr val="accent6"/>
                </a:solidFill>
                <a:sym typeface="Helvetica"/>
              </a:endParaRPr>
            </a:p>
          </p:txBody>
        </p:sp>
        <p:sp>
          <p:nvSpPr>
            <p:cNvPr id="57" name="Isosceles Triangle 56"/>
            <p:cNvSpPr/>
            <p:nvPr>
              <p:custDataLst>
                <p:tags r:id="rId26"/>
              </p:custDataLst>
            </p:nvPr>
          </p:nvSpPr>
          <p:spPr>
            <a:xfrm rot="5400000">
              <a:off x="2838696" y="5106890"/>
              <a:ext cx="381117" cy="167798"/>
            </a:xfrm>
            <a:prstGeom prst="triangle">
              <a:avLst/>
            </a:prstGeom>
            <a:solidFill>
              <a:schemeClr val="accent4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chemeClr val="accent6"/>
                </a:solidFill>
                <a:sym typeface="Helvetica"/>
              </a:endParaRPr>
            </a:p>
          </p:txBody>
        </p:sp>
        <p:sp>
          <p:nvSpPr>
            <p:cNvPr id="58" name="Isosceles Triangle 57"/>
            <p:cNvSpPr/>
            <p:nvPr>
              <p:custDataLst>
                <p:tags r:id="rId27"/>
              </p:custDataLst>
            </p:nvPr>
          </p:nvSpPr>
          <p:spPr>
            <a:xfrm rot="5400000">
              <a:off x="4076206" y="4688836"/>
              <a:ext cx="381118" cy="167798"/>
            </a:xfrm>
            <a:prstGeom prst="triangle">
              <a:avLst/>
            </a:prstGeom>
            <a:solidFill>
              <a:schemeClr val="accent4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chemeClr val="accent6"/>
                </a:solidFill>
                <a:sym typeface="Helvetica"/>
              </a:endParaRPr>
            </a:p>
          </p:txBody>
        </p:sp>
        <p:cxnSp>
          <p:nvCxnSpPr>
            <p:cNvPr id="22" name="Straight Arrow Connector 21"/>
            <p:cNvCxnSpPr/>
            <p:nvPr>
              <p:custDataLst>
                <p:tags r:id="rId28"/>
              </p:custDataLst>
            </p:nvPr>
          </p:nvCxnSpPr>
          <p:spPr>
            <a:xfrm flipV="1">
              <a:off x="1079106" y="1736357"/>
              <a:ext cx="0" cy="4439125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>
              <p:custDataLst>
                <p:tags r:id="rId29"/>
              </p:custDataLst>
            </p:nvPr>
          </p:nvCxnSpPr>
          <p:spPr>
            <a:xfrm>
              <a:off x="1091806" y="6188182"/>
              <a:ext cx="7615632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0" name="TextBox 41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114355" y="5849015"/>
              <a:ext cx="855941" cy="40011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b="1" dirty="0">
                  <a:solidFill>
                    <a:schemeClr val="accent6"/>
                  </a:solidFill>
                  <a:latin typeface="+mn-lt"/>
                  <a:sym typeface="Helvetica"/>
                </a:rPr>
                <a:t>VC</a:t>
              </a:r>
              <a:endParaRPr lang="ru-RU" sz="2000" b="1" dirty="0">
                <a:solidFill>
                  <a:schemeClr val="accent6"/>
                </a:solidFill>
                <a:latin typeface="+mn-lt"/>
                <a:sym typeface="Helvetica"/>
              </a:endParaRPr>
            </a:p>
          </p:txBody>
        </p:sp>
        <p:sp>
          <p:nvSpPr>
            <p:cNvPr id="20" name="Freeform 19"/>
            <p:cNvSpPr/>
            <p:nvPr>
              <p:custDataLst>
                <p:tags r:id="rId31"/>
              </p:custDataLst>
            </p:nvPr>
          </p:nvSpPr>
          <p:spPr>
            <a:xfrm>
              <a:off x="1085594" y="2119184"/>
              <a:ext cx="7407581" cy="4059656"/>
            </a:xfrm>
            <a:custGeom>
              <a:avLst/>
              <a:gdLst>
                <a:gd name="connsiteX0" fmla="*/ 0 w 6727372"/>
                <a:gd name="connsiteY0" fmla="*/ 3838227 h 3838227"/>
                <a:gd name="connsiteX1" fmla="*/ 1119674 w 6727372"/>
                <a:gd name="connsiteY1" fmla="*/ 3810236 h 3838227"/>
                <a:gd name="connsiteX2" fmla="*/ 1632858 w 6727372"/>
                <a:gd name="connsiteY2" fmla="*/ 3735591 h 3838227"/>
                <a:gd name="connsiteX3" fmla="*/ 2202025 w 6727372"/>
                <a:gd name="connsiteY3" fmla="*/ 3409019 h 3838227"/>
                <a:gd name="connsiteX4" fmla="*/ 2976466 w 6727372"/>
                <a:gd name="connsiteY4" fmla="*/ 2625248 h 3838227"/>
                <a:gd name="connsiteX5" fmla="*/ 3694923 w 6727372"/>
                <a:gd name="connsiteY5" fmla="*/ 1449591 h 3838227"/>
                <a:gd name="connsiteX6" fmla="*/ 4329404 w 6727372"/>
                <a:gd name="connsiteY6" fmla="*/ 572513 h 3838227"/>
                <a:gd name="connsiteX7" fmla="*/ 5309119 w 6727372"/>
                <a:gd name="connsiteY7" fmla="*/ 105983 h 3838227"/>
                <a:gd name="connsiteX8" fmla="*/ 6307494 w 6727372"/>
                <a:gd name="connsiteY8" fmla="*/ 12676 h 3838227"/>
                <a:gd name="connsiteX9" fmla="*/ 6727372 w 6727372"/>
                <a:gd name="connsiteY9" fmla="*/ 3346 h 3838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27372" h="3838227">
                  <a:moveTo>
                    <a:pt x="0" y="3838227"/>
                  </a:moveTo>
                  <a:cubicBezTo>
                    <a:pt x="423765" y="3832784"/>
                    <a:pt x="847531" y="3827342"/>
                    <a:pt x="1119674" y="3810236"/>
                  </a:cubicBezTo>
                  <a:cubicBezTo>
                    <a:pt x="1391817" y="3793130"/>
                    <a:pt x="1452466" y="3802460"/>
                    <a:pt x="1632858" y="3735591"/>
                  </a:cubicBezTo>
                  <a:cubicBezTo>
                    <a:pt x="1813250" y="3668721"/>
                    <a:pt x="1978090" y="3594076"/>
                    <a:pt x="2202025" y="3409019"/>
                  </a:cubicBezTo>
                  <a:cubicBezTo>
                    <a:pt x="2425960" y="3223962"/>
                    <a:pt x="2727650" y="2951819"/>
                    <a:pt x="2976466" y="2625248"/>
                  </a:cubicBezTo>
                  <a:cubicBezTo>
                    <a:pt x="3225282" y="2298677"/>
                    <a:pt x="3469433" y="1791713"/>
                    <a:pt x="3694923" y="1449591"/>
                  </a:cubicBezTo>
                  <a:cubicBezTo>
                    <a:pt x="3920413" y="1107469"/>
                    <a:pt x="4060371" y="796448"/>
                    <a:pt x="4329404" y="572513"/>
                  </a:cubicBezTo>
                  <a:cubicBezTo>
                    <a:pt x="4598437" y="348578"/>
                    <a:pt x="4979437" y="199289"/>
                    <a:pt x="5309119" y="105983"/>
                  </a:cubicBezTo>
                  <a:cubicBezTo>
                    <a:pt x="5638801" y="12677"/>
                    <a:pt x="6071118" y="29782"/>
                    <a:pt x="6307494" y="12676"/>
                  </a:cubicBezTo>
                  <a:cubicBezTo>
                    <a:pt x="6543870" y="-4430"/>
                    <a:pt x="6635621" y="-542"/>
                    <a:pt x="6727372" y="3346"/>
                  </a:cubicBezTo>
                </a:path>
              </a:pathLst>
            </a:cu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 dirty="0">
                <a:solidFill>
                  <a:schemeClr val="accent6"/>
                </a:solidFill>
                <a:sym typeface="Helvetica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97471" y="1172376"/>
            <a:ext cx="7139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000" b="1" dirty="0" smtClean="0">
                <a:solidFill>
                  <a:schemeClr val="accent6"/>
                </a:solidFill>
                <a:latin typeface="+mn-lt"/>
              </a:rPr>
              <a:t>Normal Technology Life Cycle</a:t>
            </a:r>
            <a:endParaRPr lang="ru-RU" sz="2000" b="1" dirty="0">
              <a:solidFill>
                <a:schemeClr val="accent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364646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3" name="think-cell Slide" r:id="rId28" imgW="270" imgH="270" progId="TCLayout.ActiveDocument.1">
                  <p:embed/>
                </p:oleObj>
              </mc:Choice>
              <mc:Fallback>
                <p:oleObj name="think-cell Slide" r:id="rId2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Овал 16"/>
          <p:cNvSpPr/>
          <p:nvPr>
            <p:custDataLst>
              <p:tags r:id="rId3"/>
            </p:custDataLst>
          </p:nvPr>
        </p:nvSpPr>
        <p:spPr>
          <a:xfrm>
            <a:off x="0" y="1244260"/>
            <a:ext cx="2560320" cy="5120640"/>
          </a:xfrm>
          <a:custGeom>
            <a:avLst/>
            <a:gdLst>
              <a:gd name="connsiteX0" fmla="*/ 0 w 5120640"/>
              <a:gd name="connsiteY0" fmla="*/ 2560320 h 5120640"/>
              <a:gd name="connsiteX1" fmla="*/ 2560320 w 5120640"/>
              <a:gd name="connsiteY1" fmla="*/ 0 h 5120640"/>
              <a:gd name="connsiteX2" fmla="*/ 5120640 w 5120640"/>
              <a:gd name="connsiteY2" fmla="*/ 2560320 h 5120640"/>
              <a:gd name="connsiteX3" fmla="*/ 2560320 w 5120640"/>
              <a:gd name="connsiteY3" fmla="*/ 5120640 h 5120640"/>
              <a:gd name="connsiteX4" fmla="*/ 0 w 5120640"/>
              <a:gd name="connsiteY4" fmla="*/ 2560320 h 5120640"/>
              <a:gd name="connsiteX0" fmla="*/ 2560320 w 5120640"/>
              <a:gd name="connsiteY0" fmla="*/ 0 h 5120640"/>
              <a:gd name="connsiteX1" fmla="*/ 5120640 w 5120640"/>
              <a:gd name="connsiteY1" fmla="*/ 2560320 h 5120640"/>
              <a:gd name="connsiteX2" fmla="*/ 2560320 w 5120640"/>
              <a:gd name="connsiteY2" fmla="*/ 5120640 h 5120640"/>
              <a:gd name="connsiteX3" fmla="*/ 0 w 5120640"/>
              <a:gd name="connsiteY3" fmla="*/ 2560320 h 5120640"/>
              <a:gd name="connsiteX4" fmla="*/ 2651760 w 5120640"/>
              <a:gd name="connsiteY4" fmla="*/ 91440 h 5120640"/>
              <a:gd name="connsiteX0" fmla="*/ 2560320 w 5120640"/>
              <a:gd name="connsiteY0" fmla="*/ 0 h 5120640"/>
              <a:gd name="connsiteX1" fmla="*/ 5120640 w 5120640"/>
              <a:gd name="connsiteY1" fmla="*/ 2560320 h 5120640"/>
              <a:gd name="connsiteX2" fmla="*/ 2560320 w 5120640"/>
              <a:gd name="connsiteY2" fmla="*/ 5120640 h 5120640"/>
              <a:gd name="connsiteX3" fmla="*/ 0 w 5120640"/>
              <a:gd name="connsiteY3" fmla="*/ 2560320 h 5120640"/>
              <a:gd name="connsiteX0" fmla="*/ 0 w 2560320"/>
              <a:gd name="connsiteY0" fmla="*/ 0 h 5120640"/>
              <a:gd name="connsiteX1" fmla="*/ 2560320 w 2560320"/>
              <a:gd name="connsiteY1" fmla="*/ 2560320 h 5120640"/>
              <a:gd name="connsiteX2" fmla="*/ 0 w 2560320"/>
              <a:gd name="connsiteY2" fmla="*/ 5120640 h 512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0320" h="5120640">
                <a:moveTo>
                  <a:pt x="0" y="0"/>
                </a:moveTo>
                <a:cubicBezTo>
                  <a:pt x="1414026" y="0"/>
                  <a:pt x="2560320" y="1146294"/>
                  <a:pt x="2560320" y="2560320"/>
                </a:cubicBezTo>
                <a:cubicBezTo>
                  <a:pt x="2560320" y="3974346"/>
                  <a:pt x="1414026" y="5120640"/>
                  <a:pt x="0" y="5120640"/>
                </a:cubicBezTo>
              </a:path>
            </a:pathLst>
          </a:custGeom>
          <a:blipFill dpi="0" rotWithShape="1">
            <a:blip r:embed="rId30"/>
            <a:srcRect/>
            <a:tile tx="0" ty="107950" sx="100000" sy="100000" flip="none" algn="ctr"/>
          </a:blipFill>
          <a:ln w="19050">
            <a:solidFill>
              <a:srgbClr val="E8E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>
            <p:custDataLst>
              <p:tags r:id="rId4"/>
            </p:custDataLst>
          </p:nvPr>
        </p:nvSpPr>
        <p:spPr>
          <a:xfrm>
            <a:off x="1916578" y="2015592"/>
            <a:ext cx="188394" cy="188392"/>
          </a:xfrm>
          <a:prstGeom prst="ellipse">
            <a:avLst/>
          </a:prstGeom>
          <a:solidFill>
            <a:srgbClr val="B9BBBA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/>
              <a:t>Guiding principles </a:t>
            </a:r>
            <a:endParaRPr lang="ru-RU" dirty="0"/>
          </a:p>
        </p:txBody>
      </p:sp>
      <p:sp>
        <p:nvSpPr>
          <p:cNvPr id="5131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194050" y="2620448"/>
            <a:ext cx="5670549" cy="525886"/>
          </a:xfrm>
          <a:prstGeom prst="rect">
            <a:avLst/>
          </a:prstGeom>
          <a:noFill/>
          <a:ln w="3175">
            <a:solidFill>
              <a:schemeClr val="accent4"/>
            </a:solidFill>
            <a:miter lim="800000"/>
            <a:headEnd/>
            <a:tailEnd/>
          </a:ln>
        </p:spPr>
        <p:txBody>
          <a:bodyPr wrap="square" lIns="108000" tIns="108000" rIns="108000" bIns="108000" anchor="ctr">
            <a:spAutoFit/>
          </a:bodyPr>
          <a:lstStyle/>
          <a:p>
            <a:pPr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2000" b="1" dirty="0">
              <a:solidFill>
                <a:schemeClr val="accent6"/>
              </a:solidFill>
              <a:latin typeface="Helvetica"/>
              <a:sym typeface="Helvetica"/>
            </a:endParaRPr>
          </a:p>
        </p:txBody>
      </p:sp>
      <p:sp>
        <p:nvSpPr>
          <p:cNvPr id="5132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194052" y="1145443"/>
            <a:ext cx="5670548" cy="1141439"/>
          </a:xfrm>
          <a:prstGeom prst="rect">
            <a:avLst/>
          </a:prstGeom>
          <a:noFill/>
          <a:ln w="3175">
            <a:solidFill>
              <a:schemeClr val="accent3"/>
            </a:solidFill>
            <a:miter lim="800000"/>
            <a:headEnd/>
            <a:tailEnd/>
          </a:ln>
        </p:spPr>
        <p:txBody>
          <a:bodyPr wrap="square" lIns="108000" tIns="108000" rIns="108000" bIns="108000" anchor="ctr">
            <a:spAutoFit/>
          </a:bodyPr>
          <a:lstStyle/>
          <a:p>
            <a:pPr eaLnBrk="0" hangingPunct="0">
              <a:buClr>
                <a:schemeClr val="tx1"/>
              </a:buClr>
            </a:pPr>
            <a:r>
              <a:rPr lang="en-GB" sz="2000" b="1" dirty="0" smtClean="0">
                <a:solidFill>
                  <a:schemeClr val="accent6"/>
                </a:solidFill>
                <a:latin typeface="Helvetica"/>
                <a:sym typeface="Helvetica"/>
              </a:rPr>
              <a:t>Open</a:t>
            </a:r>
            <a:r>
              <a:rPr lang="en-GB" sz="2000" b="1" dirty="0">
                <a:solidFill>
                  <a:schemeClr val="accent6"/>
                </a:solidFill>
                <a:latin typeface="Helvetica"/>
                <a:sym typeface="Helvetica"/>
              </a:rPr>
              <a:t>, transparent, </a:t>
            </a:r>
            <a:r>
              <a:rPr lang="en-GB" sz="2000" b="1" dirty="0" smtClean="0">
                <a:solidFill>
                  <a:schemeClr val="accent6"/>
                </a:solidFill>
                <a:latin typeface="Helvetica"/>
                <a:sym typeface="Helvetica"/>
              </a:rPr>
              <a:t>and fair</a:t>
            </a:r>
            <a:r>
              <a:rPr lang="en-US" sz="2000" b="1" dirty="0" smtClean="0">
                <a:solidFill>
                  <a:schemeClr val="accent6"/>
                </a:solidFill>
                <a:latin typeface="Helvetica"/>
                <a:sym typeface="Helvetica"/>
              </a:rPr>
              <a:t>: essential to </a:t>
            </a:r>
            <a:r>
              <a:rPr lang="en-GB" sz="2000" b="1" dirty="0">
                <a:solidFill>
                  <a:schemeClr val="accent6"/>
                </a:solidFill>
                <a:latin typeface="Helvetica"/>
                <a:sym typeface="Helvetica"/>
              </a:rPr>
              <a:t>a</a:t>
            </a:r>
            <a:r>
              <a:rPr lang="en-GB" sz="2000" b="1" dirty="0" smtClean="0">
                <a:solidFill>
                  <a:schemeClr val="accent6"/>
                </a:solidFill>
                <a:latin typeface="Helvetica"/>
                <a:sym typeface="Helvetica"/>
              </a:rPr>
              <a:t>ttract world-class </a:t>
            </a:r>
            <a:r>
              <a:rPr lang="en-GB" sz="2000" b="1" dirty="0">
                <a:solidFill>
                  <a:schemeClr val="accent6"/>
                </a:solidFill>
                <a:latin typeface="Helvetica"/>
                <a:sym typeface="Helvetica"/>
              </a:rPr>
              <a:t>talent, institutions and </a:t>
            </a:r>
            <a:r>
              <a:rPr lang="en-GB" sz="2000" b="1" dirty="0" smtClean="0">
                <a:solidFill>
                  <a:schemeClr val="accent6"/>
                </a:solidFill>
                <a:latin typeface="Helvetica"/>
                <a:sym typeface="Helvetica"/>
              </a:rPr>
              <a:t>businesses</a:t>
            </a:r>
            <a:endParaRPr lang="en-US" sz="2000" b="1" dirty="0">
              <a:solidFill>
                <a:schemeClr val="accent6"/>
              </a:solidFill>
              <a:latin typeface="Helvetica"/>
              <a:sym typeface="Helvetica"/>
            </a:endParaRPr>
          </a:p>
        </p:txBody>
      </p:sp>
      <p:sp>
        <p:nvSpPr>
          <p:cNvPr id="5133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194051" y="5716678"/>
            <a:ext cx="5670549" cy="525886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square" lIns="108000" tIns="108000" rIns="108000" bIns="108000" anchor="ctr">
            <a:spAutoFit/>
          </a:bodyPr>
          <a:lstStyle/>
          <a:p>
            <a:pPr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2000" b="1" dirty="0">
              <a:solidFill>
                <a:schemeClr val="accent6"/>
              </a:solidFill>
              <a:latin typeface="Helvetica"/>
              <a:sym typeface="Helvetica"/>
            </a:endParaRPr>
          </a:p>
        </p:txBody>
      </p:sp>
      <p:sp>
        <p:nvSpPr>
          <p:cNvPr id="5134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3194051" y="3541635"/>
            <a:ext cx="5670549" cy="525886"/>
          </a:xfrm>
          <a:prstGeom prst="rect">
            <a:avLst/>
          </a:prstGeom>
          <a:noFill/>
          <a:ln w="3175">
            <a:solidFill>
              <a:schemeClr val="accent5"/>
            </a:solidFill>
            <a:miter lim="800000"/>
            <a:headEnd/>
            <a:tailEnd/>
          </a:ln>
        </p:spPr>
        <p:txBody>
          <a:bodyPr wrap="square" lIns="108000" tIns="108000" rIns="108000" bIns="108000" anchor="ctr">
            <a:spAutoFit/>
          </a:bodyPr>
          <a:lstStyle/>
          <a:p>
            <a:pPr eaLnBrk="0" hangingPunct="0">
              <a:buClr>
                <a:schemeClr val="tx1"/>
              </a:buClr>
            </a:pPr>
            <a:r>
              <a:rPr lang="en-GB" sz="2000" b="1" dirty="0" smtClean="0">
                <a:solidFill>
                  <a:schemeClr val="accent6"/>
                </a:solidFill>
                <a:latin typeface="Helvetica"/>
                <a:sym typeface="Helvetica"/>
              </a:rPr>
              <a:t>Maximum private sector participation</a:t>
            </a:r>
            <a:endParaRPr lang="en-US" sz="2000" b="1" dirty="0">
              <a:solidFill>
                <a:schemeClr val="accent6"/>
              </a:solidFill>
              <a:latin typeface="Helvetica"/>
              <a:sym typeface="Helvetica"/>
            </a:endParaRPr>
          </a:p>
        </p:txBody>
      </p:sp>
      <p:sp>
        <p:nvSpPr>
          <p:cNvPr id="5135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3194051" y="4629157"/>
            <a:ext cx="5670549" cy="525886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wrap="square" lIns="108000" tIns="108000" rIns="108000" bIns="108000" anchor="ctr">
            <a:spAutoFit/>
          </a:bodyPr>
          <a:lstStyle/>
          <a:p>
            <a:pPr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sz="2000" b="1" dirty="0">
              <a:solidFill>
                <a:schemeClr val="accent6"/>
              </a:solidFill>
              <a:latin typeface="Helvetica"/>
              <a:sym typeface="Helvetica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pPr>
              <a:defRPr/>
            </a:pPr>
            <a:fld id="{512FC9F4-6AB3-4F02-A19C-7300CEF35F7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cxnSp>
        <p:nvCxnSpPr>
          <p:cNvPr id="14" name="Прямая соединительная линия 13"/>
          <p:cNvCxnSpPr/>
          <p:nvPr>
            <p:custDataLst>
              <p:tags r:id="rId12"/>
            </p:custDataLst>
          </p:nvPr>
        </p:nvCxnSpPr>
        <p:spPr>
          <a:xfrm>
            <a:off x="3165476" y="1349359"/>
            <a:ext cx="0" cy="77210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>
            <p:custDataLst>
              <p:tags r:id="rId13"/>
            </p:custDataLst>
          </p:nvPr>
        </p:nvCxnSpPr>
        <p:spPr>
          <a:xfrm>
            <a:off x="3165476" y="2475380"/>
            <a:ext cx="0" cy="772107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>
            <p:custDataLst>
              <p:tags r:id="rId14"/>
            </p:custDataLst>
          </p:nvPr>
        </p:nvCxnSpPr>
        <p:spPr>
          <a:xfrm>
            <a:off x="3165476" y="3418526"/>
            <a:ext cx="0" cy="77210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>
            <p:custDataLst>
              <p:tags r:id="rId15"/>
            </p:custDataLst>
          </p:nvPr>
        </p:nvCxnSpPr>
        <p:spPr>
          <a:xfrm>
            <a:off x="3165476" y="4506047"/>
            <a:ext cx="0" cy="77210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>
            <p:custDataLst>
              <p:tags r:id="rId16"/>
            </p:custDataLst>
          </p:nvPr>
        </p:nvCxnSpPr>
        <p:spPr>
          <a:xfrm>
            <a:off x="3165476" y="5593568"/>
            <a:ext cx="0" cy="77210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>
            <p:custDataLst>
              <p:tags r:id="rId17"/>
            </p:custDataLst>
          </p:nvPr>
        </p:nvSpPr>
        <p:spPr>
          <a:xfrm>
            <a:off x="2273266" y="2762374"/>
            <a:ext cx="188394" cy="188392"/>
          </a:xfrm>
          <a:prstGeom prst="ellipse">
            <a:avLst/>
          </a:prstGeom>
          <a:solidFill>
            <a:srgbClr val="B9BBBA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>
            <p:custDataLst>
              <p:tags r:id="rId18"/>
            </p:custDataLst>
          </p:nvPr>
        </p:nvSpPr>
        <p:spPr>
          <a:xfrm>
            <a:off x="2466123" y="3712765"/>
            <a:ext cx="188394" cy="188392"/>
          </a:xfrm>
          <a:prstGeom prst="ellipse">
            <a:avLst/>
          </a:prstGeom>
          <a:solidFill>
            <a:srgbClr val="B9BBBA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>
            <p:custDataLst>
              <p:tags r:id="rId19"/>
            </p:custDataLst>
          </p:nvPr>
        </p:nvSpPr>
        <p:spPr>
          <a:xfrm>
            <a:off x="2222760" y="4794863"/>
            <a:ext cx="188394" cy="188392"/>
          </a:xfrm>
          <a:prstGeom prst="ellipse">
            <a:avLst/>
          </a:prstGeom>
          <a:solidFill>
            <a:srgbClr val="B9BBBA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>
            <p:custDataLst>
              <p:tags r:id="rId20"/>
            </p:custDataLst>
          </p:nvPr>
        </p:nvSpPr>
        <p:spPr>
          <a:xfrm>
            <a:off x="1820328" y="5412319"/>
            <a:ext cx="188394" cy="188392"/>
          </a:xfrm>
          <a:prstGeom prst="ellipse">
            <a:avLst/>
          </a:prstGeom>
          <a:solidFill>
            <a:srgbClr val="B9BBBA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>
            <p:custDataLst>
              <p:tags r:id="rId21"/>
            </p:custDataLst>
          </p:nvPr>
        </p:nvSpPr>
        <p:spPr>
          <a:xfrm>
            <a:off x="2008722" y="1745037"/>
            <a:ext cx="1134528" cy="376429"/>
          </a:xfrm>
          <a:custGeom>
            <a:avLst/>
            <a:gdLst>
              <a:gd name="connsiteX0" fmla="*/ 0 w 1343025"/>
              <a:gd name="connsiteY0" fmla="*/ 552450 h 552450"/>
              <a:gd name="connsiteX1" fmla="*/ 552450 w 1343025"/>
              <a:gd name="connsiteY1" fmla="*/ 0 h 552450"/>
              <a:gd name="connsiteX2" fmla="*/ 1343025 w 1343025"/>
              <a:gd name="connsiteY2" fmla="*/ 0 h 552450"/>
              <a:gd name="connsiteX0" fmla="*/ 0 w 1343025"/>
              <a:gd name="connsiteY0" fmla="*/ 552450 h 552450"/>
              <a:gd name="connsiteX1" fmla="*/ 114300 w 1343025"/>
              <a:gd name="connsiteY1" fmla="*/ 433388 h 552450"/>
              <a:gd name="connsiteX2" fmla="*/ 552450 w 1343025"/>
              <a:gd name="connsiteY2" fmla="*/ 0 h 552450"/>
              <a:gd name="connsiteX3" fmla="*/ 1343025 w 1343025"/>
              <a:gd name="connsiteY3" fmla="*/ 0 h 552450"/>
              <a:gd name="connsiteX0" fmla="*/ 0 w 1228725"/>
              <a:gd name="connsiteY0" fmla="*/ 433388 h 433388"/>
              <a:gd name="connsiteX1" fmla="*/ 438150 w 1228725"/>
              <a:gd name="connsiteY1" fmla="*/ 0 h 433388"/>
              <a:gd name="connsiteX2" fmla="*/ 1228725 w 1228725"/>
              <a:gd name="connsiteY2" fmla="*/ 0 h 43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8725" h="433388">
                <a:moveTo>
                  <a:pt x="0" y="433388"/>
                </a:moveTo>
                <a:lnTo>
                  <a:pt x="438150" y="0"/>
                </a:lnTo>
                <a:lnTo>
                  <a:pt x="1228725" y="0"/>
                </a:lnTo>
              </a:path>
            </a:pathLst>
          </a:custGeom>
          <a:ln>
            <a:solidFill>
              <a:schemeClr val="accent3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 37"/>
          <p:cNvSpPr/>
          <p:nvPr>
            <p:custDataLst>
              <p:tags r:id="rId22"/>
            </p:custDataLst>
          </p:nvPr>
        </p:nvSpPr>
        <p:spPr>
          <a:xfrm flipV="1">
            <a:off x="1914525" y="5499370"/>
            <a:ext cx="1228725" cy="480251"/>
          </a:xfrm>
          <a:custGeom>
            <a:avLst/>
            <a:gdLst>
              <a:gd name="connsiteX0" fmla="*/ 0 w 1343025"/>
              <a:gd name="connsiteY0" fmla="*/ 552450 h 552450"/>
              <a:gd name="connsiteX1" fmla="*/ 552450 w 1343025"/>
              <a:gd name="connsiteY1" fmla="*/ 0 h 552450"/>
              <a:gd name="connsiteX2" fmla="*/ 1343025 w 1343025"/>
              <a:gd name="connsiteY2" fmla="*/ 0 h 552450"/>
              <a:gd name="connsiteX0" fmla="*/ 0 w 1343025"/>
              <a:gd name="connsiteY0" fmla="*/ 552450 h 552450"/>
              <a:gd name="connsiteX1" fmla="*/ 114300 w 1343025"/>
              <a:gd name="connsiteY1" fmla="*/ 433388 h 552450"/>
              <a:gd name="connsiteX2" fmla="*/ 552450 w 1343025"/>
              <a:gd name="connsiteY2" fmla="*/ 0 h 552450"/>
              <a:gd name="connsiteX3" fmla="*/ 1343025 w 1343025"/>
              <a:gd name="connsiteY3" fmla="*/ 0 h 552450"/>
              <a:gd name="connsiteX0" fmla="*/ 0 w 1228725"/>
              <a:gd name="connsiteY0" fmla="*/ 433388 h 433388"/>
              <a:gd name="connsiteX1" fmla="*/ 438150 w 1228725"/>
              <a:gd name="connsiteY1" fmla="*/ 0 h 433388"/>
              <a:gd name="connsiteX2" fmla="*/ 1228725 w 1228725"/>
              <a:gd name="connsiteY2" fmla="*/ 0 h 43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8725" h="433388">
                <a:moveTo>
                  <a:pt x="0" y="433388"/>
                </a:moveTo>
                <a:lnTo>
                  <a:pt x="438150" y="0"/>
                </a:lnTo>
                <a:lnTo>
                  <a:pt x="1228725" y="0"/>
                </a:lnTo>
              </a:path>
            </a:pathLst>
          </a:custGeom>
          <a:ln>
            <a:solidFill>
              <a:srgbClr val="FF000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>
            <p:custDataLst>
              <p:tags r:id="rId23"/>
            </p:custDataLst>
          </p:nvPr>
        </p:nvCxnSpPr>
        <p:spPr>
          <a:xfrm flipV="1">
            <a:off x="2560320" y="3804580"/>
            <a:ext cx="582930" cy="0"/>
          </a:xfrm>
          <a:prstGeom prst="line">
            <a:avLst/>
          </a:prstGeom>
          <a:ln>
            <a:solidFill>
              <a:schemeClr val="accent5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>
            <p:custDataLst>
              <p:tags r:id="rId24"/>
            </p:custDataLst>
          </p:nvPr>
        </p:nvCxnSpPr>
        <p:spPr>
          <a:xfrm>
            <a:off x="2316957" y="4892100"/>
            <a:ext cx="826293" cy="0"/>
          </a:xfrm>
          <a:prstGeom prst="line">
            <a:avLst/>
          </a:prstGeom>
          <a:ln>
            <a:solidFill>
              <a:schemeClr val="tx2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>
            <p:custDataLst>
              <p:tags r:id="rId25"/>
            </p:custDataLst>
          </p:nvPr>
        </p:nvCxnSpPr>
        <p:spPr>
          <a:xfrm>
            <a:off x="2365082" y="2861433"/>
            <a:ext cx="826293" cy="0"/>
          </a:xfrm>
          <a:prstGeom prst="line">
            <a:avLst/>
          </a:prstGeom>
          <a:ln>
            <a:solidFill>
              <a:schemeClr val="accent4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32913" y="5778883"/>
            <a:ext cx="5237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Clr>
                <a:srgbClr val="656867"/>
              </a:buClr>
            </a:pPr>
            <a:r>
              <a:rPr lang="en-GB" sz="2000" b="1" dirty="0">
                <a:solidFill>
                  <a:srgbClr val="000000"/>
                </a:solidFill>
                <a:latin typeface="Helvetica"/>
                <a:sym typeface="Helvetica"/>
              </a:rPr>
              <a:t>Physical and virtual layers </a:t>
            </a:r>
            <a:endParaRPr lang="en-US" sz="2000" b="1" dirty="0">
              <a:solidFill>
                <a:srgbClr val="000000"/>
              </a:solidFill>
              <a:latin typeface="Helvetica"/>
              <a:sym typeface="Helvetic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5025" y="4690545"/>
            <a:ext cx="5187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Clr>
                <a:srgbClr val="656867"/>
              </a:buClr>
            </a:pPr>
            <a:r>
              <a:rPr lang="en-GB" sz="2000" b="1" dirty="0">
                <a:solidFill>
                  <a:srgbClr val="000000"/>
                </a:solidFill>
                <a:latin typeface="Helvetica"/>
                <a:sym typeface="Helvetica"/>
              </a:rPr>
              <a:t>Self-sustaining over time </a:t>
            </a:r>
            <a:endParaRPr lang="en-US" sz="2000" b="1" dirty="0">
              <a:solidFill>
                <a:srgbClr val="000000"/>
              </a:solidFill>
              <a:latin typeface="Helvetica"/>
              <a:sym typeface="Helvetica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32300" y="2696570"/>
            <a:ext cx="5187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Clr>
                <a:srgbClr val="656867"/>
              </a:buClr>
            </a:pPr>
            <a:r>
              <a:rPr lang="en-GB" sz="2000" b="1" dirty="0" smtClean="0">
                <a:solidFill>
                  <a:srgbClr val="000000"/>
                </a:solidFill>
                <a:latin typeface="Helvetica"/>
                <a:sym typeface="Helvetica"/>
              </a:rPr>
              <a:t>International standards</a:t>
            </a:r>
            <a:endParaRPr lang="en-US" sz="2000" b="1" dirty="0">
              <a:solidFill>
                <a:srgbClr val="000000"/>
              </a:solidFill>
              <a:latin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791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180922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40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43607" y="195263"/>
            <a:ext cx="7922593" cy="706437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Skolkovo</a:t>
            </a:r>
            <a:r>
              <a:rPr lang="en-US" dirty="0" smtClean="0"/>
              <a:t> is, what </a:t>
            </a:r>
            <a:r>
              <a:rPr lang="en-US" dirty="0" err="1" smtClean="0"/>
              <a:t>Skolkovo</a:t>
            </a:r>
            <a:r>
              <a:rPr lang="en-US" dirty="0" smtClean="0"/>
              <a:t> is not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553200" y="6544394"/>
            <a:ext cx="2133600" cy="196131"/>
          </a:xfrm>
        </p:spPr>
        <p:txBody>
          <a:bodyPr/>
          <a:lstStyle/>
          <a:p>
            <a:pPr>
              <a:defRPr/>
            </a:pPr>
            <a:fld id="{63054CDB-EA33-4FB1-ADAB-15FECA80D900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1768" y="1414786"/>
            <a:ext cx="38383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6"/>
                </a:solidFill>
                <a:latin typeface="+mn-lt"/>
              </a:rPr>
              <a:t>We provide financial grants</a:t>
            </a:r>
          </a:p>
          <a:p>
            <a:endParaRPr lang="en-US" sz="2200" dirty="0" smtClean="0">
              <a:solidFill>
                <a:schemeClr val="accent6"/>
              </a:solidFill>
              <a:latin typeface="+mn-lt"/>
            </a:endParaRPr>
          </a:p>
          <a:p>
            <a:r>
              <a:rPr lang="en-US" sz="2200" dirty="0">
                <a:solidFill>
                  <a:schemeClr val="accent6"/>
                </a:solidFill>
                <a:latin typeface="+mn-lt"/>
              </a:rPr>
              <a:t>We are </a:t>
            </a:r>
            <a:r>
              <a:rPr lang="en-US" sz="2200" dirty="0" smtClean="0">
                <a:solidFill>
                  <a:schemeClr val="accent6"/>
                </a:solidFill>
                <a:latin typeface="+mn-lt"/>
              </a:rPr>
              <a:t>non-profit</a:t>
            </a:r>
          </a:p>
          <a:p>
            <a:endParaRPr lang="en-US" sz="2200" dirty="0">
              <a:solidFill>
                <a:schemeClr val="accent6"/>
              </a:solidFill>
              <a:latin typeface="+mn-lt"/>
            </a:endParaRPr>
          </a:p>
          <a:p>
            <a:r>
              <a:rPr lang="en-US" sz="2200" dirty="0" smtClean="0">
                <a:solidFill>
                  <a:schemeClr val="accent6"/>
                </a:solidFill>
                <a:latin typeface="+mn-lt"/>
              </a:rPr>
              <a:t>We finance and support R&amp;D and early-stage companies</a:t>
            </a:r>
          </a:p>
          <a:p>
            <a:endParaRPr lang="en-US" sz="2200" dirty="0">
              <a:solidFill>
                <a:schemeClr val="accent6"/>
              </a:solidFill>
              <a:latin typeface="+mn-lt"/>
            </a:endParaRPr>
          </a:p>
          <a:p>
            <a:r>
              <a:rPr lang="en-US" sz="2200" dirty="0" smtClean="0">
                <a:solidFill>
                  <a:schemeClr val="accent6"/>
                </a:solidFill>
                <a:latin typeface="+mn-lt"/>
              </a:rPr>
              <a:t>We are a platform for international collaboration in R&amp;D and technology transfer</a:t>
            </a:r>
          </a:p>
          <a:p>
            <a:endParaRPr lang="en-US" sz="2200" dirty="0">
              <a:solidFill>
                <a:schemeClr val="accent6"/>
              </a:solidFill>
              <a:latin typeface="+mn-lt"/>
            </a:endParaRPr>
          </a:p>
          <a:p>
            <a:r>
              <a:rPr lang="en-US" sz="2200" dirty="0" smtClean="0">
                <a:solidFill>
                  <a:schemeClr val="accent6"/>
                </a:solidFill>
                <a:latin typeface="+mn-lt"/>
              </a:rPr>
              <a:t>We support and finance both Russian and international innovation</a:t>
            </a:r>
            <a:endParaRPr lang="ru-RU" sz="22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0919" y="1426941"/>
            <a:ext cx="400845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6"/>
                </a:solidFill>
                <a:latin typeface="+mn-lt"/>
              </a:rPr>
              <a:t>We are not an investment fund;  we do not invest, take equity stakes or board seats</a:t>
            </a:r>
          </a:p>
          <a:p>
            <a:endParaRPr lang="en-US" sz="2200" dirty="0">
              <a:solidFill>
                <a:schemeClr val="accent6"/>
              </a:solidFill>
              <a:latin typeface="+mn-lt"/>
            </a:endParaRPr>
          </a:p>
          <a:p>
            <a:r>
              <a:rPr lang="en-US" sz="2200" dirty="0" smtClean="0">
                <a:solidFill>
                  <a:schemeClr val="accent6"/>
                </a:solidFill>
                <a:latin typeface="+mn-lt"/>
              </a:rPr>
              <a:t>We don’t finance production or advanced commercial activity</a:t>
            </a:r>
          </a:p>
          <a:p>
            <a:endParaRPr lang="en-US" sz="2200" dirty="0">
              <a:solidFill>
                <a:schemeClr val="accent6"/>
              </a:solidFill>
              <a:latin typeface="+mn-lt"/>
            </a:endParaRPr>
          </a:p>
          <a:p>
            <a:r>
              <a:rPr lang="en-US" sz="2200" dirty="0" smtClean="0">
                <a:solidFill>
                  <a:schemeClr val="accent6"/>
                </a:solidFill>
                <a:latin typeface="+mn-lt"/>
              </a:rPr>
              <a:t>We are not a sales agent </a:t>
            </a:r>
          </a:p>
          <a:p>
            <a:endParaRPr lang="en-US" sz="2200" dirty="0" smtClean="0">
              <a:solidFill>
                <a:schemeClr val="accent6"/>
              </a:solidFill>
              <a:latin typeface="+mn-lt"/>
            </a:endParaRPr>
          </a:p>
          <a:p>
            <a:endParaRPr lang="en-US" sz="2200" dirty="0">
              <a:solidFill>
                <a:schemeClr val="accent6"/>
              </a:solidFill>
              <a:latin typeface="+mn-lt"/>
            </a:endParaRPr>
          </a:p>
          <a:p>
            <a:endParaRPr lang="en-US" sz="2200" dirty="0" smtClean="0">
              <a:solidFill>
                <a:schemeClr val="accent6"/>
              </a:solidFill>
              <a:latin typeface="+mn-lt"/>
            </a:endParaRPr>
          </a:p>
          <a:p>
            <a:r>
              <a:rPr lang="en-US" sz="2200" dirty="0" smtClean="0">
                <a:solidFill>
                  <a:schemeClr val="accent6"/>
                </a:solidFill>
                <a:latin typeface="+mn-lt"/>
              </a:rPr>
              <a:t>We are not limited to Russian technology; our mandate is to enhance 2-way tech transfer 		</a:t>
            </a:r>
            <a:endParaRPr lang="ru-RU" sz="22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291523" y="1464705"/>
            <a:ext cx="308333" cy="39340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301314" y="3789101"/>
            <a:ext cx="308333" cy="39340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312783" y="5139783"/>
            <a:ext cx="308333" cy="39340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291523" y="2803989"/>
            <a:ext cx="308333" cy="39340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0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892330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8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400" dirty="0" err="1" smtClean="0"/>
              <a:t>Skolkovo</a:t>
            </a:r>
            <a:r>
              <a:rPr lang="en-US" sz="2400" dirty="0" smtClean="0"/>
              <a:t> Environment / </a:t>
            </a:r>
            <a:r>
              <a:rPr lang="en-US" sz="2400" dirty="0" smtClean="0"/>
              <a:t>Culture: </a:t>
            </a:r>
            <a:r>
              <a:rPr lang="en-US" sz="2400" dirty="0" smtClean="0"/>
              <a:t>open </a:t>
            </a:r>
            <a:r>
              <a:rPr lang="en-US" sz="2400" dirty="0" smtClean="0"/>
              <a:t>questions</a:t>
            </a:r>
            <a:endParaRPr lang="ru-RU" sz="24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63054CDB-EA33-4FB1-ADAB-15FECA80D900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6" name="Прямоугольник 18"/>
          <p:cNvSpPr/>
          <p:nvPr>
            <p:custDataLst>
              <p:tags r:id="rId5"/>
            </p:custDataLst>
          </p:nvPr>
        </p:nvSpPr>
        <p:spPr>
          <a:xfrm>
            <a:off x="138223" y="1557281"/>
            <a:ext cx="8822888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300"/>
              </a:spcAft>
              <a:defRPr/>
            </a:pPr>
            <a:r>
              <a:rPr lang="en-US" sz="2200" dirty="0" smtClean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Mixed communities v compartmentalized</a:t>
            </a:r>
            <a:endParaRPr lang="en-US" sz="2200" dirty="0">
              <a:solidFill>
                <a:schemeClr val="accent6"/>
              </a:solidFill>
              <a:latin typeface="+mn-lt"/>
              <a:cs typeface="Arial" pitchFamily="34" charset="0"/>
              <a:sym typeface="Helvetica"/>
            </a:endParaRPr>
          </a:p>
          <a:p>
            <a:pPr>
              <a:spcBef>
                <a:spcPts val="1800"/>
              </a:spcBef>
              <a:spcAft>
                <a:spcPts val="300"/>
              </a:spcAft>
              <a:defRPr/>
            </a:pPr>
            <a:r>
              <a:rPr lang="en-US" sz="2200" dirty="0" smtClean="0">
                <a:solidFill>
                  <a:schemeClr val="accent6"/>
                </a:solidFill>
                <a:latin typeface="+mn-lt"/>
                <a:cs typeface="Arial" pitchFamily="34" charset="0"/>
                <a:sym typeface="Helvetica"/>
              </a:rPr>
              <a:t>Open to external audiences v closed</a:t>
            </a:r>
          </a:p>
          <a:p>
            <a:pPr>
              <a:spcBef>
                <a:spcPts val="1800"/>
              </a:spcBef>
              <a:spcAft>
                <a:spcPts val="300"/>
              </a:spcAft>
              <a:defRPr/>
            </a:pPr>
            <a:endParaRPr lang="en-US" sz="2200" dirty="0" smtClean="0">
              <a:solidFill>
                <a:schemeClr val="accent6"/>
              </a:solidFill>
              <a:latin typeface="+mn-lt"/>
              <a:cs typeface="Arial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207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951582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5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>
            <p:custDataLst>
              <p:tags r:id="rId3"/>
            </p:custDataLst>
          </p:nvPr>
        </p:nvSpPr>
        <p:spPr>
          <a:xfrm>
            <a:off x="103694" y="1018094"/>
            <a:ext cx="8930769" cy="5532421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/>
              <a:t>Skolkovo </a:t>
            </a:r>
            <a:r>
              <a:rPr lang="en-US" dirty="0" smtClean="0"/>
              <a:t>City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63054CDB-EA33-4FB1-ADAB-15FECA80D900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385" y="1149459"/>
            <a:ext cx="8778240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4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426629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4" name="think-cell Slide" r:id="rId35" imgW="270" imgH="270" progId="TCLayout.ActiveDocument.1">
                  <p:embed/>
                </p:oleObj>
              </mc:Choice>
              <mc:Fallback>
                <p:oleObj name="think-cell Slide" r:id="rId3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Why Skolkovo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63054CDB-EA33-4FB1-ADAB-15FECA80D900}" type="slidenum">
              <a:rPr lang="ru-RU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>
                <a:defRPr/>
              </a:pPr>
              <a:t>3</a:t>
            </a:fld>
            <a:endParaRPr lang="ru-RU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1" name="TextBox 110"/>
          <p:cNvSpPr txBox="1"/>
          <p:nvPr>
            <p:custDataLst>
              <p:tags r:id="rId5"/>
            </p:custDataLst>
          </p:nvPr>
        </p:nvSpPr>
        <p:spPr>
          <a:xfrm>
            <a:off x="4296807" y="6293997"/>
            <a:ext cx="760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  <a:latin typeface="Helvetica"/>
                <a:sym typeface="Helvetica"/>
              </a:rPr>
              <a:t>Time</a:t>
            </a:r>
            <a:endParaRPr lang="ru-RU" b="1" dirty="0">
              <a:solidFill>
                <a:schemeClr val="accent6"/>
              </a:solidFill>
              <a:sym typeface="Helvetica"/>
            </a:endParaRPr>
          </a:p>
        </p:txBody>
      </p:sp>
      <p:sp>
        <p:nvSpPr>
          <p:cNvPr id="112" name="TextBox 111"/>
          <p:cNvSpPr txBox="1"/>
          <p:nvPr>
            <p:custDataLst>
              <p:tags r:id="rId6"/>
            </p:custDataLst>
          </p:nvPr>
        </p:nvSpPr>
        <p:spPr>
          <a:xfrm rot="16200000">
            <a:off x="-1310848" y="3884698"/>
            <a:ext cx="4354112" cy="338554"/>
          </a:xfrm>
          <a:prstGeom prst="rect">
            <a:avLst/>
          </a:prstGeom>
          <a:noFill/>
        </p:spPr>
        <p:txBody>
          <a:bodyPr wrap="square" anchor="b" anchorCtr="1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6"/>
                </a:solidFill>
                <a:latin typeface="+mn-lt"/>
                <a:sym typeface="Helvetica"/>
              </a:rPr>
              <a:t>Technology maturity / market </a:t>
            </a:r>
            <a:r>
              <a:rPr lang="en-US" sz="1600" b="1" dirty="0" smtClean="0">
                <a:solidFill>
                  <a:schemeClr val="accent6"/>
                </a:solidFill>
                <a:latin typeface="+mn-lt"/>
                <a:sym typeface="Helvetica"/>
              </a:rPr>
              <a:t>acceptance</a:t>
            </a:r>
            <a:endParaRPr lang="ru-RU" sz="1600" b="1" dirty="0">
              <a:solidFill>
                <a:schemeClr val="accent6"/>
              </a:solidFill>
              <a:latin typeface="+mn-lt"/>
              <a:sym typeface="Helvetica"/>
            </a:endParaRPr>
          </a:p>
        </p:txBody>
      </p:sp>
      <p:sp>
        <p:nvSpPr>
          <p:cNvPr id="113" name="Rectangle 52"/>
          <p:cNvSpPr/>
          <p:nvPr>
            <p:custDataLst>
              <p:tags r:id="rId7"/>
            </p:custDataLst>
          </p:nvPr>
        </p:nvSpPr>
        <p:spPr>
          <a:xfrm>
            <a:off x="5196646" y="2107649"/>
            <a:ext cx="3315758" cy="413520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solidFill>
                <a:schemeClr val="accent6"/>
              </a:solidFill>
              <a:sym typeface="Helvetica"/>
            </a:endParaRPr>
          </a:p>
        </p:txBody>
      </p:sp>
      <p:sp>
        <p:nvSpPr>
          <p:cNvPr id="114" name="Rectangle 39"/>
          <p:cNvSpPr/>
          <p:nvPr>
            <p:custDataLst>
              <p:tags r:id="rId8"/>
            </p:custDataLst>
          </p:nvPr>
        </p:nvSpPr>
        <p:spPr>
          <a:xfrm>
            <a:off x="1066369" y="4649551"/>
            <a:ext cx="3116497" cy="847861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solidFill>
                <a:schemeClr val="accent6"/>
              </a:solidFill>
              <a:sym typeface="Helvetica"/>
            </a:endParaRPr>
          </a:p>
        </p:txBody>
      </p:sp>
      <p:sp>
        <p:nvSpPr>
          <p:cNvPr id="115" name="Rectangle 36"/>
          <p:cNvSpPr/>
          <p:nvPr>
            <p:custDataLst>
              <p:tags r:id="rId9"/>
            </p:custDataLst>
          </p:nvPr>
        </p:nvSpPr>
        <p:spPr>
          <a:xfrm>
            <a:off x="4190528" y="3249322"/>
            <a:ext cx="1003292" cy="2996893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solidFill>
                <a:schemeClr val="accent6"/>
              </a:solidFill>
              <a:sym typeface="Helvetica"/>
            </a:endParaRPr>
          </a:p>
        </p:txBody>
      </p:sp>
      <p:sp>
        <p:nvSpPr>
          <p:cNvPr id="116" name="Rectangle 35"/>
          <p:cNvSpPr/>
          <p:nvPr>
            <p:custDataLst>
              <p:tags r:id="rId10"/>
            </p:custDataLst>
          </p:nvPr>
        </p:nvSpPr>
        <p:spPr>
          <a:xfrm>
            <a:off x="2949726" y="5057531"/>
            <a:ext cx="1239258" cy="1185325"/>
          </a:xfrm>
          <a:prstGeom prst="rect">
            <a:avLst/>
          </a:prstGeom>
          <a:solidFill>
            <a:srgbClr val="00D66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solidFill>
                <a:schemeClr val="accent6"/>
              </a:solidFill>
              <a:sym typeface="Helvetica"/>
            </a:endParaRPr>
          </a:p>
        </p:txBody>
      </p:sp>
      <p:sp>
        <p:nvSpPr>
          <p:cNvPr id="117" name="Rectangle 33"/>
          <p:cNvSpPr/>
          <p:nvPr>
            <p:custDataLst>
              <p:tags r:id="rId11"/>
            </p:custDataLst>
          </p:nvPr>
        </p:nvSpPr>
        <p:spPr>
          <a:xfrm>
            <a:off x="1071611" y="5458796"/>
            <a:ext cx="890386" cy="7874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solidFill>
                <a:schemeClr val="accent6"/>
              </a:solidFill>
              <a:sym typeface="Helvetica"/>
            </a:endParaRPr>
          </a:p>
        </p:txBody>
      </p:sp>
      <p:sp>
        <p:nvSpPr>
          <p:cNvPr id="118" name="Rectangle 34"/>
          <p:cNvSpPr/>
          <p:nvPr>
            <p:custDataLst>
              <p:tags r:id="rId12"/>
            </p:custDataLst>
          </p:nvPr>
        </p:nvSpPr>
        <p:spPr>
          <a:xfrm>
            <a:off x="1964183" y="5458796"/>
            <a:ext cx="983357" cy="7840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solidFill>
                <a:schemeClr val="accent6"/>
              </a:solidFill>
              <a:sym typeface="Helvetica"/>
            </a:endParaRPr>
          </a:p>
        </p:txBody>
      </p:sp>
      <p:sp>
        <p:nvSpPr>
          <p:cNvPr id="119" name="TextBox 118"/>
          <p:cNvSpPr txBox="1"/>
          <p:nvPr>
            <p:custDataLst>
              <p:tags r:id="rId13"/>
            </p:custDataLst>
          </p:nvPr>
        </p:nvSpPr>
        <p:spPr>
          <a:xfrm>
            <a:off x="1358970" y="1819014"/>
            <a:ext cx="3775748" cy="1284967"/>
          </a:xfrm>
          <a:prstGeom prst="rect">
            <a:avLst/>
          </a:prstGeom>
          <a:solidFill>
            <a:schemeClr val="bg2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Bef>
                <a:spcPts val="300"/>
              </a:spcBef>
              <a:defRPr/>
            </a:pPr>
            <a:r>
              <a:rPr lang="en-US" b="1" dirty="0">
                <a:solidFill>
                  <a:schemeClr val="accent6"/>
                </a:solidFill>
                <a:latin typeface="+mn-lt"/>
                <a:sym typeface="Helvetica"/>
              </a:rPr>
              <a:t>The </a:t>
            </a:r>
            <a:r>
              <a:rPr lang="en-US" b="1" dirty="0" smtClean="0">
                <a:solidFill>
                  <a:schemeClr val="accent6"/>
                </a:solidFill>
                <a:latin typeface="+mn-lt"/>
                <a:sym typeface="Helvetica"/>
              </a:rPr>
              <a:t>gap:</a:t>
            </a:r>
            <a:endParaRPr lang="en-US" b="1" dirty="0">
              <a:solidFill>
                <a:schemeClr val="accent6"/>
              </a:solidFill>
              <a:latin typeface="+mn-lt"/>
              <a:sym typeface="Helvetica"/>
            </a:endParaRPr>
          </a:p>
          <a:p>
            <a:pPr marL="173038" indent="-173038">
              <a:lnSpc>
                <a:spcPts val="2100"/>
              </a:lnSpc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accent6"/>
                </a:solidFill>
                <a:latin typeface="+mn-lt"/>
                <a:sym typeface="Helvetica"/>
              </a:rPr>
              <a:t>Research not </a:t>
            </a:r>
            <a:r>
              <a:rPr lang="en-US" sz="1600" dirty="0" smtClean="0">
                <a:solidFill>
                  <a:schemeClr val="accent6"/>
                </a:solidFill>
                <a:latin typeface="+mn-lt"/>
                <a:sym typeface="Helvetica"/>
              </a:rPr>
              <a:t>linked </a:t>
            </a:r>
            <a:r>
              <a:rPr lang="en-US" sz="1600" dirty="0">
                <a:solidFill>
                  <a:schemeClr val="accent6"/>
                </a:solidFill>
                <a:latin typeface="+mn-lt"/>
                <a:sym typeface="Helvetica"/>
              </a:rPr>
              <a:t>to market</a:t>
            </a:r>
          </a:p>
          <a:p>
            <a:pPr marL="173038" indent="-173038">
              <a:lnSpc>
                <a:spcPts val="2100"/>
              </a:lnSpc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accent6"/>
                </a:solidFill>
                <a:latin typeface="+mn-lt"/>
                <a:sym typeface="Helvetica"/>
              </a:rPr>
              <a:t>Little early-stage financing or services</a:t>
            </a:r>
          </a:p>
          <a:p>
            <a:pPr marL="173038" indent="-173038">
              <a:lnSpc>
                <a:spcPts val="2100"/>
              </a:lnSpc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accent6"/>
                </a:solidFill>
                <a:latin typeface="+mn-lt"/>
                <a:sym typeface="Helvetica"/>
              </a:rPr>
              <a:t>Result: </a:t>
            </a:r>
            <a:r>
              <a:rPr lang="en-US" sz="1600" b="1" dirty="0" smtClean="0">
                <a:solidFill>
                  <a:schemeClr val="accent6"/>
                </a:solidFill>
                <a:latin typeface="+mn-lt"/>
                <a:sym typeface="Helvetica"/>
              </a:rPr>
              <a:t>weak commercialization</a:t>
            </a:r>
            <a:endParaRPr lang="en-US" sz="1600" b="1" dirty="0">
              <a:solidFill>
                <a:schemeClr val="accent6"/>
              </a:solidFill>
              <a:latin typeface="+mn-lt"/>
              <a:sym typeface="Helvetica"/>
            </a:endParaRPr>
          </a:p>
        </p:txBody>
      </p:sp>
      <p:sp>
        <p:nvSpPr>
          <p:cNvPr id="120" name="TextBox 3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059852" y="5475722"/>
            <a:ext cx="97257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chemeClr val="accent6"/>
                </a:solidFill>
                <a:latin typeface="+mn-lt"/>
                <a:sym typeface="Helvetica"/>
              </a:rPr>
              <a:t>Basic Research</a:t>
            </a:r>
            <a:endParaRPr lang="ru-RU" sz="1600" b="1" dirty="0">
              <a:solidFill>
                <a:schemeClr val="accent6"/>
              </a:solidFill>
              <a:latin typeface="+mn-lt"/>
              <a:sym typeface="Helvetica"/>
            </a:endParaRPr>
          </a:p>
        </p:txBody>
      </p:sp>
      <p:sp>
        <p:nvSpPr>
          <p:cNvPr id="121" name="TextBox 3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002607" y="5475722"/>
            <a:ext cx="91431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chemeClr val="accent6"/>
                </a:solidFill>
                <a:latin typeface="+mn-lt"/>
                <a:sym typeface="Helvetica"/>
              </a:rPr>
              <a:t>Applied Research</a:t>
            </a:r>
            <a:endParaRPr lang="ru-RU" sz="1600" b="1" dirty="0">
              <a:solidFill>
                <a:schemeClr val="accent6"/>
              </a:solidFill>
              <a:latin typeface="+mn-lt"/>
              <a:sym typeface="Helvetica"/>
            </a:endParaRPr>
          </a:p>
        </p:txBody>
      </p:sp>
      <p:sp>
        <p:nvSpPr>
          <p:cNvPr id="122" name="TextBox 4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91806" y="4927877"/>
            <a:ext cx="19033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accent6"/>
                </a:solidFill>
                <a:latin typeface="+mn-lt"/>
                <a:sym typeface="Helvetica"/>
              </a:rPr>
              <a:t>Entrepreneurs </a:t>
            </a:r>
            <a:endParaRPr lang="ru-RU" b="1" dirty="0">
              <a:solidFill>
                <a:schemeClr val="accent6"/>
              </a:solidFill>
              <a:latin typeface="+mn-lt"/>
              <a:sym typeface="Helvetica"/>
            </a:endParaRPr>
          </a:p>
        </p:txBody>
      </p:sp>
      <p:cxnSp>
        <p:nvCxnSpPr>
          <p:cNvPr id="123" name="Straight Connector 45"/>
          <p:cNvCxnSpPr/>
          <p:nvPr>
            <p:custDataLst>
              <p:tags r:id="rId17"/>
            </p:custDataLst>
          </p:nvPr>
        </p:nvCxnSpPr>
        <p:spPr>
          <a:xfrm>
            <a:off x="3349428" y="5077679"/>
            <a:ext cx="0" cy="1188683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46"/>
          <p:cNvCxnSpPr/>
          <p:nvPr>
            <p:custDataLst>
              <p:tags r:id="rId18"/>
            </p:custDataLst>
          </p:nvPr>
        </p:nvCxnSpPr>
        <p:spPr>
          <a:xfrm>
            <a:off x="3767381" y="5077679"/>
            <a:ext cx="0" cy="1188683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4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6200000">
            <a:off x="2736505" y="5188114"/>
            <a:ext cx="935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accent6"/>
                </a:solidFill>
                <a:latin typeface="+mn-lt"/>
                <a:sym typeface="Helvetica"/>
              </a:rPr>
              <a:t>Early</a:t>
            </a:r>
            <a:endParaRPr lang="ru-RU" b="1" dirty="0">
              <a:solidFill>
                <a:schemeClr val="accent6"/>
              </a:solidFill>
              <a:latin typeface="+mn-lt"/>
              <a:sym typeface="Helvetica"/>
            </a:endParaRPr>
          </a:p>
        </p:txBody>
      </p:sp>
      <p:sp>
        <p:nvSpPr>
          <p:cNvPr id="126" name="TextBox 4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16200000">
            <a:off x="3517433" y="5181785"/>
            <a:ext cx="871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accent6"/>
                </a:solidFill>
                <a:latin typeface="+mn-lt"/>
                <a:sym typeface="Helvetica"/>
              </a:rPr>
              <a:t>Late</a:t>
            </a:r>
            <a:endParaRPr lang="ru-RU" b="1" dirty="0">
              <a:solidFill>
                <a:schemeClr val="accent6"/>
              </a:solidFill>
              <a:latin typeface="+mn-lt"/>
              <a:sym typeface="Helvetica"/>
            </a:endParaRPr>
          </a:p>
        </p:txBody>
      </p:sp>
      <p:sp>
        <p:nvSpPr>
          <p:cNvPr id="127" name="TextBox 4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3055426" y="5177685"/>
            <a:ext cx="9854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accent6"/>
                </a:solidFill>
                <a:latin typeface="+mn-lt"/>
                <a:sym typeface="Helvetica"/>
              </a:rPr>
              <a:t>Mid</a:t>
            </a:r>
          </a:p>
        </p:txBody>
      </p:sp>
      <p:sp>
        <p:nvSpPr>
          <p:cNvPr id="128" name="TextBox 5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228067" y="3321641"/>
            <a:ext cx="92821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accent6"/>
                </a:solidFill>
                <a:latin typeface="+mn-lt"/>
                <a:sym typeface="Helvetica"/>
              </a:rPr>
              <a:t>Private Equity</a:t>
            </a:r>
          </a:p>
          <a:p>
            <a:pPr algn="ctr" eaLnBrk="1" hangingPunct="1"/>
            <a:endParaRPr lang="en-US" b="1" dirty="0">
              <a:solidFill>
                <a:schemeClr val="accent6"/>
              </a:solidFill>
              <a:latin typeface="+mn-lt"/>
              <a:sym typeface="Helvetica"/>
            </a:endParaRPr>
          </a:p>
          <a:p>
            <a:pPr algn="ctr" eaLnBrk="1" hangingPunct="1"/>
            <a:r>
              <a:rPr lang="en-US" b="1" dirty="0">
                <a:solidFill>
                  <a:schemeClr val="accent6"/>
                </a:solidFill>
                <a:latin typeface="+mn-lt"/>
                <a:sym typeface="Helvetica"/>
              </a:rPr>
              <a:t>IPOs</a:t>
            </a:r>
            <a:endParaRPr lang="ru-RU" b="1" dirty="0">
              <a:solidFill>
                <a:schemeClr val="accent6"/>
              </a:solidFill>
              <a:latin typeface="+mn-lt"/>
              <a:sym typeface="Helvetica"/>
            </a:endParaRPr>
          </a:p>
        </p:txBody>
      </p:sp>
      <p:sp>
        <p:nvSpPr>
          <p:cNvPr id="129" name="TextBox 5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521754" y="3360614"/>
            <a:ext cx="277391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accent6"/>
                </a:solidFill>
                <a:latin typeface="+mn-lt"/>
                <a:sym typeface="Helvetica"/>
              </a:rPr>
              <a:t>Large Corporates</a:t>
            </a:r>
          </a:p>
          <a:p>
            <a:pPr algn="ctr" eaLnBrk="1" hangingPunct="1"/>
            <a:endParaRPr lang="en-US" b="1" dirty="0">
              <a:solidFill>
                <a:schemeClr val="accent6"/>
              </a:solidFill>
              <a:latin typeface="+mn-lt"/>
              <a:sym typeface="Helvetica"/>
            </a:endParaRPr>
          </a:p>
          <a:p>
            <a:pPr algn="ctr" eaLnBrk="1" hangingPunct="1"/>
            <a:endParaRPr lang="en-US" b="1" dirty="0">
              <a:solidFill>
                <a:schemeClr val="accent6"/>
              </a:solidFill>
              <a:latin typeface="+mn-lt"/>
              <a:sym typeface="Helvetica"/>
            </a:endParaRPr>
          </a:p>
          <a:p>
            <a:pPr algn="ctr" eaLnBrk="1" hangingPunct="1"/>
            <a:r>
              <a:rPr lang="en-US" b="1" dirty="0">
                <a:solidFill>
                  <a:schemeClr val="accent6"/>
                </a:solidFill>
                <a:latin typeface="+mn-lt"/>
                <a:sym typeface="Helvetica"/>
              </a:rPr>
              <a:t>Commoditization of Technology </a:t>
            </a:r>
            <a:endParaRPr lang="ru-RU" b="1" dirty="0">
              <a:solidFill>
                <a:schemeClr val="accent6"/>
              </a:solidFill>
              <a:latin typeface="+mn-lt"/>
              <a:sym typeface="Helvetica"/>
            </a:endParaRPr>
          </a:p>
        </p:txBody>
      </p:sp>
      <p:sp>
        <p:nvSpPr>
          <p:cNvPr id="130" name="Isosceles Triangle 54"/>
          <p:cNvSpPr/>
          <p:nvPr>
            <p:custDataLst>
              <p:tags r:id="rId24"/>
            </p:custDataLst>
          </p:nvPr>
        </p:nvSpPr>
        <p:spPr>
          <a:xfrm rot="5400000">
            <a:off x="1859153" y="5971758"/>
            <a:ext cx="381118" cy="16779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solidFill>
                <a:schemeClr val="accent6"/>
              </a:solidFill>
              <a:sym typeface="Helvetica"/>
            </a:endParaRPr>
          </a:p>
        </p:txBody>
      </p:sp>
      <p:sp>
        <p:nvSpPr>
          <p:cNvPr id="131" name="Isosceles Triangle 55"/>
          <p:cNvSpPr/>
          <p:nvPr>
            <p:custDataLst>
              <p:tags r:id="rId25"/>
            </p:custDataLst>
          </p:nvPr>
        </p:nvSpPr>
        <p:spPr>
          <a:xfrm rot="5400000">
            <a:off x="2839329" y="5965042"/>
            <a:ext cx="381118" cy="167798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solidFill>
                <a:schemeClr val="accent6"/>
              </a:solidFill>
              <a:sym typeface="Helvetica"/>
            </a:endParaRPr>
          </a:p>
        </p:txBody>
      </p:sp>
      <p:sp>
        <p:nvSpPr>
          <p:cNvPr id="132" name="Isosceles Triangle 56"/>
          <p:cNvSpPr/>
          <p:nvPr>
            <p:custDataLst>
              <p:tags r:id="rId26"/>
            </p:custDataLst>
          </p:nvPr>
        </p:nvSpPr>
        <p:spPr>
          <a:xfrm rot="5400000">
            <a:off x="2838696" y="5174265"/>
            <a:ext cx="381117" cy="167798"/>
          </a:xfrm>
          <a:prstGeom prst="triangle">
            <a:avLst/>
          </a:prstGeom>
          <a:solidFill>
            <a:schemeClr val="accent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solidFill>
                <a:schemeClr val="accent6"/>
              </a:solidFill>
              <a:sym typeface="Helvetica"/>
            </a:endParaRPr>
          </a:p>
        </p:txBody>
      </p:sp>
      <p:sp>
        <p:nvSpPr>
          <p:cNvPr id="133" name="Isosceles Triangle 57"/>
          <p:cNvSpPr/>
          <p:nvPr>
            <p:custDataLst>
              <p:tags r:id="rId27"/>
            </p:custDataLst>
          </p:nvPr>
        </p:nvSpPr>
        <p:spPr>
          <a:xfrm rot="5400000">
            <a:off x="4076206" y="4756211"/>
            <a:ext cx="381118" cy="167798"/>
          </a:xfrm>
          <a:prstGeom prst="triangle">
            <a:avLst/>
          </a:prstGeom>
          <a:solidFill>
            <a:schemeClr val="accent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solidFill>
                <a:schemeClr val="accent6"/>
              </a:solidFill>
              <a:sym typeface="Helvetica"/>
            </a:endParaRPr>
          </a:p>
        </p:txBody>
      </p:sp>
      <p:cxnSp>
        <p:nvCxnSpPr>
          <p:cNvPr id="134" name="Straight Arrow Connector 21"/>
          <p:cNvCxnSpPr/>
          <p:nvPr>
            <p:custDataLst>
              <p:tags r:id="rId28"/>
            </p:custDataLst>
          </p:nvPr>
        </p:nvCxnSpPr>
        <p:spPr>
          <a:xfrm flipV="1">
            <a:off x="1079106" y="1803732"/>
            <a:ext cx="0" cy="4439125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24"/>
          <p:cNvCxnSpPr/>
          <p:nvPr>
            <p:custDataLst>
              <p:tags r:id="rId29"/>
            </p:custDataLst>
          </p:nvPr>
        </p:nvCxnSpPr>
        <p:spPr>
          <a:xfrm>
            <a:off x="1091806" y="6255557"/>
            <a:ext cx="7615632" cy="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4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113154" y="5900130"/>
            <a:ext cx="855941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accent6"/>
                </a:solidFill>
                <a:latin typeface="+mn-lt"/>
                <a:sym typeface="Helvetica"/>
              </a:rPr>
              <a:t>VC</a:t>
            </a:r>
            <a:endParaRPr lang="ru-RU" b="1" dirty="0">
              <a:solidFill>
                <a:schemeClr val="accent6"/>
              </a:solidFill>
              <a:latin typeface="+mn-lt"/>
              <a:sym typeface="Helvetica"/>
            </a:endParaRPr>
          </a:p>
        </p:txBody>
      </p:sp>
      <p:sp>
        <p:nvSpPr>
          <p:cNvPr id="137" name="Freeform 19"/>
          <p:cNvSpPr/>
          <p:nvPr>
            <p:custDataLst>
              <p:tags r:id="rId31"/>
            </p:custDataLst>
          </p:nvPr>
        </p:nvSpPr>
        <p:spPr>
          <a:xfrm>
            <a:off x="1085594" y="2186559"/>
            <a:ext cx="7407581" cy="4059656"/>
          </a:xfrm>
          <a:custGeom>
            <a:avLst/>
            <a:gdLst>
              <a:gd name="connsiteX0" fmla="*/ 0 w 6727372"/>
              <a:gd name="connsiteY0" fmla="*/ 3838227 h 3838227"/>
              <a:gd name="connsiteX1" fmla="*/ 1119674 w 6727372"/>
              <a:gd name="connsiteY1" fmla="*/ 3810236 h 3838227"/>
              <a:gd name="connsiteX2" fmla="*/ 1632858 w 6727372"/>
              <a:gd name="connsiteY2" fmla="*/ 3735591 h 3838227"/>
              <a:gd name="connsiteX3" fmla="*/ 2202025 w 6727372"/>
              <a:gd name="connsiteY3" fmla="*/ 3409019 h 3838227"/>
              <a:gd name="connsiteX4" fmla="*/ 2976466 w 6727372"/>
              <a:gd name="connsiteY4" fmla="*/ 2625248 h 3838227"/>
              <a:gd name="connsiteX5" fmla="*/ 3694923 w 6727372"/>
              <a:gd name="connsiteY5" fmla="*/ 1449591 h 3838227"/>
              <a:gd name="connsiteX6" fmla="*/ 4329404 w 6727372"/>
              <a:gd name="connsiteY6" fmla="*/ 572513 h 3838227"/>
              <a:gd name="connsiteX7" fmla="*/ 5309119 w 6727372"/>
              <a:gd name="connsiteY7" fmla="*/ 105983 h 3838227"/>
              <a:gd name="connsiteX8" fmla="*/ 6307494 w 6727372"/>
              <a:gd name="connsiteY8" fmla="*/ 12676 h 3838227"/>
              <a:gd name="connsiteX9" fmla="*/ 6727372 w 6727372"/>
              <a:gd name="connsiteY9" fmla="*/ 3346 h 383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27372" h="3838227">
                <a:moveTo>
                  <a:pt x="0" y="3838227"/>
                </a:moveTo>
                <a:cubicBezTo>
                  <a:pt x="423765" y="3832784"/>
                  <a:pt x="847531" y="3827342"/>
                  <a:pt x="1119674" y="3810236"/>
                </a:cubicBezTo>
                <a:cubicBezTo>
                  <a:pt x="1391817" y="3793130"/>
                  <a:pt x="1452466" y="3802460"/>
                  <a:pt x="1632858" y="3735591"/>
                </a:cubicBezTo>
                <a:cubicBezTo>
                  <a:pt x="1813250" y="3668721"/>
                  <a:pt x="1978090" y="3594076"/>
                  <a:pt x="2202025" y="3409019"/>
                </a:cubicBezTo>
                <a:cubicBezTo>
                  <a:pt x="2425960" y="3223962"/>
                  <a:pt x="2727650" y="2951819"/>
                  <a:pt x="2976466" y="2625248"/>
                </a:cubicBezTo>
                <a:cubicBezTo>
                  <a:pt x="3225282" y="2298677"/>
                  <a:pt x="3469433" y="1791713"/>
                  <a:pt x="3694923" y="1449591"/>
                </a:cubicBezTo>
                <a:cubicBezTo>
                  <a:pt x="3920413" y="1107469"/>
                  <a:pt x="4060371" y="796448"/>
                  <a:pt x="4329404" y="572513"/>
                </a:cubicBezTo>
                <a:cubicBezTo>
                  <a:pt x="4598437" y="348578"/>
                  <a:pt x="4979437" y="199289"/>
                  <a:pt x="5309119" y="105983"/>
                </a:cubicBezTo>
                <a:cubicBezTo>
                  <a:pt x="5638801" y="12677"/>
                  <a:pt x="6071118" y="29782"/>
                  <a:pt x="6307494" y="12676"/>
                </a:cubicBezTo>
                <a:cubicBezTo>
                  <a:pt x="6543870" y="-4430"/>
                  <a:pt x="6635621" y="-542"/>
                  <a:pt x="6727372" y="3346"/>
                </a:cubicBezTo>
              </a:path>
            </a:pathLst>
          </a:cu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solidFill>
                <a:schemeClr val="accent6"/>
              </a:solidFill>
              <a:sym typeface="Helvetica"/>
            </a:endParaRPr>
          </a:p>
        </p:txBody>
      </p:sp>
      <p:sp>
        <p:nvSpPr>
          <p:cNvPr id="138" name="Rectangle 85"/>
          <p:cNvSpPr/>
          <p:nvPr>
            <p:custDataLst>
              <p:tags r:id="rId32"/>
            </p:custDataLst>
          </p:nvPr>
        </p:nvSpPr>
        <p:spPr>
          <a:xfrm>
            <a:off x="2300438" y="3244162"/>
            <a:ext cx="2893382" cy="2988666"/>
          </a:xfrm>
          <a:prstGeom prst="rect">
            <a:avLst/>
          </a:prstGeom>
          <a:solidFill>
            <a:schemeClr val="bg2">
              <a:alpha val="80000"/>
            </a:scheme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/>
              </a:solidFill>
              <a:sym typeface="Helvetica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3329940" y="3084618"/>
            <a:ext cx="190500" cy="319088"/>
          </a:xfrm>
          <a:custGeom>
            <a:avLst/>
            <a:gdLst>
              <a:gd name="connsiteX0" fmla="*/ 0 w 190500"/>
              <a:gd name="connsiteY0" fmla="*/ 7620 h 457200"/>
              <a:gd name="connsiteX1" fmla="*/ 190500 w 190500"/>
              <a:gd name="connsiteY1" fmla="*/ 457200 h 457200"/>
              <a:gd name="connsiteX2" fmla="*/ 167640 w 190500"/>
              <a:gd name="connsiteY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457200">
                <a:moveTo>
                  <a:pt x="0" y="7620"/>
                </a:moveTo>
                <a:lnTo>
                  <a:pt x="190500" y="457200"/>
                </a:lnTo>
                <a:lnTo>
                  <a:pt x="167640" y="0"/>
                </a:lnTo>
              </a:path>
            </a:pathLst>
          </a:custGeom>
          <a:solidFill>
            <a:schemeClr val="bg2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97471" y="1124251"/>
            <a:ext cx="7139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000" b="1" dirty="0" smtClean="0">
                <a:solidFill>
                  <a:schemeClr val="accent6"/>
                </a:solidFill>
                <a:latin typeface="+mn-lt"/>
              </a:rPr>
              <a:t>Current Russian Situation</a:t>
            </a:r>
            <a:endParaRPr lang="ru-RU" sz="2000" b="1" dirty="0">
              <a:solidFill>
                <a:schemeClr val="accent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551005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0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9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525344"/>
            <a:ext cx="2133600" cy="196131"/>
          </a:xfrm>
        </p:spPr>
        <p:txBody>
          <a:bodyPr/>
          <a:lstStyle/>
          <a:p>
            <a:pPr>
              <a:defRPr/>
            </a:pPr>
            <a:fld id="{63054CDB-EA33-4FB1-ADAB-15FECA80D90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043608" y="195263"/>
            <a:ext cx="7643192" cy="706437"/>
          </a:xfrm>
        </p:spPr>
        <p:txBody>
          <a:bodyPr/>
          <a:lstStyle/>
          <a:p>
            <a:r>
              <a:rPr lang="en-US" dirty="0" smtClean="0"/>
              <a:t>+ a few more gaps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3058" y="1403376"/>
            <a:ext cx="7579658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chemeClr val="accent6"/>
                </a:solidFill>
                <a:latin typeface="+mn-lt"/>
              </a:rPr>
              <a:t>Practices of sponsored research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chemeClr val="accent6"/>
                </a:solidFill>
                <a:latin typeface="+mn-lt"/>
              </a:rPr>
              <a:t>Culture of entrepreneurship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chemeClr val="accent6"/>
                </a:solidFill>
                <a:latin typeface="+mn-lt"/>
              </a:rPr>
              <a:t>Institutional environment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chemeClr val="accent6"/>
                </a:solidFill>
                <a:latin typeface="+mn-lt"/>
              </a:rPr>
              <a:t>R&amp;D infrastructure</a:t>
            </a:r>
          </a:p>
          <a:p>
            <a:pPr>
              <a:spcBef>
                <a:spcPts val="1800"/>
              </a:spcBef>
            </a:pPr>
            <a:endParaRPr lang="en-US" sz="2400" dirty="0">
              <a:solidFill>
                <a:schemeClr val="accent6"/>
              </a:solidFill>
              <a:latin typeface="+mn-lt"/>
            </a:endParaRPr>
          </a:p>
          <a:p>
            <a:pPr lvl="1">
              <a:spcBef>
                <a:spcPts val="1800"/>
              </a:spcBef>
            </a:pPr>
            <a:r>
              <a:rPr lang="en-US" sz="2400" dirty="0" smtClean="0">
                <a:solidFill>
                  <a:schemeClr val="accent6"/>
                </a:solidFill>
                <a:latin typeface="+mn-lt"/>
              </a:rPr>
              <a:t>&gt; </a:t>
            </a:r>
            <a:r>
              <a:rPr lang="en-US" sz="2400" b="1" dirty="0" smtClean="0">
                <a:solidFill>
                  <a:schemeClr val="accent6"/>
                </a:solidFill>
                <a:latin typeface="+mn-lt"/>
              </a:rPr>
              <a:t>Low productivity + brain drain</a:t>
            </a:r>
          </a:p>
        </p:txBody>
      </p:sp>
    </p:spTree>
    <p:extLst>
      <p:ext uri="{BB962C8B-B14F-4D97-AF65-F5344CB8AC3E}">
        <p14:creationId xmlns:p14="http://schemas.microsoft.com/office/powerpoint/2010/main" val="316383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058743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89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9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525344"/>
            <a:ext cx="2133600" cy="196131"/>
          </a:xfrm>
        </p:spPr>
        <p:txBody>
          <a:bodyPr/>
          <a:lstStyle/>
          <a:p>
            <a:pPr>
              <a:defRPr/>
            </a:pPr>
            <a:fld id="{63054CDB-EA33-4FB1-ADAB-15FECA80D90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7" name="Прямоугольник 3"/>
          <p:cNvSpPr/>
          <p:nvPr>
            <p:custDataLst>
              <p:tags r:id="rId4"/>
            </p:custDataLst>
          </p:nvPr>
        </p:nvSpPr>
        <p:spPr>
          <a:xfrm>
            <a:off x="5441681" y="3498072"/>
            <a:ext cx="3370715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cap="small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Skolkovo</a:t>
            </a:r>
            <a:r>
              <a:rPr lang="en-US" sz="2800" cap="small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City</a:t>
            </a:r>
            <a:endParaRPr lang="ru-RU" sz="2800" cap="small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11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652225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Skolkovo </a:t>
            </a:r>
            <a:r>
              <a:rPr lang="en-US" dirty="0" smtClean="0"/>
              <a:t>City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63054CDB-EA33-4FB1-ADAB-15FECA80D90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4949312" y="1245110"/>
            <a:ext cx="4074607" cy="513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Key figures:</a:t>
            </a:r>
          </a:p>
          <a:p>
            <a:pPr>
              <a:defRPr/>
            </a:pPr>
            <a:endParaRPr lang="en-US" sz="2000" dirty="0">
              <a:solidFill>
                <a:schemeClr val="accent6"/>
              </a:solidFill>
              <a:latin typeface="Helvetica"/>
              <a:cs typeface="Arial" pitchFamily="34" charset="0"/>
              <a:sym typeface="Helvetica"/>
            </a:endParaRPr>
          </a:p>
          <a:p>
            <a:pPr marL="285750" indent="-285750"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400 hectares </a:t>
            </a:r>
          </a:p>
          <a:p>
            <a:pPr marL="285750" indent="-285750"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10 000 residents</a:t>
            </a:r>
          </a:p>
          <a:p>
            <a:pPr marL="285750" indent="-285750"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26 000 total employed</a:t>
            </a:r>
          </a:p>
          <a:p>
            <a:pPr marL="285750" indent="-285750"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6 000 professional jobs</a:t>
            </a:r>
          </a:p>
          <a:p>
            <a:pPr marL="285750" indent="-285750">
              <a:spcBef>
                <a:spcPts val="900"/>
              </a:spcBef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accent6"/>
              </a:solidFill>
              <a:latin typeface="Helvetica"/>
              <a:cs typeface="Arial" pitchFamily="34" charset="0"/>
              <a:sym typeface="Helvetica"/>
            </a:endParaRPr>
          </a:p>
          <a:p>
            <a:pPr marL="285750" indent="-285750"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Pedestrian-oriented master </a:t>
            </a:r>
            <a:r>
              <a:rPr lang="en-US" sz="2000" dirty="0" smtClean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plan</a:t>
            </a:r>
          </a:p>
          <a:p>
            <a:pPr marL="285750" indent="-285750"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Sustainable design, LEED certified</a:t>
            </a:r>
          </a:p>
          <a:p>
            <a:pPr marL="285750" indent="-285750">
              <a:spcBef>
                <a:spcPts val="900"/>
              </a:spcBef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accent6"/>
              </a:solidFill>
              <a:latin typeface="Helvetica"/>
              <a:cs typeface="Arial" pitchFamily="34" charset="0"/>
              <a:sym typeface="Helvetica"/>
            </a:endParaRPr>
          </a:p>
          <a:p>
            <a:pPr marL="285750" indent="-285750"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2014 </a:t>
            </a:r>
            <a:r>
              <a:rPr lang="en-US" sz="2000" dirty="0" smtClean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completion date </a:t>
            </a:r>
            <a:r>
              <a:rPr lang="en-US" sz="2000" dirty="0" smtClean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(phase </a:t>
            </a:r>
            <a:r>
              <a:rPr lang="en-US" sz="2000" dirty="0" smtClean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1</a:t>
            </a:r>
            <a:r>
              <a:rPr lang="en-US" sz="2000" dirty="0" smtClean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)</a:t>
            </a:r>
            <a:endParaRPr lang="en-US" sz="2000" dirty="0" smtClean="0">
              <a:solidFill>
                <a:schemeClr val="accent6"/>
              </a:solidFill>
              <a:latin typeface="Helvetica"/>
              <a:cs typeface="Arial" pitchFamily="34" charset="0"/>
              <a:sym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18" y="1197975"/>
            <a:ext cx="4767072" cy="530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989541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14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43607" y="195263"/>
            <a:ext cx="7922593" cy="706437"/>
          </a:xfrm>
        </p:spPr>
        <p:txBody>
          <a:bodyPr/>
          <a:lstStyle/>
          <a:p>
            <a:r>
              <a:rPr lang="en-US" dirty="0" smtClean="0"/>
              <a:t>Special economic regime</a:t>
            </a:r>
            <a:endParaRPr lang="ru-RU" dirty="0"/>
          </a:p>
        </p:txBody>
      </p:sp>
      <p:sp>
        <p:nvSpPr>
          <p:cNvPr id="2" name="Прямоугольник 1"/>
          <p:cNvSpPr/>
          <p:nvPr>
            <p:custDataLst>
              <p:tags r:id="rId4"/>
            </p:custDataLst>
          </p:nvPr>
        </p:nvSpPr>
        <p:spPr>
          <a:xfrm>
            <a:off x="113857" y="1934777"/>
            <a:ext cx="6381751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200" b="1" dirty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No VAT or profit tax</a:t>
            </a:r>
            <a:r>
              <a:rPr lang="en-US" sz="2200" dirty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 </a:t>
            </a:r>
            <a:r>
              <a:rPr lang="en-US" sz="2200" dirty="0" smtClean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for 10 years</a:t>
            </a:r>
            <a:endParaRPr lang="en-US" sz="2200" cap="small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553200" y="6544394"/>
            <a:ext cx="2133600" cy="196131"/>
          </a:xfrm>
        </p:spPr>
        <p:txBody>
          <a:bodyPr/>
          <a:lstStyle/>
          <a:p>
            <a:pPr>
              <a:defRPr/>
            </a:pPr>
            <a:fld id="{63054CDB-EA33-4FB1-ADAB-15FECA80D90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7" name="Прямоугольник 6"/>
          <p:cNvSpPr/>
          <p:nvPr>
            <p:custDataLst>
              <p:tags r:id="rId6"/>
            </p:custDataLst>
          </p:nvPr>
        </p:nvSpPr>
        <p:spPr>
          <a:xfrm>
            <a:off x="94607" y="3553945"/>
            <a:ext cx="6381751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200" b="1" dirty="0" smtClean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Refund </a:t>
            </a:r>
            <a:r>
              <a:rPr lang="en-US" sz="2200" b="1" dirty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of </a:t>
            </a:r>
            <a:r>
              <a:rPr lang="en-US" sz="2200" b="1" dirty="0" smtClean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customs </a:t>
            </a:r>
            <a:r>
              <a:rPr lang="en-US" sz="2200" b="1" dirty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duties and VAT </a:t>
            </a:r>
            <a:r>
              <a:rPr lang="en-US" sz="2200" dirty="0" smtClean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on imported equipment</a:t>
            </a:r>
            <a:endParaRPr lang="en-US" sz="2200" cap="small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>
            <p:custDataLst>
              <p:tags r:id="rId7"/>
            </p:custDataLst>
          </p:nvPr>
        </p:nvSpPr>
        <p:spPr>
          <a:xfrm>
            <a:off x="94607" y="2714423"/>
            <a:ext cx="6381751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200" b="1" dirty="0" smtClean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14</a:t>
            </a:r>
            <a:r>
              <a:rPr lang="en-US" sz="2200" b="1" dirty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%</a:t>
            </a:r>
            <a:r>
              <a:rPr lang="en-US" sz="2200" dirty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 unified social tax </a:t>
            </a:r>
            <a:r>
              <a:rPr lang="en-US" sz="2200" dirty="0" smtClean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rate (vs. normal 34%)</a:t>
            </a:r>
            <a:endParaRPr lang="en-US" sz="2200" cap="small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>
            <p:custDataLst>
              <p:tags r:id="rId8"/>
            </p:custDataLst>
          </p:nvPr>
        </p:nvSpPr>
        <p:spPr>
          <a:xfrm>
            <a:off x="94607" y="4572091"/>
            <a:ext cx="6381751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200" b="1" dirty="0" smtClean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Own</a:t>
            </a:r>
            <a:r>
              <a:rPr lang="en-US" sz="2200" dirty="0" smtClean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 customs service; simplified migration law</a:t>
            </a:r>
            <a:endParaRPr lang="en-US" sz="2200" cap="small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09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9440606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34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400" dirty="0" smtClean="0"/>
              <a:t>5 thematic areas = </a:t>
            </a:r>
            <a:r>
              <a:rPr lang="en-US" sz="2400" dirty="0" err="1" smtClean="0"/>
              <a:t>Ru</a:t>
            </a:r>
            <a:r>
              <a:rPr lang="en-US" sz="2400" dirty="0" smtClean="0"/>
              <a:t> modernization priorities</a:t>
            </a:r>
            <a:endParaRPr lang="ru-RU" sz="24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63054CDB-EA33-4FB1-ADAB-15FECA80D900}" type="slidenum">
              <a:rPr lang="ru-RU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>
                <a:defRPr/>
              </a:pPr>
              <a:t>8</a:t>
            </a:fld>
            <a:endParaRPr lang="ru-RU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69" name="Picture 5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720" y="1393890"/>
            <a:ext cx="1393135" cy="99208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 bwMode="auto">
          <a:xfrm>
            <a:off x="2017899" y="1389128"/>
            <a:ext cx="6674746" cy="9968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anchor="ctr"/>
          <a:lstStyle/>
          <a:p>
            <a:pPr>
              <a:defRPr/>
            </a:pPr>
            <a:r>
              <a:rPr lang="en-US" sz="2000" b="1" dirty="0" smtClean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Energy: </a:t>
            </a:r>
            <a:r>
              <a:rPr lang="en-US" sz="2000" b="1" dirty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 </a:t>
            </a:r>
            <a:r>
              <a:rPr lang="en-US" sz="2000" dirty="0" smtClean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efficiency</a:t>
            </a:r>
            <a:r>
              <a:rPr lang="en-US" sz="2000" dirty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, </a:t>
            </a:r>
            <a:r>
              <a:rPr lang="en-US" sz="2000" dirty="0" smtClean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saving</a:t>
            </a:r>
            <a:r>
              <a:rPr lang="en-US" sz="2000" dirty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, new energy </a:t>
            </a:r>
            <a:r>
              <a:rPr lang="en-US" sz="2000" dirty="0" smtClean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technologies</a:t>
            </a:r>
            <a:endParaRPr lang="en-US" sz="2000" dirty="0">
              <a:solidFill>
                <a:schemeClr val="accent6"/>
              </a:solidFill>
              <a:latin typeface="Helvetica"/>
              <a:cs typeface="Arial" pitchFamily="34" charset="0"/>
              <a:sym typeface="Helvetica"/>
            </a:endParaRPr>
          </a:p>
        </p:txBody>
      </p:sp>
      <p:pic>
        <p:nvPicPr>
          <p:cNvPr id="9272" name="Picture 5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8522" y="2423491"/>
            <a:ext cx="1393135" cy="99630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8" name="TextBox 17"/>
          <p:cNvSpPr txBox="1"/>
          <p:nvPr>
            <p:custDataLst>
              <p:tags r:id="rId8"/>
            </p:custDataLst>
          </p:nvPr>
        </p:nvSpPr>
        <p:spPr bwMode="auto">
          <a:xfrm>
            <a:off x="2736897" y="2417040"/>
            <a:ext cx="5955748" cy="100910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anchor="ctr"/>
          <a:lstStyle/>
          <a:p>
            <a:pPr>
              <a:defRPr/>
            </a:pPr>
            <a:r>
              <a:rPr lang="en-US" sz="2000" b="1" dirty="0" smtClean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IT:   </a:t>
            </a:r>
            <a:r>
              <a:rPr lang="en-US" sz="2000" dirty="0" smtClean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software, engineering, devices</a:t>
            </a:r>
            <a:endParaRPr lang="en-US" sz="2000" dirty="0">
              <a:solidFill>
                <a:schemeClr val="accent6"/>
              </a:solidFill>
              <a:latin typeface="Helvetica"/>
              <a:cs typeface="Arial" pitchFamily="34" charset="0"/>
              <a:sym typeface="Helvetica"/>
            </a:endParaRPr>
          </a:p>
        </p:txBody>
      </p:sp>
      <p:pic>
        <p:nvPicPr>
          <p:cNvPr id="9270" name="Picture 54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2659" y="3457314"/>
            <a:ext cx="1397357" cy="100474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4" name="TextBox 23"/>
          <p:cNvSpPr txBox="1"/>
          <p:nvPr>
            <p:custDataLst>
              <p:tags r:id="rId10"/>
            </p:custDataLst>
          </p:nvPr>
        </p:nvSpPr>
        <p:spPr bwMode="auto">
          <a:xfrm>
            <a:off x="3414783" y="3448058"/>
            <a:ext cx="5277862" cy="101400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anchor="ctr"/>
          <a:lstStyle/>
          <a:p>
            <a:pPr>
              <a:defRPr/>
            </a:pPr>
            <a:r>
              <a:rPr lang="en-US" sz="2000" b="1" dirty="0" smtClean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Biomed</a:t>
            </a:r>
            <a:r>
              <a:rPr lang="en-US" sz="2000" dirty="0" smtClean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:  biotech, drugs, devices</a:t>
            </a:r>
            <a:endParaRPr lang="en-US" sz="2000" dirty="0">
              <a:solidFill>
                <a:schemeClr val="accent6"/>
              </a:solidFill>
              <a:latin typeface="Helvetica"/>
              <a:cs typeface="Arial" pitchFamily="34" charset="0"/>
              <a:sym typeface="Helvetica"/>
            </a:endParaRPr>
          </a:p>
        </p:txBody>
      </p:sp>
      <p:pic>
        <p:nvPicPr>
          <p:cNvPr id="9268" name="Picture 5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865" y="4499580"/>
            <a:ext cx="1397357" cy="100474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30" name="TextBox 29"/>
          <p:cNvSpPr txBox="1"/>
          <p:nvPr>
            <p:custDataLst>
              <p:tags r:id="rId12"/>
            </p:custDataLst>
          </p:nvPr>
        </p:nvSpPr>
        <p:spPr bwMode="auto">
          <a:xfrm>
            <a:off x="4113933" y="4494952"/>
            <a:ext cx="4578711" cy="100937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anchor="ctr"/>
          <a:lstStyle/>
          <a:p>
            <a:pPr>
              <a:defRPr/>
            </a:pPr>
            <a:r>
              <a:rPr lang="en-US" sz="2000" b="1" dirty="0" smtClean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Space:</a:t>
            </a:r>
            <a:r>
              <a:rPr lang="en-US" sz="2000" dirty="0" smtClean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  telecom, </a:t>
            </a:r>
            <a:r>
              <a:rPr lang="en-US" sz="2000" dirty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navigation, imaging, life systems</a:t>
            </a:r>
          </a:p>
        </p:txBody>
      </p:sp>
      <p:pic>
        <p:nvPicPr>
          <p:cNvPr id="9267" name="Picture 51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0016" y="5541848"/>
            <a:ext cx="1397357" cy="100474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36" name="TextBox 35"/>
          <p:cNvSpPr txBox="1"/>
          <p:nvPr>
            <p:custDataLst>
              <p:tags r:id="rId14"/>
            </p:custDataLst>
          </p:nvPr>
        </p:nvSpPr>
        <p:spPr bwMode="auto">
          <a:xfrm>
            <a:off x="4812613" y="5535498"/>
            <a:ext cx="3880032" cy="101109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anchor="ctr"/>
          <a:lstStyle/>
          <a:p>
            <a:pPr>
              <a:defRPr/>
            </a:pPr>
            <a:r>
              <a:rPr lang="en-US" sz="2000" b="1" dirty="0" smtClean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Nuclear:</a:t>
            </a:r>
            <a:r>
              <a:rPr lang="en-US" sz="2000" dirty="0" smtClean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  medicine</a:t>
            </a:r>
            <a:r>
              <a:rPr lang="en-US" sz="2000" dirty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, </a:t>
            </a:r>
            <a:r>
              <a:rPr lang="en-US" sz="2000" dirty="0" smtClean="0">
                <a:solidFill>
                  <a:schemeClr val="accent6"/>
                </a:solidFill>
                <a:latin typeface="Helvetica"/>
                <a:cs typeface="Arial" pitchFamily="34" charset="0"/>
                <a:sym typeface="Helvetica"/>
              </a:rPr>
              <a:t>energy, materials</a:t>
            </a:r>
            <a:endParaRPr lang="en-US" sz="2000" dirty="0">
              <a:solidFill>
                <a:schemeClr val="accent6"/>
              </a:solidFill>
              <a:latin typeface="Helvetica"/>
              <a:cs typeface="Arial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83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795568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22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9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525344"/>
            <a:ext cx="2133600" cy="196131"/>
          </a:xfrm>
        </p:spPr>
        <p:txBody>
          <a:bodyPr/>
          <a:lstStyle/>
          <a:p>
            <a:pPr>
              <a:defRPr/>
            </a:pPr>
            <a:fld id="{63054CDB-EA33-4FB1-ADAB-15FECA80D90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" name="Picture 2" descr="http://www.idgresearch.com/wp-content/themes/idg-one/images/puzzle-l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92" y="1647909"/>
            <a:ext cx="5014734" cy="484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3"/>
          <p:cNvSpPr/>
          <p:nvPr>
            <p:custDataLst>
              <p:tags r:id="rId4"/>
            </p:custDataLst>
          </p:nvPr>
        </p:nvSpPr>
        <p:spPr>
          <a:xfrm>
            <a:off x="5305647" y="2296543"/>
            <a:ext cx="3506749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accent6"/>
                </a:solidFill>
                <a:cs typeface="Calibri" pitchFamily="34" charset="0"/>
              </a:rPr>
              <a:t>University+</a:t>
            </a: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solidFill>
                <a:schemeClr val="accent6"/>
              </a:solidFill>
              <a:cs typeface="Calibri" pitchFamily="34" charset="0"/>
            </a:endParaRPr>
          </a:p>
          <a:p>
            <a:pPr marL="457200" indent="-457200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accent6"/>
                </a:solidFill>
                <a:cs typeface="Calibri" pitchFamily="34" charset="0"/>
              </a:rPr>
              <a:t>Startups</a:t>
            </a: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solidFill>
                <a:schemeClr val="accent6"/>
              </a:solidFill>
              <a:cs typeface="Calibri" pitchFamily="34" charset="0"/>
            </a:endParaRPr>
          </a:p>
          <a:p>
            <a:pPr marL="457200" indent="-457200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accent6"/>
                </a:solidFill>
                <a:cs typeface="Calibri" pitchFamily="34" charset="0"/>
              </a:rPr>
              <a:t>Corporate </a:t>
            </a:r>
            <a:r>
              <a:rPr lang="en-US" sz="2400" dirty="0" smtClean="0">
                <a:solidFill>
                  <a:schemeClr val="accent6"/>
                </a:solidFill>
                <a:cs typeface="Calibri" pitchFamily="34" charset="0"/>
              </a:rPr>
              <a:t>R&amp;D centers</a:t>
            </a:r>
            <a:endParaRPr lang="en-US" sz="2400" dirty="0" smtClean="0">
              <a:solidFill>
                <a:schemeClr val="accent6"/>
              </a:solidFill>
              <a:cs typeface="Calibri" pitchFamily="34" charset="0"/>
            </a:endParaRPr>
          </a:p>
          <a:p>
            <a:pPr marL="457200" indent="-457200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accent6"/>
                </a:solidFill>
                <a:cs typeface="Calibri" pitchFamily="34" charset="0"/>
              </a:rPr>
              <a:t>VC </a:t>
            </a:r>
            <a:r>
              <a:rPr lang="en-US" sz="2400" dirty="0" smtClean="0">
                <a:solidFill>
                  <a:schemeClr val="accent6"/>
                </a:solidFill>
                <a:cs typeface="Calibri" pitchFamily="34" charset="0"/>
              </a:rPr>
              <a:t>funds</a:t>
            </a: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solidFill>
                <a:schemeClr val="accent6"/>
              </a:solidFill>
              <a:cs typeface="Calibri" pitchFamily="34" charset="0"/>
            </a:endParaRPr>
          </a:p>
          <a:p>
            <a:pPr marL="457200" indent="-457200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accent6"/>
                </a:solidFill>
                <a:cs typeface="Calibri" pitchFamily="34" charset="0"/>
              </a:rPr>
              <a:t>Moscow School of </a:t>
            </a:r>
            <a:r>
              <a:rPr lang="en-US" sz="2400" dirty="0" smtClean="0">
                <a:solidFill>
                  <a:schemeClr val="accent6"/>
                </a:solidFill>
                <a:cs typeface="Calibri" pitchFamily="34" charset="0"/>
              </a:rPr>
              <a:t>Management</a:t>
            </a:r>
            <a:endParaRPr lang="en-US" sz="2800" dirty="0" smtClean="0">
              <a:solidFill>
                <a:schemeClr val="accent6"/>
              </a:solidFill>
              <a:cs typeface="Calibri" pitchFamily="34" charset="0"/>
            </a:endParaRP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043608" y="195263"/>
            <a:ext cx="7643192" cy="706437"/>
          </a:xfrm>
        </p:spPr>
        <p:txBody>
          <a:bodyPr/>
          <a:lstStyle/>
          <a:p>
            <a:r>
              <a:rPr lang="en-US" sz="2400" dirty="0" smtClean="0"/>
              <a:t>Key elements of </a:t>
            </a:r>
            <a:r>
              <a:rPr lang="en-US" sz="2400" dirty="0" err="1" smtClean="0"/>
              <a:t>Skolkovo</a:t>
            </a:r>
            <a:r>
              <a:rPr lang="en-US" sz="2400" dirty="0" smtClean="0"/>
              <a:t> ecosystem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8741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021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1&quot;&gt;&lt;elem m_fUsage=&quot;1.00000000000000000000E+000&quot;&gt;&lt;m_ppcolschidx val=&quot;0&quot;/&gt;&lt;m_rgb r=&quot;c8&quot; g=&quot;ff&quot; b=&quot;0&quot;/&gt;&lt;/elem&gt;&lt;/m_vecMRU&gt;&lt;/m_mruColor&gt;&lt;m_mapectfillschemeMRU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/&gt;&lt;/CDefaultPrec&gt;&lt;/root&gt;"/>
  <p:tag name="THINKCELLUNDODONOTDELETE" val="2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UhehbdHkKo13L3AUi9O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I4IYCev02JqlmyNgx_c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OXNWBJtUyiJpEeUf2s5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KtGjgQgEKjVeb5NT2ln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U2_iKkAJESRHU08H9wsJ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8auNWwNSUG6tfQZgu0aQ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TzQ6f5SZUuPxAg70icDE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fDrqeI0RkiYbEOKCTP7q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m1onlgUEyytIO80.e5k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K.8Hlkzk2MYJ6E_6vpC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RIlyVHb0OG6h48xFDih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8zpbbtcUaSi0.s294tq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hsWJqnH0OxptNpKKEJb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VltwV2lx06TUOBElc3wp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Fq2uCQjECU3dQTuOydV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HGoCXQSUqbLmlP0E8K.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gqaY7rOU2FdFj2FZYHC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kthy.rTUG5tHKQ2IWK3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e_y6ctuUSGNzG_ZdGa2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0OSpW.7VEK74CztNFb0l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U3d54q9D0aBG5jDI0XYL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OJPbDybgE2Yj1AF1hNcK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2SOqjOrEi51xwVYztjD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TM7X_3wUKDtR5P_UKY0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3zvczR0DEekloHxO_dbV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k8TF6iE0OQf4_oSyL9a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CBrmAg7EKcdjDBAuipE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.Kk9UNEGNq0y.YXPlm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d_Eoo4U0iI82s4bzi0R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I3uscXoUuld2Z0LXMxG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rT3ttsGAEK2G9xd_NIEx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z6A4jyz06iSJIrniZLC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acMH2gIUaR_hX9A0s81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FzhZUh2qk6QZm8XSZTGf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9EGJrMXt0q_OPQFXQDpr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Xx7nGbRkSTGRamR9K7z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O2lY9GlUu_azr_GYkEf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431c8GBkqegutvO9shF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wfZtpay0CcKW_tqDza0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cpPbJkdUiV7Vphf5CHx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naW4oyP1Ey0pXP4WIrj0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wXNhV7WUiq38JHx62n7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bRO0UwS0.EdUwHdN.VJ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nnbUjwikSD3QxgHvyty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DnQvPL2EK_wZvhpAP86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Mq9YgWNk6cBa7JZB02C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JwlV130EafqvKdoLX9o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Mq9YgWNk6cBa7JZB02C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lLmHudFU6AyhPQRwOQP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Ykk0ksq0SiVAKCIS4sH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.YyMfb2D02nAPPclaUiL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69t6_nRlkaB9OLjUFO.l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0I.V.hQE.IIs399v2F4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jXJZgjwUCtB5P2PpDVM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Mq9YgWNk6cBa7JZB02C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lLUHDkQkCXde0puxWc8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QZ6cyP360WefJcBxrcye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0QRu.75QE.Pd37UVzNnU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VqVJj.0sUWyxZEWoBDXx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CzG3.rvEebldsm9FU1A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gL18EsgaEOHVw.iyTxiv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JMFBSrake0LfKcwkT05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U6o6kIVUyCupt3Q9PUy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McP0ZuZkSU8K4GJh4hH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1oEc_VMk21W0FIci0nW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sfyeRGYk2DFLEi6RWt2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GoCBNpFkuR1zAi9la_0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igR7bmhU2ojs96.93dq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CeNsRGIEin1yrvMT8fK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PxRFGieU2XuDTdnpP.G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U3ny5iSEyu9BXCzFBvd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Mq9YgWNk6cBa7JZB02C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lLmHudFU6AyhPQRwOQP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VqVJj.0sUWyxZEWoBDXx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LE0GnGPUCnJhXhz5XAY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y7XF6doE2UE7YAgTZqn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xmPdTrYEy66jGG62urV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WpiBpdQ0iXxy2NnEpZG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9kzRLIdZESZ4nRxQdzqH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9OZRGTw2U6BgFcd3B1CS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4JLKWnuk29XT_C7.aqS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L9lm25P0WsIRCeSwCal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vKpVGckUuEQ0OGjcBhV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wKpqIaf2UGVyxX3MutDG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_RVg.RBESR9BHW9Ph3l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bLr5sNPEW45hQpK1Q6f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lEm3gs3EeqeIMhjfrkw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.Ag51TBkaCAqOWnQmYj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mTcTfbUUepOCmW8IG_N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Iaddw1AU2Pwjp2U_nQs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1vYnyhLKk.Sv6WE7PF6l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d0ALa3F0E68v9qz4pTqv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4GzCrdE0iB2FVRCqIMY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XgifIEmrkyHOaDuf4J8g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oGH3inxtECDydEdt7pYL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d0ALa3F0E68v9qz4pTqv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4GzCrdE0iB2FVRCqIMY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tH2HHYsUyQoWGZ72SBW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.7qHu3qxUqpAONdSu5KG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L83X8EQ80yW8sdJrTCUv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MG6blc2kWhicOsm6sN0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ctMtH6pkO4bGAIDvoer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56hCIIWg0WHnmRkyWGQG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tBzphU8EGCOo_o75gHo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jKHquza02TwFtqcim_p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J4RYez70O8sI0SebIUp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lNo1X2TU2kxiUT2gqdk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pu6y0eCjUiGsnFzpZ8P2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3n8eQLvkmq_r9XCx6yx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tH2HHYsUyQoWGZ72SBW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tH2HHYsUyQoWGZ72SBW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Mq9YgWNk6cBa7JZB02C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lLmHudFU6AyhPQRwOQP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d0ALa3F0E68v9qz4pTqv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4GzCrdE0iB2FVRCqIMYQ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tH2HHYsUyQoWGZ72SBWg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tH2HHYsUyQoWGZ72SBW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DGsjgk1WUii.Y3._3lYJ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1piYIhK4UGNXHtjSyORV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8NoaX1w06MihpWhYNQkw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MNh_3wHkGax78puOMEg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jRQoCPeUeQT159xBG9q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ah7_1BKoEGZFLCYqla.K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s1IbuCAku9uBaSHtliB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0FPkpjc068i2P13lAGo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0FPkpjc068i2P13lAGo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Z05P10VUaCi6_aCB4gh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s1IbuCAku9uBaSHtliB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0FPkpjc068i2P13lAGo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QUSnHYfEK5jtZ4dIMrK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xGDbvkl0eAjcBxGZOcl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5FhsVzeUyFElZFi75OO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Kbm.4xaPkaDhjg.3MMye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spvBotCUqmGj926qFVc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9.zs.aKUCCsUD.DgGCC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3P2Arrvp0Cp8tagBK1SF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1MvAZsbUSN838aZCYbg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35YC1UyEWkItIOcfH6QQ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KpoewgOxE6D6tHp2_6qn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LhCqzF5Eurzit.oB3.F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9PeKVlp0.f6HCxBnRhz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1tEQ0nAE.opJTEgzSYL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0DoOP4G0iHyfKGLa2L_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xm4CwqfECcXuqDlYt38w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I4IYCev02JqlmyNgx_c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KtGjgQgEKjVeb5NT2lng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U2_iKkAJESRHU08H9wsJ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8auNWwNSUG6tfQZgu0aQ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2QprmF7k2HRax02yheh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TzQ6f5SZUuPxAg70icDE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fDrqeI0RkiYbEOKCTP7qw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m1onlgUEyytIO80.e5kg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K.8Hlkzk2MYJ6E_6vpCQ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RIlyVHb0OG6h48xFDih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hsWJqnH0OxptNpKKEJb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JwlV130EafqvKdoLX9o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ItjF2i4Eak0jmzMmQ0A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Yz8MxJ01Uim9PfOj2Yeb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9CWIBdq0yNoU9MirpkR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i9D38a_0CrtS9oPVzRp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L_Sf3Fa0025FQcc8xMBx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ubrjWE2DkCd0VSnskelA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kcpsB7yp0m7zj1mWQtjs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GEYCV0ZAUODgAc33zJHZw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NQJZzo0CRU5jucfjf.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y33UKOzECl_M..nHjj9w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xaj0bFcE.FT1c4olEZW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PCWp1xLUqqKzep73wRG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Iwfp_HEE2mcCu4H7PPGw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RdJudgREq1s70uDtTdMw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ilmbeqKUO7sLAELU__x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p321xNDNkG0wW8WHTahmw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0A_izRrkG0e_fM3JldC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4u9O2o_cUCByOavCnqwh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RwclOmeE6Nm.a6Of8jtw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aATMbvvkydsqpWH9SMdQ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a1FgwdUmkukJduLO_7JS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1SvPhshUiMMlGPl1l5Cw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7w8kMi3RUeYI4XeRcjTx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JWzYyT6UmYL1fldMl.B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p0Whjl.Jka5p5CLj8kcBQ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ZSH9sgph0.d9cRMVgw4QA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0I.V.hQE.IIs399v2F4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Mq9YgWNk6cBa7JZB02C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d0ALa3F0E68v9qz4pTqv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4GzCrdE0iB2FVRCqIMYQ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tH2HHYsUyQoWGZ72SBW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t12HW0.aUuM2idd3HuVn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tGaNQ2mYUKBDdty6VFCHQ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Ykk0ksq0SiVAKCIS4sHg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69t6_nRlkaB9OLjUFO.l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nZi0Ox0kSGbDiK5pRH6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qRnMtGm0ShvOPvvLlq_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73CIuxWEGMQHxkr7pe2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buwfVAFkmDNrs2nOssy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fstV.f80y1GwPNx13W4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PaJfE4z02ZKa_H3uHGa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p16YUbSkaTAp_Ex8RA8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_ufy3F6kOkq0yVJIkat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du9VicmIk.fXvSBBCEKJ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1cqJD_Kf069Uk0deYdEO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J5UXjJBDE2mD4uYzWj6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3KY0n7A80OTUbM1zPIg2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I.Yr1oAEiImewxhBbnn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Hda.eBo0CZ7v72h8M5q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Tah11HeV0C5fHlg_5Ddp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sbxPkLXvUOLSinoNvzTp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C3F4gEjEyBnhax6wI7V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5KnfP4L0OTM2V1V82f1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MXGe9Ob0.MGucnQDxwO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SceMuB5ka0fK4C08VH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.mZQnuEUGOtUY.wbtQ8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qVw5Eu8EOk3JVrg4kZG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TOttJe6Qkiwd8OvfQFvc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gLKSjOIqEe4IH_ak96v0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34D5Vnv_kWoe.L9tmBb8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Q4iBeHLU.fb3iUADVME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c4YfPXpEmkk5q3x17LS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_5zaL4FVk61CxNNqUAnz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QL2JQTfeEqIJbOF7dqwu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hHuXS3Q0yKcIij85NW1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GU5CbrxkCXOd.oKDwCd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1E2we_UUyVfWrfKEJbd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dFzcDvXkGWbQQPnTOiI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0CZTDBQ6EuqrG2vVTrDd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hNqfBaSIUCotT4EF4r3s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hzhc_S4UKpIOSw3PB13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x0NTCRQkq17a1U6wNpg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N.tGR0_Uu.D73pQJ9PB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Dx_VBXmhEep2qX4ujnY1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zGj7_pDki0HaG6XlCk8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XpAi2mSECKFcOqp_olW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wMh89Nuy0CMjs5hvN4Ud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iMdVmTpUq7Ky7xErdQx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_6.s8tSzUyuGrMCOu2xl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FWcUWFl0mOO1FM_gegA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928p5.xYUm5fYy9SEwWp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h.kKAMckaCQx2zGFjxc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eGPqeqxEOjCX0BzVR4Y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0vw82T1jkGneBC2ZrBnF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vDoLC26EWHD6q0sv.we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Mamqu4ZUKLlXudL0cq8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AZKIPztvE6Cj_CDrAEOs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QUSnHYfEK5jtZ4dIMrK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xGDbvkl0eAjcBxGZOcl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5FhsVzeUyFElZFi75OO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Kbm.4xaPkaDhjg.3MMye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d2Ps4XUSrVCdBlu_bX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2lrBKLIAEC3x_Xi2hjnG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spvBotCUqmGj926qFVc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9.zs.aKUCCsUD.DgGCC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3P2Arrvp0Cp8tagBK1SF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1MvAZsbUSN838aZCYbg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KpoewgOxE6D6tHp2_6qn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LhCqzF5Eurzit.oB3.F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9PeKVlp0.f6HCxBnRhz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1tEQ0nAE.opJTEgzSYL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0DoOP4G0iHyfKGLa2L_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xm4CwqfECcXuqDlYt38w"/>
</p:tagLst>
</file>

<file path=ppt/theme/theme1.xml><?xml version="1.0" encoding="utf-8"?>
<a:theme xmlns:a="http://schemas.openxmlformats.org/drawingml/2006/main" name="Тема Office">
  <a:themeElements>
    <a:clrScheme name="Skolkovo">
      <a:dk1>
        <a:srgbClr val="656867"/>
      </a:dk1>
      <a:lt1>
        <a:srgbClr val="FFFFFF"/>
      </a:lt1>
      <a:dk2>
        <a:srgbClr val="1F497D"/>
      </a:dk2>
      <a:lt2>
        <a:srgbClr val="FFFFFF"/>
      </a:lt2>
      <a:accent1>
        <a:srgbClr val="FFFFFF"/>
      </a:accent1>
      <a:accent2>
        <a:srgbClr val="595959"/>
      </a:accent2>
      <a:accent3>
        <a:srgbClr val="C8FF00"/>
      </a:accent3>
      <a:accent4>
        <a:srgbClr val="FF8200"/>
      </a:accent4>
      <a:accent5>
        <a:srgbClr val="5AD7FF"/>
      </a:accent5>
      <a:accent6>
        <a:srgbClr val="000000"/>
      </a:accent6>
      <a:hlink>
        <a:srgbClr val="FF8200"/>
      </a:hlink>
      <a:folHlink>
        <a:srgbClr val="595959"/>
      </a:folHlink>
    </a:clrScheme>
    <a:fontScheme name="Другая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2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5957</TotalTime>
  <Words>762</Words>
  <Application>Microsoft Office PowerPoint</Application>
  <PresentationFormat>Экран (4:3)</PresentationFormat>
  <Paragraphs>247</Paragraphs>
  <Slides>23</Slides>
  <Notes>21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think-cell Slide</vt:lpstr>
      <vt:lpstr>Презентация PowerPoint</vt:lpstr>
      <vt:lpstr>Why Skolkovo?</vt:lpstr>
      <vt:lpstr>Why Skolkovo?</vt:lpstr>
      <vt:lpstr>+ a few more gaps</vt:lpstr>
      <vt:lpstr>Презентация PowerPoint</vt:lpstr>
      <vt:lpstr>Skolkovo City</vt:lpstr>
      <vt:lpstr>Special economic regime</vt:lpstr>
      <vt:lpstr>5 thematic areas = Ru modernization priorities</vt:lpstr>
      <vt:lpstr>Key elements of Skolkovo ecosystem</vt:lpstr>
      <vt:lpstr>Technopark supporting startups</vt:lpstr>
      <vt:lpstr>Corporate partners</vt:lpstr>
      <vt:lpstr>The role of corporate partners</vt:lpstr>
      <vt:lpstr>Skolkovo Institute of Science and Technology</vt:lpstr>
      <vt:lpstr>Skolkovo Institute: negotiations</vt:lpstr>
      <vt:lpstr>Презентация PowerPoint</vt:lpstr>
      <vt:lpstr>Skolkovo Environment / Culture</vt:lpstr>
      <vt:lpstr>Презентация PowerPoint</vt:lpstr>
      <vt:lpstr>The solution?</vt:lpstr>
      <vt:lpstr>Mission</vt:lpstr>
      <vt:lpstr>Guiding principles </vt:lpstr>
      <vt:lpstr>What Skolkovo is, what Skolkovo is not</vt:lpstr>
      <vt:lpstr>Skolkovo Environment / Culture: open questions</vt:lpstr>
      <vt:lpstr>Skolkovo City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Golosovker Julia</dc:creator>
  <cp:lastModifiedBy>Artyom Morozov</cp:lastModifiedBy>
  <cp:revision>787</cp:revision>
  <cp:lastPrinted>2011-06-01T08:51:12Z</cp:lastPrinted>
  <dcterms:created xsi:type="dcterms:W3CDTF">2011-01-23T13:18:48Z</dcterms:created>
  <dcterms:modified xsi:type="dcterms:W3CDTF">2011-11-19T15:20:32Z</dcterms:modified>
</cp:coreProperties>
</file>