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75" r:id="rId10"/>
    <p:sldId id="262" r:id="rId11"/>
    <p:sldId id="263" r:id="rId12"/>
    <p:sldId id="274" r:id="rId13"/>
    <p:sldId id="264" r:id="rId14"/>
    <p:sldId id="281" r:id="rId15"/>
    <p:sldId id="265" r:id="rId16"/>
    <p:sldId id="266" r:id="rId17"/>
    <p:sldId id="276" r:id="rId18"/>
    <p:sldId id="282" r:id="rId19"/>
    <p:sldId id="277" r:id="rId20"/>
    <p:sldId id="278" r:id="rId21"/>
    <p:sldId id="272" r:id="rId22"/>
    <p:sldId id="280" r:id="rId23"/>
    <p:sldId id="273" r:id="rId24"/>
    <p:sldId id="267" r:id="rId25"/>
    <p:sldId id="271" r:id="rId26"/>
    <p:sldId id="270" r:id="rId27"/>
    <p:sldId id="283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B9E66-2DBE-204F-B646-F564C2888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FD8913-FAF5-224E-8A7B-B08BB3812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99B5C-D4B6-F441-9179-AD220DC4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863D7-D2BE-7F41-A9BB-5FC674A4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EBE6E-40A4-2E46-B431-294E80B4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1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D8110-FC4F-9B46-83E6-93BB9F2D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60BEB6-6800-524F-8D79-81969CE73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BD546-A564-D645-B0B7-999716DFB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CE2FD-0508-304C-A223-C785BF70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054B3D-81C8-7A43-99C4-D5CE29E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7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FB47E7-2099-0348-B273-1F636EE9C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E6D5AE-4646-C947-BD2F-2FCCDBEE3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148C5-8474-784A-B5D7-32F55BA5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75CEC5-AE4C-3A45-8189-A82DEEBF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512F1-1E75-914C-85A2-7B235999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0714-770B-E94E-AC9E-FCEB3088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03DE7FFB-057E-A241-81AE-6C2E7BB06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98904-F84C-A14C-9DA5-651B9133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53CD8-6193-764E-B595-AFAC78EA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6FD24C-3A42-C042-9DB7-6F720EDE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4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50CF7-0D98-9345-A1BD-B61DB944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5EEE0-B30A-CE4B-9797-49203FD60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66D367-4FBE-5843-B484-25FE0E97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69D33-8EC7-514E-AD8C-9D4F1BCB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5B9B4-FE41-5F45-AC93-F2BE4AE2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0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37226-4678-A74C-B61E-387C96F2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3D673C5E-7475-F340-A1AD-0A805D6ED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id="{5A9D1F49-597D-A34C-9789-B8C147CBA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73E8D0-FD00-EB40-B199-B1DE1B4B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6CE7C4-E512-A449-A268-883730F8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39C0A3-327C-4D40-97A8-309F558E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7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91FA7-ABE8-154F-AD1F-148ACA9B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26A9AA-2BBA-7440-A3D6-0F2D448A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есто для объекта 3">
            <a:extLst>
              <a:ext uri="{FF2B5EF4-FFF2-40B4-BE49-F238E27FC236}">
                <a16:creationId xmlns:a16="http://schemas.microsoft.com/office/drawing/2014/main" id="{C2C3F8B5-8091-4E44-818B-F19AAB03F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165927-87E3-FB4D-A67F-7B22F9660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есто для объекта 5">
            <a:extLst>
              <a:ext uri="{FF2B5EF4-FFF2-40B4-BE49-F238E27FC236}">
                <a16:creationId xmlns:a16="http://schemas.microsoft.com/office/drawing/2014/main" id="{FA5A47B4-7DEB-C748-B02B-2CC01D16C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0F930C-C36A-914D-A1F9-DB7E09C4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36D9E8-971D-4B41-A1C9-B465EF91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8027D-3CEA-D74B-B9DA-E33D8C33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8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880AE-731D-914A-B899-4DE8DC4C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6BEA9F-488E-2541-BD9F-1C66846F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EF27AC-0FAF-F547-B0A9-4A116785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F5BB74-4EF6-C145-BB69-EEEF7D22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1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E80541-18AC-BE4B-911B-522B655C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557B34-836E-1B44-93CC-7170CE47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E658DC-3B00-9E47-B415-E4C2B13E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7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0AFD7-2E60-9741-80BD-CD755CD8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FFF2C430-E436-9E44-A7FF-5FD608CA1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5C5271-30F9-DF4B-A932-1292D0719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AC091D-2473-8247-94D3-62D0884F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57C7B0-CB94-4943-9E91-9C753173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2764F-104C-574D-860D-6FEA440F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D1D33-D384-994C-ACDF-A858B40D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595FE-DF31-ED4A-AA86-075491840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99742B-0E34-2A4C-A485-3492E6BB5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E0F2A0-EF35-5A46-9C8C-5A639F8B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6DAB17-6473-954B-95F7-82397AEC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D2433-2153-6044-BBAA-21F22B7C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1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8357B-EDC0-F14D-8553-0941E51F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CFC02-6AF0-FD4D-8FB4-E094A639C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B0BF33-D4B8-0A42-8B20-3C8CD41EC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68C1-31AD-7D4D-BDFC-29127E5E604D}" type="datetimeFigureOut">
              <a:rPr lang="ru-RU" smtClean="0"/>
              <a:t>04.05.18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67A45-9CAF-0941-88E9-801625AE0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56238-6DD1-154D-B64D-E469075E7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381A2-2CA3-3144-A25B-D0812407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202D3-8832-164E-BC3B-5A4AA749E9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Зачем нужны буквы?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2F075D-D4C5-B140-8B98-70599CEADD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Сгибнев Алексей Иванович</a:t>
            </a:r>
          </a:p>
          <a:p>
            <a:r>
              <a:rPr lang="ru-RU" dirty="0"/>
              <a:t>Школа «Интеллектуал», г. Москва</a:t>
            </a:r>
          </a:p>
          <a:p>
            <a:r>
              <a:rPr lang="en-US" dirty="0" err="1"/>
              <a:t>a.i.sgibnev@gmail.com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83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290D9-E077-8D4B-8CCF-FC997375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090FFF2F-CFE3-144D-85FD-70D21127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/>
              <a:t>Пример 6</a:t>
            </a:r>
            <a:r>
              <a:rPr lang="ru-RU" dirty="0"/>
              <a:t>. Написали два числа – первое и второе. </a:t>
            </a:r>
          </a:p>
          <a:p>
            <a:r>
              <a:rPr lang="ru-RU" dirty="0"/>
              <a:t>К первому прибавили второе и получили третье. </a:t>
            </a:r>
          </a:p>
          <a:p>
            <a:r>
              <a:rPr lang="ru-RU" dirty="0"/>
              <a:t>Ко второму прибавили третье и получили четвертое. </a:t>
            </a:r>
          </a:p>
          <a:p>
            <a:r>
              <a:rPr lang="ru-RU" dirty="0"/>
              <a:t>К третьему прибавили четвертое и получили пятое, </a:t>
            </a:r>
            <a:r>
              <a:rPr lang="ru-RU" b="1" dirty="0"/>
              <a:t>равное 7</a:t>
            </a:r>
            <a:r>
              <a:rPr lang="ru-RU" dirty="0"/>
              <a:t>. </a:t>
            </a:r>
          </a:p>
          <a:p>
            <a:r>
              <a:rPr lang="ru-RU" dirty="0"/>
              <a:t>К четвертому прибавили пятое и получили шестое. </a:t>
            </a:r>
          </a:p>
          <a:p>
            <a:r>
              <a:rPr lang="ru-RU" i="1" dirty="0"/>
              <a:t>Найдите сумму всех полученных чисел</a:t>
            </a:r>
            <a:r>
              <a:rPr lang="ru-RU" dirty="0"/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1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9E7D9-B4D8-D14B-BD3B-410EAC43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483F1CF8-0BFB-D545-84AF-808348D73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en-US" b="1" dirty="0" err="1"/>
              <a:t>Указание</a:t>
            </a:r>
            <a:r>
              <a:rPr lang="en-US" dirty="0"/>
              <a:t>. </a:t>
            </a:r>
            <a:r>
              <a:rPr lang="en-US" i="1" dirty="0"/>
              <a:t>a,</a:t>
            </a:r>
            <a:r>
              <a:rPr lang="ru-RU" i="1" dirty="0"/>
              <a:t> </a:t>
            </a:r>
            <a:r>
              <a:rPr lang="en-US" i="1" dirty="0"/>
              <a:t>b </a:t>
            </a:r>
            <a:r>
              <a:rPr lang="ru-RU" dirty="0">
                <a:sym typeface="Symbol" pitchFamily="2" charset="2"/>
              </a:rPr>
              <a:t></a:t>
            </a:r>
            <a:r>
              <a:rPr lang="ru-RU" dirty="0"/>
              <a:t> </a:t>
            </a:r>
            <a:r>
              <a:rPr lang="en-US" i="1" dirty="0"/>
              <a:t>a</a:t>
            </a:r>
            <a:r>
              <a:rPr lang="ru-RU" i="1" dirty="0"/>
              <a:t> </a:t>
            </a:r>
            <a:r>
              <a:rPr lang="en-US" dirty="0"/>
              <a:t>+</a:t>
            </a:r>
            <a:r>
              <a:rPr lang="ru-RU" dirty="0"/>
              <a:t> </a:t>
            </a:r>
            <a:r>
              <a:rPr lang="en-US" i="1" dirty="0"/>
              <a:t>b </a:t>
            </a:r>
            <a:r>
              <a:rPr lang="ru-RU" dirty="0">
                <a:sym typeface="Symbol" pitchFamily="2" charset="2"/>
              </a:rPr>
              <a:t></a:t>
            </a:r>
            <a:r>
              <a:rPr lang="ru-RU" dirty="0"/>
              <a:t> </a:t>
            </a:r>
            <a:r>
              <a:rPr lang="en-US" i="1" dirty="0"/>
              <a:t>a</a:t>
            </a:r>
            <a:r>
              <a:rPr lang="ru-RU" i="1" dirty="0"/>
              <a:t> </a:t>
            </a:r>
            <a:r>
              <a:rPr lang="en-US" dirty="0"/>
              <a:t>+</a:t>
            </a:r>
            <a:r>
              <a:rPr lang="ru-RU" dirty="0"/>
              <a:t> </a:t>
            </a:r>
            <a:r>
              <a:rPr lang="en-US" dirty="0"/>
              <a:t>2</a:t>
            </a:r>
            <a:r>
              <a:rPr lang="en-US" i="1" dirty="0"/>
              <a:t>b </a:t>
            </a:r>
            <a:r>
              <a:rPr lang="ru-RU" dirty="0">
                <a:sym typeface="Symbol" pitchFamily="2" charset="2"/>
              </a:rPr>
              <a:t></a:t>
            </a:r>
            <a:r>
              <a:rPr lang="ru-RU" dirty="0"/>
              <a:t> </a:t>
            </a:r>
            <a:r>
              <a:rPr lang="en-US" dirty="0"/>
              <a:t>2</a:t>
            </a:r>
            <a:r>
              <a:rPr lang="en-US" i="1" dirty="0"/>
              <a:t>a </a:t>
            </a:r>
            <a:r>
              <a:rPr lang="en-US" dirty="0"/>
              <a:t>+</a:t>
            </a:r>
            <a:r>
              <a:rPr lang="ru-RU" dirty="0"/>
              <a:t> </a:t>
            </a:r>
            <a:r>
              <a:rPr lang="en-US" dirty="0"/>
              <a:t>3</a:t>
            </a:r>
            <a:r>
              <a:rPr lang="en-US" i="1" dirty="0"/>
              <a:t>b </a:t>
            </a:r>
            <a:r>
              <a:rPr lang="en-US" dirty="0"/>
              <a:t>= 7 </a:t>
            </a:r>
            <a:r>
              <a:rPr lang="ru-RU" dirty="0">
                <a:sym typeface="Symbol" pitchFamily="2" charset="2"/>
              </a:rPr>
              <a:t></a:t>
            </a:r>
            <a:r>
              <a:rPr lang="ru-RU" dirty="0"/>
              <a:t> </a:t>
            </a:r>
            <a:r>
              <a:rPr lang="en-US" dirty="0"/>
              <a:t>3</a:t>
            </a:r>
            <a:r>
              <a:rPr lang="en-US" i="1" dirty="0"/>
              <a:t>a</a:t>
            </a:r>
            <a:r>
              <a:rPr lang="ru-RU" i="1" dirty="0"/>
              <a:t> </a:t>
            </a:r>
            <a:r>
              <a:rPr lang="en-US" dirty="0"/>
              <a:t>+</a:t>
            </a:r>
            <a:r>
              <a:rPr lang="ru-RU" dirty="0"/>
              <a:t> </a:t>
            </a:r>
            <a:r>
              <a:rPr lang="en-US" dirty="0"/>
              <a:t>5</a:t>
            </a:r>
            <a:r>
              <a:rPr lang="en-US" i="1" dirty="0"/>
              <a:t>b.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Сумма равна 8</a:t>
            </a:r>
            <a:r>
              <a:rPr lang="ru-RU" i="1" dirty="0"/>
              <a:t>a </a:t>
            </a:r>
            <a:r>
              <a:rPr lang="ru-RU" dirty="0"/>
              <a:t>+ 12</a:t>
            </a:r>
            <a:r>
              <a:rPr lang="ru-RU" i="1" dirty="0"/>
              <a:t>b </a:t>
            </a:r>
            <a:r>
              <a:rPr lang="ru-RU" dirty="0"/>
              <a:t>= 4(2</a:t>
            </a:r>
            <a:r>
              <a:rPr lang="en-US" dirty="0"/>
              <a:t>a </a:t>
            </a:r>
            <a:r>
              <a:rPr lang="ru-RU" dirty="0"/>
              <a:t>+ 3</a:t>
            </a:r>
            <a:r>
              <a:rPr lang="en-US" dirty="0"/>
              <a:t>b</a:t>
            </a:r>
            <a:r>
              <a:rPr lang="ru-RU" dirty="0"/>
              <a:t>) = 4•7 = 28.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5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20E2A-5D62-D245-8D86-FDF4BEB9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нахождение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F341AAE6-1EE0-B444-8879-17EC7A8B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Схема: введем параметры, через которые выразим и данное, и искомое!</a:t>
            </a:r>
          </a:p>
          <a:p>
            <a:endParaRPr lang="ru-RU" dirty="0"/>
          </a:p>
          <a:p>
            <a:r>
              <a:rPr lang="ru-RU" dirty="0"/>
              <a:t>По этой схеме можно решить, например, большинство задач на прогрессии.</a:t>
            </a:r>
          </a:p>
        </p:txBody>
      </p:sp>
    </p:spTree>
    <p:extLst>
      <p:ext uri="{BB962C8B-B14F-4D97-AF65-F5344CB8AC3E}">
        <p14:creationId xmlns:p14="http://schemas.microsoft.com/office/powerpoint/2010/main" val="340397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63F32-2C29-9C4C-B935-63192630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9A686961-5BE2-3246-9124-758CD94D2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Пример 7.</a:t>
            </a:r>
            <a:r>
              <a:rPr lang="ru-RU" dirty="0"/>
              <a:t> Петя гулял 5 часов – сначала по горизонтальной дороге, затем поднялся в гору, затем тем же путем вернулся в исходный пункт. Скорость Пети была 4 км/ч на горизонтальном участке пути, 3 км/ч – при подъеме в гору и 6 км/ч – при спуске с горы.</a:t>
            </a:r>
          </a:p>
          <a:p>
            <a:r>
              <a:rPr lang="ru-RU" dirty="0"/>
              <a:t>Найдите пройденное Петей расстояние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39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1D7B2-177F-ED45-B792-A1D90328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ABA575F7-955D-AE4E-862A-EFD414D46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Обозначим протяженность ровного участка </a:t>
            </a:r>
            <a:r>
              <a:rPr lang="en-US" dirty="0"/>
              <a:t>a</a:t>
            </a:r>
            <a:r>
              <a:rPr lang="ru-RU" dirty="0"/>
              <a:t>, </a:t>
            </a:r>
          </a:p>
          <a:p>
            <a:r>
              <a:rPr lang="ru-RU" dirty="0"/>
              <a:t>а протяженность подъема (она же протяженность спуска) </a:t>
            </a:r>
            <a:r>
              <a:rPr lang="en-US" dirty="0"/>
              <a:t>b</a:t>
            </a:r>
            <a:r>
              <a:rPr lang="ru-RU" dirty="0"/>
              <a:t>. </a:t>
            </a:r>
          </a:p>
          <a:p>
            <a:r>
              <a:rPr lang="ru-RU" dirty="0"/>
              <a:t>Тогда нам надо найти 2</a:t>
            </a:r>
            <a:r>
              <a:rPr lang="en-US" dirty="0"/>
              <a:t>a</a:t>
            </a:r>
            <a:r>
              <a:rPr lang="ru-RU" dirty="0"/>
              <a:t> + 2</a:t>
            </a:r>
            <a:r>
              <a:rPr lang="en-US" dirty="0"/>
              <a:t>b</a:t>
            </a:r>
            <a:r>
              <a:rPr lang="ru-RU" dirty="0"/>
              <a:t>. </a:t>
            </a:r>
          </a:p>
          <a:p>
            <a:r>
              <a:rPr lang="ru-RU" dirty="0"/>
              <a:t>При этом общее время движения равно 2</a:t>
            </a:r>
            <a:r>
              <a:rPr lang="en-US" dirty="0"/>
              <a:t>a</a:t>
            </a:r>
            <a:r>
              <a:rPr lang="ru-RU" dirty="0"/>
              <a:t> / 4 + </a:t>
            </a:r>
            <a:r>
              <a:rPr lang="en-US" dirty="0"/>
              <a:t>b</a:t>
            </a:r>
            <a:r>
              <a:rPr lang="ru-RU" dirty="0"/>
              <a:t> / 3 + </a:t>
            </a:r>
            <a:r>
              <a:rPr lang="en-US" dirty="0"/>
              <a:t>b</a:t>
            </a:r>
            <a:r>
              <a:rPr lang="ru-RU" dirty="0"/>
              <a:t> / 6 = 5. </a:t>
            </a:r>
          </a:p>
          <a:p>
            <a:r>
              <a:rPr lang="ru-RU" dirty="0"/>
              <a:t>Отсюда </a:t>
            </a:r>
            <a:r>
              <a:rPr lang="en-US" dirty="0"/>
              <a:t>a</a:t>
            </a:r>
            <a:r>
              <a:rPr lang="ru-RU" dirty="0"/>
              <a:t>/2 + </a:t>
            </a:r>
            <a:r>
              <a:rPr lang="en-US" dirty="0"/>
              <a:t>b</a:t>
            </a:r>
            <a:r>
              <a:rPr lang="ru-RU" dirty="0"/>
              <a:t>/2 = 5. </a:t>
            </a:r>
          </a:p>
          <a:p>
            <a:r>
              <a:rPr lang="ru-RU" dirty="0"/>
              <a:t>Тем самым 2</a:t>
            </a:r>
            <a:r>
              <a:rPr lang="en-US" dirty="0"/>
              <a:t>a</a:t>
            </a:r>
            <a:r>
              <a:rPr lang="ru-RU" dirty="0"/>
              <a:t> + 2</a:t>
            </a:r>
            <a:r>
              <a:rPr lang="en-US" dirty="0"/>
              <a:t>b</a:t>
            </a:r>
            <a:r>
              <a:rPr lang="ru-RU" dirty="0"/>
              <a:t> = 20.</a:t>
            </a:r>
          </a:p>
        </p:txBody>
      </p:sp>
    </p:spTree>
    <p:extLst>
      <p:ext uri="{BB962C8B-B14F-4D97-AF65-F5344CB8AC3E}">
        <p14:creationId xmlns:p14="http://schemas.microsoft.com/office/powerpoint/2010/main" val="411169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D9252-9349-114C-95A6-694CDCFC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11CBBC1B-1C5C-144C-9748-A436C36FC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Пример 8 (А.С. Штерн).</a:t>
            </a:r>
            <a:r>
              <a:rPr lang="ru-RU" dirty="0"/>
              <a:t> Дедушка с внуком пошли вместе кататься на лыжах. Бабушка знает, что по ровному месту оба едут со скоростью 7 км/ч, под гору: дедушка – 8 км/ч, внук – 20 км/ч; в гору: дедушка – 6 км/ч, внук – 4 км/ч. Оба проехали по одному и тому же маршруту. Может ли бабушка определить, что больше – протяженность спусков или подъемов на их пути, – если первым вернулся: а) внук, б) дедушка?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6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78EEA-9C03-FA4F-95D6-9E9F5758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FE6EFD5B-9CB4-8F4A-8EB5-F7349A84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Решение. </a:t>
            </a:r>
            <a:r>
              <a:rPr lang="ru-RU" dirty="0"/>
              <a:t>Пусть протяжённость спусков </a:t>
            </a:r>
            <a:r>
              <a:rPr lang="ru-RU" i="1" dirty="0" err="1"/>
              <a:t>a</a:t>
            </a:r>
            <a:r>
              <a:rPr lang="ru-RU" i="1" dirty="0"/>
              <a:t> </a:t>
            </a:r>
            <a:r>
              <a:rPr lang="ru-RU" dirty="0"/>
              <a:t>км, протяжённость подъёмов </a:t>
            </a:r>
            <a:r>
              <a:rPr lang="ru-RU" i="1" dirty="0" err="1"/>
              <a:t>b</a:t>
            </a:r>
            <a:r>
              <a:rPr lang="ru-RU" i="1" dirty="0"/>
              <a:t> </a:t>
            </a:r>
            <a:r>
              <a:rPr lang="ru-RU" dirty="0"/>
              <a:t>км. </a:t>
            </a:r>
          </a:p>
          <a:p>
            <a:r>
              <a:rPr lang="ru-RU" dirty="0"/>
              <a:t>Тогда время движения дедушки по подъёмам и спускам: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US" dirty="0"/>
              <a:t>a</a:t>
            </a:r>
            <a:r>
              <a:rPr lang="ru-RU" dirty="0"/>
              <a:t>/8 + </a:t>
            </a:r>
            <a:r>
              <a:rPr lang="en-US" dirty="0"/>
              <a:t>b</a:t>
            </a:r>
            <a:r>
              <a:rPr lang="ru-RU" dirty="0"/>
              <a:t>/6.</a:t>
            </a:r>
          </a:p>
          <a:p>
            <a:r>
              <a:rPr lang="ru-RU" dirty="0"/>
              <a:t>Время движения внука по подъёмам и спускам: </a:t>
            </a:r>
            <a:r>
              <a:rPr lang="ru-RU" dirty="0" err="1"/>
              <a:t>a</a:t>
            </a:r>
            <a:r>
              <a:rPr lang="ru-RU" dirty="0"/>
              <a:t>/20 + </a:t>
            </a:r>
            <a:r>
              <a:rPr lang="ru-RU" dirty="0" err="1"/>
              <a:t>b</a:t>
            </a:r>
            <a:r>
              <a:rPr lang="ru-RU" dirty="0"/>
              <a:t>/4.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1DA4B-E5C2-1A4B-934C-2B86FB9CCA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69147" y="4189729"/>
            <a:ext cx="7255828" cy="133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2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4A48A-31AA-5348-97AF-8F7FC68F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решить (почти любую) задачу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ABAB0E5-E63E-3546-B09A-5053737D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Вводим буквы</a:t>
            </a:r>
          </a:p>
          <a:p>
            <a:r>
              <a:rPr lang="ru-RU" dirty="0"/>
              <a:t>Составляем выражения</a:t>
            </a:r>
          </a:p>
          <a:p>
            <a:r>
              <a:rPr lang="ru-RU" dirty="0"/>
              <a:t>По выражениям составляем:</a:t>
            </a:r>
          </a:p>
          <a:p>
            <a:r>
              <a:rPr lang="ru-RU" dirty="0"/>
              <a:t>– уравнение (задача на нахождение)</a:t>
            </a:r>
          </a:p>
          <a:p>
            <a:r>
              <a:rPr lang="ru-RU" dirty="0"/>
              <a:t>– неравенство </a:t>
            </a:r>
          </a:p>
          <a:p>
            <a:r>
              <a:rPr lang="ru-RU" dirty="0"/>
              <a:t>– тождество (задача на доказательство)</a:t>
            </a:r>
          </a:p>
          <a:p>
            <a:r>
              <a:rPr lang="ru-RU" dirty="0"/>
              <a:t>– функцию (задача на оптимизацию)</a:t>
            </a:r>
          </a:p>
          <a:p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6694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BCA91-F09F-9046-85DD-78239FA0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8DC33F89-A1CD-7940-8594-A60639365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«Большую трудность представляют необходимость составлять выражения по условиям задачи и приравнивать эти выражения – составлять уравнения. Специально этому детей учат только очень умелые педагоги. Ни в одном учебнике этим двум умениям не посвящено специальных параграфов.»</a:t>
            </a:r>
          </a:p>
          <a:p>
            <a:pPr marL="0" indent="0" algn="r">
              <a:buNone/>
            </a:pPr>
            <a:r>
              <a:rPr lang="ru-RU" dirty="0"/>
              <a:t>Г.Г. </a:t>
            </a:r>
            <a:r>
              <a:rPr lang="ru-RU" dirty="0" err="1"/>
              <a:t>Левитас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09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0746A-3784-5D4C-B2F9-AD09E299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Место для объекта 3">
            <a:extLst>
              <a:ext uri="{FF2B5EF4-FFF2-40B4-BE49-F238E27FC236}">
                <a16:creationId xmlns:a16="http://schemas.microsoft.com/office/drawing/2014/main" id="{10698F72-6921-194F-BA0A-C1F310F06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491" y="1690688"/>
            <a:ext cx="3340315" cy="48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F8E9E-4F7D-0647-AF69-D9541F64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 начинать курс алгебры, чтобы это было понятно, полезно и интересно?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739C33C9-898A-494D-841D-FE5B9EEB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Грамотно введя буквы, мы научим школьников решать 1/4 задач алгебры и 1/6 задач геометрии.</a:t>
            </a:r>
          </a:p>
        </p:txBody>
      </p:sp>
    </p:spTree>
    <p:extLst>
      <p:ext uri="{BB962C8B-B14F-4D97-AF65-F5344CB8AC3E}">
        <p14:creationId xmlns:p14="http://schemas.microsoft.com/office/powerpoint/2010/main" val="249278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6C982-E0DE-F743-A836-14F8DAD8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Тренируемся составлять выражения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030EE1CF-FFE4-1445-96C0-B68DADB77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Есть треугольники и четырехугольники, вместе их сто. Обозначим число треугольников через </a:t>
            </a:r>
            <a:r>
              <a:rPr lang="en-US" dirty="0"/>
              <a:t>x.</a:t>
            </a:r>
          </a:p>
          <a:p>
            <a:r>
              <a:rPr lang="ru-RU" dirty="0"/>
              <a:t>А) Сколько четырехугольников?</a:t>
            </a:r>
          </a:p>
          <a:p>
            <a:r>
              <a:rPr lang="ru-RU" dirty="0"/>
              <a:t>Б) Сколько углов у всех треугольников?</a:t>
            </a:r>
          </a:p>
          <a:p>
            <a:r>
              <a:rPr lang="ru-RU" dirty="0"/>
              <a:t>В) Сколько углов у всех четырехугольников?</a:t>
            </a:r>
          </a:p>
          <a:p>
            <a:r>
              <a:rPr lang="ru-RU" dirty="0"/>
              <a:t>Г) Сколько всего углов вместе?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771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280A0-DAFC-E242-A609-972FCECA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доказательство тождеств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1E0F360-9AD4-2442-8B89-EF5C8222B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ru-RU" b="1" dirty="0"/>
              <a:t>Пример 9. </a:t>
            </a:r>
            <a:r>
              <a:rPr lang="ru-RU" dirty="0"/>
              <a:t>В прямоугольный треугольник с катетами </a:t>
            </a:r>
            <a:r>
              <a:rPr lang="en-US" dirty="0"/>
              <a:t>a </a:t>
            </a:r>
            <a:r>
              <a:rPr lang="ru-RU" dirty="0"/>
              <a:t>и </a:t>
            </a:r>
            <a:r>
              <a:rPr lang="en-US" dirty="0"/>
              <a:t>b</a:t>
            </a:r>
            <a:r>
              <a:rPr lang="ru-RU" dirty="0"/>
              <a:t> и гипотенузой </a:t>
            </a:r>
            <a:r>
              <a:rPr lang="en-US" dirty="0"/>
              <a:t>c </a:t>
            </a:r>
            <a:r>
              <a:rPr lang="ru-RU" dirty="0"/>
              <a:t>вписана окружность радиуса </a:t>
            </a:r>
            <a:r>
              <a:rPr lang="en-US" dirty="0"/>
              <a:t>r</a:t>
            </a:r>
            <a:r>
              <a:rPr lang="ru-RU" dirty="0"/>
              <a:t>. Докажите, что </a:t>
            </a:r>
            <a:r>
              <a:rPr lang="en-US" dirty="0"/>
              <a:t>a</a:t>
            </a:r>
            <a:r>
              <a:rPr lang="ru-RU" dirty="0"/>
              <a:t> + </a:t>
            </a:r>
            <a:r>
              <a:rPr lang="en-US" dirty="0"/>
              <a:t>b</a:t>
            </a:r>
            <a:r>
              <a:rPr lang="ru-RU" dirty="0"/>
              <a:t> = </a:t>
            </a:r>
            <a:r>
              <a:rPr lang="en-US" dirty="0"/>
              <a:t>c</a:t>
            </a:r>
            <a:r>
              <a:rPr lang="ru-RU" dirty="0"/>
              <a:t> + 2</a:t>
            </a:r>
            <a:r>
              <a:rPr lang="en-US" dirty="0"/>
              <a:t>r</a:t>
            </a:r>
            <a:r>
              <a:rPr lang="ru-RU" dirty="0"/>
              <a:t>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25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BEE0-2B47-9D45-BE7E-0DCEDDFB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доказательство тождеств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1CE89421-ED5E-8142-B54F-A7AA9CAF3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b="1" dirty="0"/>
              <a:t>Пример 10. </a:t>
            </a:r>
            <a:r>
              <a:rPr lang="ru-RU" dirty="0"/>
              <a:t>В выпуклом четырёхугольнике проведены биссектрисы внутренних углов. Докажите, что у полученного при их пересечении четырёхугольника суммы двух противоположных углов составляют 180°.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5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270F3-97B5-0249-B664-F6AEB8FA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доказательство тождеств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23415F8C-6B12-1A46-BACB-81240044C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b="1" dirty="0"/>
              <a:t>Пример 11.</a:t>
            </a:r>
          </a:p>
          <a:p>
            <a:r>
              <a:rPr lang="ru-RU" dirty="0"/>
              <a:t>А) Докажите, что отрезки, соединяющие середины сторон выпуклого четырехугольника </a:t>
            </a:r>
            <a:r>
              <a:rPr lang="en-US" dirty="0"/>
              <a:t>ABCD</a:t>
            </a:r>
            <a:r>
              <a:rPr lang="ru-RU" dirty="0"/>
              <a:t>, пересекаются в общей середине </a:t>
            </a:r>
            <a:r>
              <a:rPr lang="en-US" dirty="0"/>
              <a:t>S</a:t>
            </a:r>
            <a:r>
              <a:rPr lang="ru-RU" dirty="0"/>
              <a:t>. </a:t>
            </a:r>
            <a:endParaRPr lang="en-US" dirty="0"/>
          </a:p>
          <a:p>
            <a:endParaRPr lang="en-US" dirty="0"/>
          </a:p>
          <a:p>
            <a:r>
              <a:rPr lang="ru-RU" dirty="0"/>
              <a:t>Б) Докажите, что отрезок, соединяющий середины диагоналей</a:t>
            </a:r>
            <a:r>
              <a:rPr lang="en-US" dirty="0"/>
              <a:t> </a:t>
            </a:r>
            <a:r>
              <a:rPr lang="ru-RU" dirty="0"/>
              <a:t>выпуклого четырехугольника </a:t>
            </a:r>
            <a:r>
              <a:rPr lang="en-US" dirty="0"/>
              <a:t>ABCD</a:t>
            </a:r>
            <a:r>
              <a:rPr lang="ru-RU" dirty="0"/>
              <a:t>, делится точкой </a:t>
            </a:r>
            <a:r>
              <a:rPr lang="en-US" dirty="0"/>
              <a:t>S</a:t>
            </a:r>
            <a:r>
              <a:rPr lang="ru-RU" dirty="0"/>
              <a:t> пополам.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546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84C2E-C08C-764B-BE87-9430D2AD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Задачи на доказательство тождеств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7161EF5F-BF23-BD41-A737-F5E166D0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Пример 12. </a:t>
            </a:r>
            <a:r>
              <a:rPr lang="ru-RU" dirty="0"/>
              <a:t>Есть правило, позволяющее находить квадрат числа, кончающегося на 5: «отбросьте последнюю цифру 5, останется число </a:t>
            </a:r>
            <a:r>
              <a:rPr lang="en-US" dirty="0"/>
              <a:t>n</a:t>
            </a:r>
            <a:r>
              <a:rPr lang="ru-RU" dirty="0"/>
              <a:t>; умножьте </a:t>
            </a:r>
            <a:r>
              <a:rPr lang="en-US" dirty="0"/>
              <a:t>n</a:t>
            </a:r>
            <a:r>
              <a:rPr lang="ru-RU" dirty="0"/>
              <a:t> на </a:t>
            </a:r>
            <a:r>
              <a:rPr lang="en-US" dirty="0"/>
              <a:t>n</a:t>
            </a:r>
            <a:r>
              <a:rPr lang="ru-RU" dirty="0"/>
              <a:t>+1 и к полученному числу допишите справа 25». </a:t>
            </a:r>
          </a:p>
          <a:p>
            <a:r>
              <a:rPr lang="ru-RU" dirty="0"/>
              <a:t>а) Проверьте на примере 35</a:t>
            </a:r>
            <a:r>
              <a:rPr lang="ru-RU" baseline="30000" dirty="0"/>
              <a:t>2</a:t>
            </a:r>
            <a:r>
              <a:rPr lang="ru-RU" dirty="0"/>
              <a:t>.</a:t>
            </a:r>
          </a:p>
          <a:p>
            <a:r>
              <a:rPr lang="ru-RU" dirty="0"/>
              <a:t>б) Запишите в буквенном виде. </a:t>
            </a:r>
          </a:p>
          <a:p>
            <a:r>
              <a:rPr lang="ru-RU" dirty="0"/>
              <a:t>в) Докажите.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295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D0D19-589C-8C40-8E45-C2C060E5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на доказательство тождеств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DD12D005-AFC6-5D43-9D0B-F6C533C6D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pPr lvl="0"/>
            <a:r>
              <a:rPr lang="ru-RU" b="1" dirty="0"/>
              <a:t>Пример 13.</a:t>
            </a:r>
            <a:r>
              <a:rPr lang="ru-RU" dirty="0"/>
              <a:t> Метод получения прямоугольных треугольников (</a:t>
            </a:r>
            <a:r>
              <a:rPr lang="ru-RU" dirty="0" err="1"/>
              <a:t>Прокл</a:t>
            </a:r>
            <a:r>
              <a:rPr lang="ru-RU" dirty="0"/>
              <a:t> в комментарии к Началам Евклида):</a:t>
            </a:r>
          </a:p>
          <a:p>
            <a:r>
              <a:rPr lang="ru-RU" dirty="0"/>
              <a:t>Пифагор выбрал нечётное число в качестве меньшего из катетов. Затем он возвёл его в квадрат, вычел единицу и половину этой разницы использовал как второй катет. Наконец, он добавил единицу к этому катету и получил гипотенузу.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451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F7366-1755-5E4B-A76D-10216A45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на поиск закономерностей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198C8CD5-8CAB-114A-975F-0C7260247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Постройте графики функций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US" dirty="0"/>
              <a:t>y</a:t>
            </a:r>
            <a:r>
              <a:rPr lang="ru-RU" dirty="0"/>
              <a:t> = </a:t>
            </a:r>
            <a:r>
              <a:rPr lang="en-US" dirty="0"/>
              <a:t>x</a:t>
            </a:r>
            <a:r>
              <a:rPr lang="ru-RU" dirty="0"/>
              <a:t> + 1, </a:t>
            </a:r>
            <a:r>
              <a:rPr lang="en-US" dirty="0"/>
              <a:t>y</a:t>
            </a:r>
            <a:r>
              <a:rPr lang="ru-RU" dirty="0"/>
              <a:t> = 2</a:t>
            </a:r>
            <a:r>
              <a:rPr lang="en-US" dirty="0"/>
              <a:t>x</a:t>
            </a:r>
            <a:r>
              <a:rPr lang="ru-RU" dirty="0"/>
              <a:t> + 2, </a:t>
            </a:r>
            <a:r>
              <a:rPr lang="en-US" dirty="0"/>
              <a:t>y</a:t>
            </a:r>
            <a:r>
              <a:rPr lang="ru-RU" dirty="0"/>
              <a:t> = 3</a:t>
            </a:r>
            <a:r>
              <a:rPr lang="en-US" dirty="0"/>
              <a:t>x</a:t>
            </a:r>
            <a:r>
              <a:rPr lang="ru-RU" dirty="0"/>
              <a:t> + 3, </a:t>
            </a:r>
            <a:r>
              <a:rPr lang="en-US" dirty="0"/>
              <a:t>y </a:t>
            </a:r>
            <a:r>
              <a:rPr lang="ru-RU" dirty="0"/>
              <a:t>= – </a:t>
            </a:r>
            <a:r>
              <a:rPr lang="en-US" dirty="0"/>
              <a:t>x</a:t>
            </a:r>
            <a:r>
              <a:rPr lang="ru-RU" dirty="0"/>
              <a:t> – 1. </a:t>
            </a:r>
          </a:p>
          <a:p>
            <a:r>
              <a:rPr lang="ru-RU" dirty="0"/>
              <a:t>Что общего у функций? У графиков? </a:t>
            </a:r>
          </a:p>
          <a:p>
            <a:r>
              <a:rPr lang="ru-RU" dirty="0"/>
              <a:t>б) Проверьте вашу гипотезу на еще одном графике. </a:t>
            </a:r>
          </a:p>
          <a:p>
            <a:r>
              <a:rPr lang="ru-RU" dirty="0"/>
              <a:t>в) Сформулируйте ее в общем виде. </a:t>
            </a:r>
          </a:p>
          <a:p>
            <a:r>
              <a:rPr lang="ru-RU" dirty="0"/>
              <a:t>г) Докажите ее.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893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6FA7-7568-424F-A16B-7F177759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388F6088-07A6-8A46-8DA7-8F124481F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Сгибнев А.И. «Зачем нужны буквы?» Математика «1 сентября» Апрель 2018.</a:t>
            </a:r>
          </a:p>
        </p:txBody>
      </p:sp>
    </p:spTree>
    <p:extLst>
      <p:ext uri="{BB962C8B-B14F-4D97-AF65-F5344CB8AC3E}">
        <p14:creationId xmlns:p14="http://schemas.microsoft.com/office/powerpoint/2010/main" val="118517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D8F8F-5523-FE49-A3CF-62627136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Электронная библиотека </a:t>
            </a:r>
            <a:br>
              <a:rPr lang="en-US" dirty="0"/>
            </a:br>
            <a:r>
              <a:rPr lang="ru-RU" dirty="0"/>
              <a:t>Математическое образование: </a:t>
            </a:r>
            <a:r>
              <a:rPr lang="en-US" b="1" dirty="0" err="1"/>
              <a:t>mathedu.ru</a:t>
            </a:r>
            <a:endParaRPr lang="ru-RU" b="1" dirty="0"/>
          </a:p>
        </p:txBody>
      </p:sp>
      <p:pic>
        <p:nvPicPr>
          <p:cNvPr id="6" name="Место для объекта 5">
            <a:extLst>
              <a:ext uri="{FF2B5EF4-FFF2-40B4-BE49-F238E27FC236}">
                <a16:creationId xmlns:a16="http://schemas.microsoft.com/office/drawing/2014/main" id="{2FDAE95B-03B7-054B-9924-000BA7F76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510" y="1825625"/>
            <a:ext cx="6671988" cy="4458444"/>
          </a:xfrm>
        </p:spPr>
      </p:pic>
    </p:spTree>
    <p:extLst>
      <p:ext uri="{BB962C8B-B14F-4D97-AF65-F5344CB8AC3E}">
        <p14:creationId xmlns:p14="http://schemas.microsoft.com/office/powerpoint/2010/main" val="304410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D3112-04CD-EB40-A08F-D93CFBB0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77489303-8A93-994A-AE28-D5CE8E4A3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Пример 1. Числовой фокус.</a:t>
            </a:r>
            <a:r>
              <a:rPr lang="ru-RU" dirty="0"/>
              <a:t> Каждый ученик загадывает натуральное число от 1 до 20. Учитель диктует преобразование: </a:t>
            </a:r>
          </a:p>
          <a:p>
            <a:r>
              <a:rPr lang="ru-RU" dirty="0"/>
              <a:t>«Загадайте число. Прибавьте к нему 2. Умножьте результат на 4. Вычтите из результата 6. Поделите результат на 2. Вычтите из результата исходное число. Еще раз вычтите из результата исходное число. У вас получилось …!»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BF2EA-1B99-674A-A41C-34F5AA9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390FBF67-79ED-BF4D-BF49-914C0F1F6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Пример 2. Числовой фокус.</a:t>
            </a:r>
            <a:r>
              <a:rPr lang="ru-RU" dirty="0"/>
              <a:t>  Загадайте целое число. Умножьте его на 2. К результату прибавьте 5. Результат умножьте на 3. Из результата вычтите 9. У вас получилось число 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79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12124-0B34-1247-93C7-95BF44F8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16A96F51-4EF6-4942-B4CF-31CACE285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Пример 3.</a:t>
            </a:r>
            <a:r>
              <a:rPr lang="ru-RU" dirty="0"/>
              <a:t> Вася на «отлично» закончил четверть, и в поощрение мама и папа всю следующую четверть отдают ему 5% от своих доходов. Можно ли узнать, какую часть доходов родителей получает Вася, если доходы неизвестны?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94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659E-4519-3C4F-8975-59F98E59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5B8C8100-067E-3949-A747-0F9E1CDE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/>
              <a:t>Пример 4.</a:t>
            </a:r>
            <a:r>
              <a:rPr lang="ru-RU" dirty="0"/>
              <a:t> а) Вася поехал на велосипеде из А в В по большой полуокружности, а Петя по двум маленьким. Кто проехал большее расстояние и во сколько раз большее, если 		</a:t>
            </a:r>
            <a:r>
              <a:rPr lang="en-US" dirty="0"/>
              <a:t>AC</a:t>
            </a:r>
            <a:r>
              <a:rPr lang="ru-RU" dirty="0"/>
              <a:t> = 20 м, 	</a:t>
            </a:r>
            <a:r>
              <a:rPr lang="en-US" dirty="0"/>
              <a:t>BC</a:t>
            </a:r>
            <a:r>
              <a:rPr lang="ru-RU" dirty="0"/>
              <a:t> = 30 м?</a:t>
            </a:r>
          </a:p>
          <a:p>
            <a:r>
              <a:rPr lang="ru-RU" dirty="0"/>
              <a:t>б) Та же задача, если </a:t>
            </a:r>
            <a:r>
              <a:rPr lang="en-US" dirty="0"/>
              <a:t>AC</a:t>
            </a:r>
            <a:r>
              <a:rPr lang="ru-RU" dirty="0"/>
              <a:t> = 10 м, </a:t>
            </a:r>
            <a:r>
              <a:rPr lang="en-US" dirty="0"/>
              <a:t>BC</a:t>
            </a:r>
            <a:r>
              <a:rPr lang="ru-RU" dirty="0"/>
              <a:t> = 40 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E5C92-0355-3E4F-B2D3-7D370391B5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92" y="3827750"/>
            <a:ext cx="3143251" cy="2043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88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D72A4-4838-7143-8E2F-7F38D71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приучить школьников упрощать выражения?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0DE7AD19-EE94-5049-BF8A-B861741B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Найдите (</a:t>
            </a:r>
            <a:r>
              <a:rPr lang="en-US" dirty="0"/>
              <a:t>a</a:t>
            </a:r>
            <a:r>
              <a:rPr lang="ru-RU" dirty="0"/>
              <a:t>+</a:t>
            </a:r>
            <a:r>
              <a:rPr lang="en-US" dirty="0"/>
              <a:t>b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ru-RU" dirty="0"/>
              <a:t> – (</a:t>
            </a:r>
            <a:r>
              <a:rPr lang="en-US" dirty="0"/>
              <a:t>a</a:t>
            </a:r>
            <a:r>
              <a:rPr lang="ru-RU" dirty="0"/>
              <a:t>–</a:t>
            </a:r>
            <a:r>
              <a:rPr lang="en-US" dirty="0"/>
              <a:t>b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ru-RU" dirty="0"/>
              <a:t> при </a:t>
            </a:r>
            <a:r>
              <a:rPr lang="en-US" dirty="0"/>
              <a:t>a</a:t>
            </a:r>
            <a:r>
              <a:rPr lang="ru-RU" dirty="0"/>
              <a:t> = 5/7, </a:t>
            </a:r>
            <a:r>
              <a:rPr lang="en-US" dirty="0"/>
              <a:t>b</a:t>
            </a:r>
            <a:r>
              <a:rPr lang="ru-RU" dirty="0"/>
              <a:t> = 1 + 2/5.</a:t>
            </a:r>
          </a:p>
          <a:p>
            <a:endParaRPr lang="ru-RU" dirty="0"/>
          </a:p>
          <a:p>
            <a:r>
              <a:rPr lang="ru-RU" dirty="0"/>
              <a:t>Найдите 3</a:t>
            </a:r>
            <a:r>
              <a:rPr lang="en-US" dirty="0"/>
              <a:t>t</a:t>
            </a:r>
            <a:r>
              <a:rPr lang="ru-RU" dirty="0"/>
              <a:t>+5–7(</a:t>
            </a:r>
            <a:r>
              <a:rPr lang="en-US" dirty="0"/>
              <a:t>t</a:t>
            </a:r>
            <a:r>
              <a:rPr lang="ru-RU" dirty="0"/>
              <a:t>–1) при </a:t>
            </a:r>
            <a:r>
              <a:rPr lang="en-US" dirty="0"/>
              <a:t>t</a:t>
            </a:r>
            <a:r>
              <a:rPr lang="ru-RU" dirty="0"/>
              <a:t> = 0; 1; 1/3; 99; –14.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78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C9475-F0CA-6843-8EB0-35018AEF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5 (А.Д. Блинков)</a:t>
            </a:r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AA2B5465-F5F6-7D42-ACC3-C11C2C150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В последовательности {</a:t>
            </a: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ru-RU" dirty="0"/>
              <a:t>} известно, что </a:t>
            </a:r>
            <a:r>
              <a:rPr lang="en-US" dirty="0"/>
              <a:t>a</a:t>
            </a:r>
            <a:r>
              <a:rPr lang="ru-RU" baseline="-25000" dirty="0"/>
              <a:t>1</a:t>
            </a:r>
            <a:r>
              <a:rPr lang="ru-RU" dirty="0"/>
              <a:t> = 3, </a:t>
            </a:r>
            <a:r>
              <a:rPr lang="en-US" dirty="0"/>
              <a:t>a</a:t>
            </a:r>
            <a:r>
              <a:rPr lang="ru-RU" baseline="-25000" dirty="0"/>
              <a:t>2</a:t>
            </a:r>
            <a:r>
              <a:rPr lang="ru-RU" dirty="0"/>
              <a:t> = 7 и каждый член начиная со второго равен сумме двух соседних. Найдите </a:t>
            </a:r>
            <a:r>
              <a:rPr lang="en-US" dirty="0"/>
              <a:t>a</a:t>
            </a:r>
            <a:r>
              <a:rPr lang="ru-RU" baseline="-25000" dirty="0"/>
              <a:t>100</a:t>
            </a:r>
            <a:r>
              <a:rPr lang="ru-RU" dirty="0"/>
              <a:t>.</a:t>
            </a:r>
          </a:p>
          <a:p>
            <a:r>
              <a:rPr lang="ru-RU" dirty="0"/>
              <a:t>б) В последовательности {</a:t>
            </a: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ru-RU" dirty="0"/>
              <a:t>} известно, что </a:t>
            </a:r>
            <a:r>
              <a:rPr lang="en-US" dirty="0"/>
              <a:t>a</a:t>
            </a:r>
            <a:r>
              <a:rPr lang="ru-RU" baseline="-25000" dirty="0"/>
              <a:t>1</a:t>
            </a:r>
            <a:r>
              <a:rPr lang="ru-RU" dirty="0"/>
              <a:t> = 3 и каждый член начиная со второго равен сумме двух соседних. Найдите </a:t>
            </a:r>
            <a:r>
              <a:rPr lang="en-US" dirty="0"/>
              <a:t>a</a:t>
            </a:r>
            <a:r>
              <a:rPr lang="ru-RU" baseline="-25000" dirty="0"/>
              <a:t>100</a:t>
            </a:r>
            <a:r>
              <a:rPr lang="ru-RU" dirty="0"/>
              <a:t>.</a:t>
            </a:r>
          </a:p>
          <a:p>
            <a:r>
              <a:rPr lang="ru-RU" dirty="0"/>
              <a:t>в) На доске записаны в ряд сто чисел, отличных от 0. Известно, что каждое из них, кроме первого и последнего, является произведением двух чисел, соседних с ним. 	Первое число равно 7. Какое число записано последним?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53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BCB8C-1C69-214B-ADF0-EDAC7D5F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объекта 2">
            <a:extLst>
              <a:ext uri="{FF2B5EF4-FFF2-40B4-BE49-F238E27FC236}">
                <a16:creationId xmlns:a16="http://schemas.microsoft.com/office/drawing/2014/main" id="{C723AD4D-23BC-A541-BC57-B825A6A5A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Схема: заметили на нескольких примерах, что результат не зависит от входных данных –</a:t>
            </a:r>
            <a:r>
              <a:rPr lang="en-US" dirty="0"/>
              <a:t>&gt; </a:t>
            </a:r>
            <a:r>
              <a:rPr lang="ru-RU" dirty="0"/>
              <a:t>обозначим их буквами и докажем! </a:t>
            </a:r>
          </a:p>
        </p:txBody>
      </p:sp>
    </p:spTree>
    <p:extLst>
      <p:ext uri="{BB962C8B-B14F-4D97-AF65-F5344CB8AC3E}">
        <p14:creationId xmlns:p14="http://schemas.microsoft.com/office/powerpoint/2010/main" val="3267600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1173</Words>
  <Application>Microsoft Macintosh PowerPoint</Application>
  <PresentationFormat>Широкоэкранный</PresentationFormat>
  <Paragraphs>117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Тема Office</vt:lpstr>
      <vt:lpstr>Зачем нужны буквы?</vt:lpstr>
      <vt:lpstr>Как начинать курс алгебры, чтобы это было понятно, полезно и интересно?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приучить школьников упрощать выражения?</vt:lpstr>
      <vt:lpstr>Пример 5 (А.Д. Блинков)</vt:lpstr>
      <vt:lpstr>Презентация PowerPoint</vt:lpstr>
      <vt:lpstr>Презентация PowerPoint</vt:lpstr>
      <vt:lpstr>Презентация PowerPoint</vt:lpstr>
      <vt:lpstr>Задачи на нахождение</vt:lpstr>
      <vt:lpstr>Презентация PowerPoint</vt:lpstr>
      <vt:lpstr>Решение</vt:lpstr>
      <vt:lpstr>Презентация PowerPoint</vt:lpstr>
      <vt:lpstr>Презентация PowerPoint</vt:lpstr>
      <vt:lpstr>Как решить (почти любую) задачу</vt:lpstr>
      <vt:lpstr>Презентация PowerPoint</vt:lpstr>
      <vt:lpstr>Презентация PowerPoint</vt:lpstr>
      <vt:lpstr>Тренируемся составлять выражения</vt:lpstr>
      <vt:lpstr>Задачи на доказательство тождеств</vt:lpstr>
      <vt:lpstr>Задачи на доказательство тождеств</vt:lpstr>
      <vt:lpstr>Задачи на доказательство тождеств</vt:lpstr>
      <vt:lpstr>Задачи на доказательство тождеств</vt:lpstr>
      <vt:lpstr>Задачи на доказательство тождеств</vt:lpstr>
      <vt:lpstr>Задача на поиск закономерностей</vt:lpstr>
      <vt:lpstr>Презентация PowerPoint</vt:lpstr>
      <vt:lpstr>Электронная библиотека  Математическое образование: mathedu.ru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нужны буквы?</dc:title>
  <dc:creator>Нина Мороз</dc:creator>
  <cp:lastModifiedBy>Нина Мороз</cp:lastModifiedBy>
  <cp:revision>21</cp:revision>
  <dcterms:created xsi:type="dcterms:W3CDTF">2018-05-04T13:27:48Z</dcterms:created>
  <dcterms:modified xsi:type="dcterms:W3CDTF">2018-05-05T20:30:59Z</dcterms:modified>
</cp:coreProperties>
</file>