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31"/>
  </p:notesMasterIdLst>
  <p:sldIdLst>
    <p:sldId id="256" r:id="rId2"/>
    <p:sldId id="257" r:id="rId3"/>
    <p:sldId id="258" r:id="rId4"/>
    <p:sldId id="286" r:id="rId5"/>
    <p:sldId id="259" r:id="rId6"/>
    <p:sldId id="295" r:id="rId7"/>
    <p:sldId id="260" r:id="rId8"/>
    <p:sldId id="296" r:id="rId9"/>
    <p:sldId id="261" r:id="rId10"/>
    <p:sldId id="297" r:id="rId11"/>
    <p:sldId id="264" r:id="rId12"/>
    <p:sldId id="298" r:id="rId13"/>
    <p:sldId id="276" r:id="rId14"/>
    <p:sldId id="265" r:id="rId15"/>
    <p:sldId id="262" r:id="rId16"/>
    <p:sldId id="299" r:id="rId17"/>
    <p:sldId id="277" r:id="rId18"/>
    <p:sldId id="266" r:id="rId19"/>
    <p:sldId id="282" r:id="rId20"/>
    <p:sldId id="293" r:id="rId21"/>
    <p:sldId id="268" r:id="rId22"/>
    <p:sldId id="275" r:id="rId23"/>
    <p:sldId id="284" r:id="rId24"/>
    <p:sldId id="279" r:id="rId25"/>
    <p:sldId id="294" r:id="rId26"/>
    <p:sldId id="267" r:id="rId27"/>
    <p:sldId id="270" r:id="rId28"/>
    <p:sldId id="263" r:id="rId29"/>
    <p:sldId id="285" r:id="rId3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EAA89-6705-4E23-B984-8323A24FAE3C}" type="datetimeFigureOut">
              <a:rPr lang="en-US" smtClean="0"/>
              <a:t>9/15/2011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624CD-11B6-493D-8171-BD9EA6D81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1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624CD-11B6-493D-8171-BD9EA6D817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3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78E-E69C-4F43-9B26-FE11E51EC8F6}" type="datetime2">
              <a:rPr lang="en-US" smtClean="0"/>
              <a:t>Thursday, September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77CC-D596-4972-8961-4A420A2EB1B9}" type="datetime2">
              <a:rPr lang="en-US" smtClean="0"/>
              <a:t>Thursday, September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E3FA-DD79-40E9-A2E1-68FFC20BB465}" type="datetime2">
              <a:rPr lang="en-US" smtClean="0"/>
              <a:t>Thursday, September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B05E-06B8-46B1-88B9-F51F676DAD4C}" type="datetime2">
              <a:rPr lang="en-US" smtClean="0"/>
              <a:t>Thursday, September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E32A-15CE-41F5-BBCC-99B846C64436}" type="datetime2">
              <a:rPr lang="en-US" smtClean="0"/>
              <a:t>Thursday, September 15,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54D5-3E65-4D64-951C-E335FEE8DDEE}" type="datetime2">
              <a:rPr lang="en-US" smtClean="0"/>
              <a:t>Thursday, September 15,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945E-61AF-40D5-96D1-7EB7A653287C}" type="datetime2">
              <a:rPr lang="en-US" smtClean="0"/>
              <a:t>Thursday, September 15,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BB3F-7EFD-46B0-BA50-16AAECDAF647}" type="datetime2">
              <a:rPr lang="en-US" smtClean="0"/>
              <a:t>Thursday, September 15,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60EC-DC1C-4DCD-9B86-6975A5932990}" type="datetime2">
              <a:rPr lang="en-US" smtClean="0"/>
              <a:t>Thursday, September 15,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FB8A-CEA7-40D6-8ED5-EFDEBEC8C496}" type="datetime2">
              <a:rPr lang="en-US" smtClean="0"/>
              <a:t>Thursday, September 15,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4E07-5451-4F6A-B077-DC1D11546A02}" type="datetime2">
              <a:rPr lang="en-US" smtClean="0"/>
              <a:t>Thursday, September 15,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6E1CB2-5937-449C-8D43-D626F7181A7A}" type="datetime2">
              <a:rPr lang="en-US" smtClean="0"/>
              <a:t>Thursday, September 15,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cap="none" dirty="0" smtClean="0">
                <a:latin typeface="+mn-lt"/>
              </a:rPr>
              <a:t>Privacy of profile-based ad targeting</a:t>
            </a:r>
            <a:endParaRPr lang="en-US" cap="none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				Alexander Smal	</a:t>
            </a:r>
          </a:p>
          <a:p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	and</a:t>
            </a:r>
          </a:p>
          <a:p>
            <a:r>
              <a:rPr lang="en-US" dirty="0"/>
              <a:t>	</a:t>
            </a:r>
            <a:r>
              <a:rPr lang="en-US" dirty="0" smtClean="0"/>
              <a:t>			Ilya Mironov</a:t>
            </a:r>
          </a:p>
        </p:txBody>
      </p:sp>
    </p:spTree>
    <p:extLst>
      <p:ext uri="{BB962C8B-B14F-4D97-AF65-F5344CB8AC3E}">
        <p14:creationId xmlns:p14="http://schemas.microsoft.com/office/powerpoint/2010/main" val="41947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 rot="5400000">
            <a:off x="1741950" y="2095500"/>
            <a:ext cx="1143000" cy="220980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I like input perturbation better…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 rot="16200000">
            <a:off x="5976961" y="2662561"/>
            <a:ext cx="1295401" cy="236220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/>
              <a:t>Signal is sparse and non-random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63050" y="1242536"/>
            <a:ext cx="8952098" cy="1525829"/>
            <a:chOff x="163050" y="1242536"/>
            <a:chExt cx="8952098" cy="1525829"/>
          </a:xfrm>
        </p:grpSpPr>
        <p:sp>
          <p:nvSpPr>
            <p:cNvPr id="11" name="TextBox 10"/>
            <p:cNvSpPr txBox="1"/>
            <p:nvPr/>
          </p:nvSpPr>
          <p:spPr>
            <a:xfrm>
              <a:off x="1070377" y="1676400"/>
              <a:ext cx="3044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Advertising company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48323" y="1676400"/>
              <a:ext cx="2752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Privacy researcher</a:t>
              </a:r>
              <a:endParaRPr lang="en-US" sz="2400" dirty="0"/>
            </a:p>
          </p:txBody>
        </p:sp>
        <p:pic>
          <p:nvPicPr>
            <p:cNvPr id="13" name="Picture 2" descr="C:\Users\t-alsmal\AppData\Local\Microsoft\Windows\Temporary Internet Files\Content.IE5\QH09YG8R\MC900280729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50" y="1242536"/>
              <a:ext cx="1045500" cy="140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t-alsmal\AppData\Local\Microsoft\Windows\Temporary Internet Files\Content.IE5\1S4QKVVR\MC90024035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128" y="1242536"/>
              <a:ext cx="1171020" cy="15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86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cer goal po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13" y="4893408"/>
            <a:ext cx="2330088" cy="114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occer goal po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3886200" cy="114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main difficulties in adding noise: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433454"/>
              </p:ext>
            </p:extLst>
          </p:nvPr>
        </p:nvGraphicFramePr>
        <p:xfrm>
          <a:off x="1021672" y="2554069"/>
          <a:ext cx="2743200" cy="243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"/>
                <a:gridCol w="278808"/>
                <a:gridCol w="269832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189128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2180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218477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Sparse </a:t>
            </a:r>
            <a:r>
              <a:rPr lang="en-US" dirty="0" smtClean="0"/>
              <a:t>profiles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376809"/>
              </p:ext>
            </p:extLst>
          </p:nvPr>
        </p:nvGraphicFramePr>
        <p:xfrm>
          <a:off x="4374472" y="2574173"/>
          <a:ext cx="2743200" cy="243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189128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21808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0</a:t>
                      </a:r>
                      <a:endParaRPr lang="en-US" sz="1000" b="1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</a:tr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43400" y="220488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Dependent bits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181600" y="2528045"/>
            <a:ext cx="838200" cy="303062"/>
          </a:xfrm>
          <a:prstGeom prst="roundRect">
            <a:avLst/>
          </a:prstGeom>
          <a:solidFill>
            <a:srgbClr val="FF0000">
              <a:alpha val="7843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81600" y="3276600"/>
            <a:ext cx="838200" cy="303062"/>
          </a:xfrm>
          <a:prstGeom prst="roundRect">
            <a:avLst/>
          </a:prstGeom>
          <a:solidFill>
            <a:srgbClr val="FF0000">
              <a:alpha val="7843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26567" y="3527393"/>
            <a:ext cx="610339" cy="303062"/>
          </a:xfrm>
          <a:prstGeom prst="roundRect">
            <a:avLst/>
          </a:prstGeom>
          <a:solidFill>
            <a:srgbClr val="FF0000">
              <a:alpha val="7843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181600" y="4495800"/>
            <a:ext cx="838200" cy="303062"/>
          </a:xfrm>
          <a:prstGeom prst="roundRect">
            <a:avLst/>
          </a:prstGeom>
          <a:solidFill>
            <a:srgbClr val="FF0000">
              <a:alpha val="7843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26567" y="2779450"/>
            <a:ext cx="609600" cy="268549"/>
          </a:xfrm>
          <a:prstGeom prst="roundRect">
            <a:avLst/>
          </a:prstGeom>
          <a:solidFill>
            <a:srgbClr val="FF0000">
              <a:alpha val="7843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527306" y="3047999"/>
            <a:ext cx="609600" cy="281128"/>
          </a:xfrm>
          <a:prstGeom prst="roundRect">
            <a:avLst/>
          </a:prstGeom>
          <a:solidFill>
            <a:srgbClr val="FF0000">
              <a:alpha val="7843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527306" y="4004180"/>
            <a:ext cx="610339" cy="303062"/>
          </a:xfrm>
          <a:prstGeom prst="roundRect">
            <a:avLst/>
          </a:prstGeom>
          <a:solidFill>
            <a:srgbClr val="FF0000">
              <a:alpha val="7843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536924" y="4736236"/>
            <a:ext cx="610339" cy="303062"/>
          </a:xfrm>
          <a:prstGeom prst="roundRect">
            <a:avLst/>
          </a:prstGeom>
          <a:solidFill>
            <a:srgbClr val="FF0000">
              <a:alpha val="7843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343400" y="2529782"/>
            <a:ext cx="609600" cy="2509516"/>
          </a:xfrm>
          <a:prstGeom prst="roundRect">
            <a:avLst/>
          </a:prstGeom>
          <a:solidFill>
            <a:srgbClr val="FFC000">
              <a:alpha val="7843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95390"/>
              </p:ext>
            </p:extLst>
          </p:nvPr>
        </p:nvGraphicFramePr>
        <p:xfrm>
          <a:off x="1026112" y="3531834"/>
          <a:ext cx="2743200" cy="243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189128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981722" y="3481477"/>
            <a:ext cx="2819400" cy="34897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4866" y="5279180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differential privacy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56906" y="615121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deniability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181600" y="4004180"/>
            <a:ext cx="838200" cy="303062"/>
          </a:xfrm>
          <a:prstGeom prst="roundRect">
            <a:avLst/>
          </a:prstGeom>
          <a:solidFill>
            <a:srgbClr val="FF0000">
              <a:alpha val="7843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62454" y="5291795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“Smart noise”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6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7" grpId="0"/>
      <p:bldP spid="24" grpId="0"/>
      <p:bldP spid="2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 rot="5400000">
            <a:off x="1603777" y="1981200"/>
            <a:ext cx="1143000" cy="220980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I like input perturbation better…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 rot="16200000">
            <a:off x="5976961" y="2666999"/>
            <a:ext cx="1295401" cy="236220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/>
              <a:t>Signal is sparse and non-random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>
          <a:xfrm rot="5400000">
            <a:off x="2212288" y="3353891"/>
            <a:ext cx="1289540" cy="3573363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Let’s shoot for deniability, and add “smart noise”!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3050" y="1242536"/>
            <a:ext cx="8952098" cy="1525829"/>
            <a:chOff x="163050" y="1242536"/>
            <a:chExt cx="8952098" cy="1525829"/>
          </a:xfrm>
        </p:grpSpPr>
        <p:sp>
          <p:nvSpPr>
            <p:cNvPr id="17" name="TextBox 16"/>
            <p:cNvSpPr txBox="1"/>
            <p:nvPr/>
          </p:nvSpPr>
          <p:spPr>
            <a:xfrm>
              <a:off x="1070377" y="1676400"/>
              <a:ext cx="3044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Advertising company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48323" y="1676400"/>
              <a:ext cx="2752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Privacy researcher</a:t>
              </a:r>
              <a:endParaRPr lang="en-US" sz="2400" dirty="0"/>
            </a:p>
          </p:txBody>
        </p:sp>
        <p:pic>
          <p:nvPicPr>
            <p:cNvPr id="19" name="Picture 2" descr="C:\Users\t-alsmal\AppData\Local\Microsoft\Windows\Temporary Internet Files\Content.IE5\QH09YG8R\MC900280729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50" y="1242536"/>
              <a:ext cx="1045500" cy="140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t-alsmal\AppData\Local\Microsoft\Windows\Temporary Internet Files\Content.IE5\1S4QKVVR\MC90024035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128" y="1242536"/>
              <a:ext cx="1171020" cy="15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10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“Smart noise”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</a:t>
            </a:r>
            <a:r>
              <a:rPr lang="en-US" dirty="0"/>
              <a:t>two extreme cases</a:t>
            </a:r>
          </a:p>
          <a:p>
            <a:pPr lvl="1"/>
            <a:r>
              <a:rPr lang="en-US" dirty="0"/>
              <a:t>All bits are independent</a:t>
            </a:r>
          </a:p>
          <a:p>
            <a:pPr marL="274320" lvl="1" indent="0">
              <a:buNone/>
            </a:pPr>
            <a:r>
              <a:rPr lang="en-US" dirty="0"/>
              <a:t>	independent noise</a:t>
            </a:r>
          </a:p>
          <a:p>
            <a:pPr lvl="1"/>
            <a:r>
              <a:rPr lang="en-US" dirty="0"/>
              <a:t>All bits are correlated with correlation </a:t>
            </a:r>
            <a:r>
              <a:rPr lang="en-US" dirty="0" smtClean="0"/>
              <a:t>coefficient 1</a:t>
            </a:r>
            <a:endParaRPr lang="en-US" dirty="0"/>
          </a:p>
          <a:p>
            <a:pPr marL="548640" lvl="2" indent="0">
              <a:buNone/>
            </a:pPr>
            <a:r>
              <a:rPr lang="en-US" dirty="0"/>
              <a:t>	</a:t>
            </a:r>
            <a:r>
              <a:rPr lang="en-US" sz="2000" dirty="0"/>
              <a:t>correlated</a:t>
            </a:r>
            <a:r>
              <a:rPr lang="en-US" dirty="0"/>
              <a:t> </a:t>
            </a:r>
            <a:r>
              <a:rPr lang="en-US" dirty="0" smtClean="0"/>
              <a:t>noise</a:t>
            </a:r>
          </a:p>
          <a:p>
            <a:pPr marL="548640" lvl="2" indent="0">
              <a:buNone/>
            </a:pPr>
            <a:endParaRPr lang="en-US" dirty="0" smtClean="0"/>
          </a:p>
          <a:p>
            <a:r>
              <a:rPr lang="en-US" dirty="0" smtClean="0"/>
              <a:t>“Smart noise” hypothesis: </a:t>
            </a:r>
            <a:br>
              <a:rPr lang="en-US" dirty="0" smtClean="0"/>
            </a:br>
            <a:r>
              <a:rPr lang="en-US" dirty="0" smtClean="0"/>
              <a:t>“If </a:t>
            </a:r>
            <a:r>
              <a:rPr lang="en-US" dirty="0"/>
              <a:t>we know </a:t>
            </a:r>
            <a:r>
              <a:rPr lang="en-US" dirty="0" smtClean="0"/>
              <a:t>the exact </a:t>
            </a:r>
            <a:r>
              <a:rPr lang="en-US" dirty="0"/>
              <a:t>model we </a:t>
            </a:r>
            <a:r>
              <a:rPr lang="en-US" dirty="0" smtClean="0"/>
              <a:t>can </a:t>
            </a:r>
            <a:r>
              <a:rPr lang="en-US" dirty="0"/>
              <a:t>add right </a:t>
            </a:r>
            <a:r>
              <a:rPr lang="en-US" dirty="0" smtClean="0"/>
              <a:t>noise”</a:t>
            </a:r>
            <a:endParaRPr lang="en-US" dirty="0"/>
          </a:p>
          <a:p>
            <a:pPr marL="54864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 rot="5400000">
            <a:off x="5872173" y="2433628"/>
            <a:ext cx="838200" cy="23717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Aha!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1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bits in real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Netflix prize competition data</a:t>
            </a:r>
          </a:p>
          <a:p>
            <a:pPr lvl="1"/>
            <a:r>
              <a:rPr lang="en-US" dirty="0" smtClean="0"/>
              <a:t>~480k users, ~18k movies, ~100m ratings</a:t>
            </a:r>
          </a:p>
          <a:p>
            <a:r>
              <a:rPr lang="en-US" dirty="0" smtClean="0"/>
              <a:t>Estimate movie-to-movie correlation</a:t>
            </a:r>
          </a:p>
          <a:p>
            <a:pPr lvl="1"/>
            <a:r>
              <a:rPr lang="en-US" dirty="0" smtClean="0"/>
              <a:t>Fact that a user rated a movie</a:t>
            </a:r>
          </a:p>
          <a:p>
            <a:r>
              <a:rPr lang="en-US" dirty="0" smtClean="0"/>
              <a:t>Visualize graph of correlations</a:t>
            </a:r>
          </a:p>
          <a:p>
            <a:pPr lvl="1"/>
            <a:r>
              <a:rPr lang="en-US" dirty="0" smtClean="0"/>
              <a:t>Edge – correlation with correlation coefficient &gt; 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4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229600" cy="753726"/>
          </a:xfrm>
        </p:spPr>
      </p:pic>
      <p:cxnSp>
        <p:nvCxnSpPr>
          <p:cNvPr id="15" name="Straight Connector 14"/>
          <p:cNvCxnSpPr/>
          <p:nvPr/>
        </p:nvCxnSpPr>
        <p:spPr>
          <a:xfrm>
            <a:off x="1371600" y="2286000"/>
            <a:ext cx="3523916" cy="388097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18352" y="2286000"/>
            <a:ext cx="167449" cy="388097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05200" y="2171700"/>
            <a:ext cx="1879840" cy="3995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movie correlations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676400"/>
            <a:ext cx="685800" cy="609600"/>
          </a:xfrm>
          <a:prstGeom prst="rect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00" y="1676400"/>
            <a:ext cx="3523916" cy="106680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22791" y="1676400"/>
            <a:ext cx="163010" cy="106680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05200" y="1752600"/>
            <a:ext cx="381000" cy="419100"/>
          </a:xfrm>
          <a:prstGeom prst="rect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3505200" y="1752600"/>
            <a:ext cx="187984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86200" y="1752600"/>
            <a:ext cx="4703296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86200" y="2171700"/>
            <a:ext cx="4703296" cy="3995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0" y="2743200"/>
            <a:ext cx="3204456" cy="3423774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2" y="2743200"/>
            <a:ext cx="4377164" cy="3423774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 rot="16200000">
            <a:off x="5734329" y="2667001"/>
            <a:ext cx="1676399" cy="2743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/>
              <a:t>Let’s construct models where “smart noise” fails</a:t>
            </a:r>
          </a:p>
        </p:txBody>
      </p:sp>
      <p:sp>
        <p:nvSpPr>
          <p:cNvPr id="10" name="Rounded Rectangular Callout 9"/>
          <p:cNvSpPr/>
          <p:nvPr/>
        </p:nvSpPr>
        <p:spPr>
          <a:xfrm rot="5400000">
            <a:off x="2169305" y="1594876"/>
            <a:ext cx="1289540" cy="321105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Let’s shoot for deniability, and add “smart noise”!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3050" y="1242536"/>
            <a:ext cx="8952098" cy="1525829"/>
            <a:chOff x="163050" y="1242536"/>
            <a:chExt cx="8952098" cy="1525829"/>
          </a:xfrm>
        </p:grpSpPr>
        <p:sp>
          <p:nvSpPr>
            <p:cNvPr id="12" name="TextBox 11"/>
            <p:cNvSpPr txBox="1"/>
            <p:nvPr/>
          </p:nvSpPr>
          <p:spPr>
            <a:xfrm>
              <a:off x="1070377" y="1676400"/>
              <a:ext cx="3044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Advertising company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48323" y="1676400"/>
              <a:ext cx="2752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Privacy researcher</a:t>
              </a:r>
              <a:endParaRPr lang="en-US" sz="2400" dirty="0"/>
            </a:p>
          </p:txBody>
        </p:sp>
        <p:pic>
          <p:nvPicPr>
            <p:cNvPr id="14" name="Picture 2" descr="C:\Users\t-alsmal\AppData\Local\Microsoft\Windows\Temporary Internet Files\Content.IE5\QH09YG8R\MC900280729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50" y="1242536"/>
              <a:ext cx="1045500" cy="140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t-alsmal\AppData\Local\Microsoft\Windows\Temporary Internet Files\Content.IE5\1S4QKVVR\MC90024035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128" y="1242536"/>
              <a:ext cx="1171020" cy="15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59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“smart noise” fail?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828800" y="1828800"/>
            <a:ext cx="5943600" cy="35052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3124200" y="2741720"/>
            <a:ext cx="304800" cy="30480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2947386" y="4114800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4822794" y="2395491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6019800" y="3957221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6324600" y="2395491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47386" y="5715000"/>
                <a:ext cx="3224814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large = relative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Ω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386" y="5715000"/>
                <a:ext cx="3224814" cy="381000"/>
              </a:xfrm>
              <a:prstGeom prst="rect">
                <a:avLst/>
              </a:prstGeom>
              <a:blipFill rotWithShape="1">
                <a:blip r:embed="rId4"/>
                <a:stretch>
                  <a:fillRect l="-1509" t="-8065"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xplosion 2 7"/>
          <p:cNvSpPr/>
          <p:nvPr/>
        </p:nvSpPr>
        <p:spPr>
          <a:xfrm>
            <a:off x="3760803" y="2819401"/>
            <a:ext cx="1165194" cy="106495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2 20"/>
          <p:cNvSpPr/>
          <p:nvPr/>
        </p:nvSpPr>
        <p:spPr>
          <a:xfrm>
            <a:off x="4267200" y="3884351"/>
            <a:ext cx="1295400" cy="129724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95800" y="3642635"/>
            <a:ext cx="73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27" name="Smiley Face 26"/>
          <p:cNvSpPr/>
          <p:nvPr/>
        </p:nvSpPr>
        <p:spPr>
          <a:xfrm>
            <a:off x="4191000" y="3276600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1035" idx="2"/>
          </p:cNvCxnSpPr>
          <p:nvPr/>
        </p:nvCxnSpPr>
        <p:spPr>
          <a:xfrm flipH="1" flipV="1">
            <a:off x="4343400" y="3626529"/>
            <a:ext cx="457200" cy="640671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miley Face 10"/>
          <p:cNvSpPr/>
          <p:nvPr/>
        </p:nvSpPr>
        <p:spPr>
          <a:xfrm>
            <a:off x="4724400" y="4262021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t-alsmal\AppData\Local\Microsoft\Windows\Temporary Internet Files\Content.IE5\QH09YG8R\MC900432622[1]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18" y="4242971"/>
            <a:ext cx="663606" cy="66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t-alsmal\AppData\Local\Microsoft\Windows\Temporary Internet Files\Content.IE5\1S4QKVVR\MC90043262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19" y="3028767"/>
            <a:ext cx="597762" cy="59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  <p:bldP spid="21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user profiles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hidden </a:t>
                </a:r>
                <a:r>
                  <a:rPr lang="en-US" dirty="0" smtClean="0"/>
                  <a:t>independent bits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public bits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Public bits are some functions of hidden bits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225437"/>
              </p:ext>
            </p:extLst>
          </p:nvPr>
        </p:nvGraphicFramePr>
        <p:xfrm>
          <a:off x="6324600" y="1524000"/>
          <a:ext cx="1645920" cy="243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…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88812"/>
              </p:ext>
            </p:extLst>
          </p:nvPr>
        </p:nvGraphicFramePr>
        <p:xfrm>
          <a:off x="6019800" y="2514600"/>
          <a:ext cx="2468880" cy="2438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0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477000" y="1752600"/>
            <a:ext cx="1066800" cy="774219"/>
            <a:chOff x="6477000" y="1752600"/>
            <a:chExt cx="1066800" cy="774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lowchart: Merge 7"/>
                <p:cNvSpPr/>
                <p:nvPr/>
              </p:nvSpPr>
              <p:spPr>
                <a:xfrm>
                  <a:off x="6781800" y="2065172"/>
                  <a:ext cx="381000" cy="298150"/>
                </a:xfrm>
                <a:prstGeom prst="flowChartMerg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sz="1400" i="1" dirty="0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8" name="Flowchart: Merg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2065172"/>
                  <a:ext cx="381000" cy="298150"/>
                </a:xfrm>
                <a:prstGeom prst="flowChartMerg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endCxn id="8" idx="0"/>
            </p:cNvCxnSpPr>
            <p:nvPr/>
          </p:nvCxnSpPr>
          <p:spPr>
            <a:xfrm>
              <a:off x="6781800" y="1752600"/>
              <a:ext cx="190500" cy="312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162800" y="1752600"/>
              <a:ext cx="381000" cy="312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477000" y="1752600"/>
              <a:ext cx="304800" cy="312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6" name="Straight Arrow Connector 25"/>
            <p:cNvCxnSpPr>
              <a:stCxn id="8" idx="2"/>
            </p:cNvCxnSpPr>
            <p:nvPr/>
          </p:nvCxnSpPr>
          <p:spPr>
            <a:xfrm>
              <a:off x="6972300" y="2363322"/>
              <a:ext cx="1" cy="1634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457200" y="3352800"/>
            <a:ext cx="8458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Are users well separated?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1475601"/>
                <a:ext cx="11017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1200" b="0" dirty="0" smtClean="0"/>
                  <a:t> hidden bits</a:t>
                </a:r>
                <a:endParaRPr lang="en-US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475601"/>
                <a:ext cx="1101725" cy="276999"/>
              </a:xfrm>
              <a:prstGeom prst="rect">
                <a:avLst/>
              </a:prstGeom>
              <a:blipFill rotWithShape="1">
                <a:blip r:embed="rId5"/>
                <a:stretch>
                  <a:fillRect t="-2174" r="-55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18075" y="2490622"/>
                <a:ext cx="11017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200" b="0" dirty="0" smtClean="0"/>
                  <a:t> public bits</a:t>
                </a:r>
                <a:endParaRPr lang="en-US" sz="1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075" y="2490622"/>
                <a:ext cx="1101725" cy="276999"/>
              </a:xfrm>
              <a:prstGeom prst="rect">
                <a:avLst/>
              </a:prstGeom>
              <a:blipFill rotWithShape="1">
                <a:blip r:embed="rId6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0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0" build="p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10930" y="1645771"/>
            <a:ext cx="4899269" cy="305634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1590032" y="2441118"/>
            <a:ext cx="238369" cy="235146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1590031" y="3761798"/>
            <a:ext cx="238369" cy="235146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3336680" y="1977316"/>
            <a:ext cx="238369" cy="235146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4234422" y="3596400"/>
            <a:ext cx="238369" cy="235146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4440608" y="2330035"/>
            <a:ext cx="238369" cy="235146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2 12"/>
          <p:cNvSpPr/>
          <p:nvPr/>
        </p:nvSpPr>
        <p:spPr>
          <a:xfrm>
            <a:off x="2193958" y="2434946"/>
            <a:ext cx="1145544" cy="9940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2 13"/>
          <p:cNvSpPr/>
          <p:nvPr/>
        </p:nvSpPr>
        <p:spPr>
          <a:xfrm>
            <a:off x="2828289" y="3486099"/>
            <a:ext cx="1147125" cy="106834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20" idx="2"/>
          </p:cNvCxnSpPr>
          <p:nvPr/>
        </p:nvCxnSpPr>
        <p:spPr>
          <a:xfrm flipH="1" flipV="1">
            <a:off x="2765940" y="3100623"/>
            <a:ext cx="522340" cy="770953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2" descr="C:\Users\t-alsmal\AppData\Local\Microsoft\Windows\Temporary Internet Files\Content.IE5\QH09YG8R\MC900432622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64" y="3794224"/>
            <a:ext cx="518974" cy="5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t-alsmal\AppData\Local\Microsoft\Windows\Temporary Internet Files\Content.IE5\1S4QKVVR\MC9004326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99" y="2633142"/>
            <a:ext cx="467481" cy="46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953000" y="3713973"/>
            <a:ext cx="40751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Error-correcting codes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Constant relative distance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Unique decoding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Explicit, efficient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61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User-profile 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increase impact of your ads by targeting a group potentially interested in your product.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Social Network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Profile = user’s personal information + friends</a:t>
            </a:r>
          </a:p>
          <a:p>
            <a:pPr lvl="1"/>
            <a:r>
              <a:rPr lang="en-US" dirty="0" smtClean="0"/>
              <a:t>Search Engine</a:t>
            </a:r>
          </a:p>
          <a:p>
            <a:pPr marL="274320" lvl="1" indent="0">
              <a:buNone/>
            </a:pPr>
            <a:r>
              <a:rPr lang="en-US" dirty="0"/>
              <a:t>	Profile = </a:t>
            </a:r>
            <a:r>
              <a:rPr lang="en-US" dirty="0" smtClean="0"/>
              <a:t>search queries + webpages visited by user</a:t>
            </a:r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 rot="5400000">
            <a:off x="1794277" y="2745592"/>
            <a:ext cx="1066800" cy="251460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But this model is unrealistic! 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 rot="16200000">
            <a:off x="5841545" y="1569830"/>
            <a:ext cx="1163517" cy="263580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/>
              <a:t>See — unless the noise is &gt;25%, no privacy </a:t>
            </a:r>
            <a:endParaRPr lang="en-US" sz="2400" dirty="0"/>
          </a:p>
        </p:txBody>
      </p:sp>
      <p:sp>
        <p:nvSpPr>
          <p:cNvPr id="13" name="Rounded Rectangular Callout 12"/>
          <p:cNvSpPr/>
          <p:nvPr/>
        </p:nvSpPr>
        <p:spPr>
          <a:xfrm rot="16200000">
            <a:off x="5824561" y="3444597"/>
            <a:ext cx="1600200" cy="355020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/>
              <a:t>Let me see what I can do with monotone functions…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3050" y="1242536"/>
            <a:ext cx="8952098" cy="1525829"/>
            <a:chOff x="163050" y="1242536"/>
            <a:chExt cx="8952098" cy="1525829"/>
          </a:xfrm>
        </p:grpSpPr>
        <p:sp>
          <p:nvSpPr>
            <p:cNvPr id="15" name="TextBox 14"/>
            <p:cNvSpPr txBox="1"/>
            <p:nvPr/>
          </p:nvSpPr>
          <p:spPr>
            <a:xfrm>
              <a:off x="1070377" y="1676400"/>
              <a:ext cx="3044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Advertising company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48323" y="1676400"/>
              <a:ext cx="2752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Privacy researcher</a:t>
              </a:r>
              <a:endParaRPr lang="en-US" sz="2400" dirty="0"/>
            </a:p>
          </p:txBody>
        </p:sp>
        <p:pic>
          <p:nvPicPr>
            <p:cNvPr id="17" name="Picture 2" descr="C:\Users\t-alsmal\AppData\Local\Microsoft\Windows\Temporary Internet Files\Content.IE5\QH09YG8R\MC900280729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50" y="1242536"/>
              <a:ext cx="1045500" cy="140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t-alsmal\AppData\Local\Microsoft\Windows\Temporary Internet Files\Content.IE5\1S4QKVVR\MC90024035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128" y="1242536"/>
              <a:ext cx="1171020" cy="15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834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Monotone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Monotone function: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and for </a:t>
                </a:r>
                <a:r>
                  <a:rPr lang="en-US" dirty="0"/>
                  <a:t>all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,1,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,0,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Monotonicity is a natural property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latin typeface="Cambria Math"/>
                            </a:rPr>
                            <m:t>𝑤𝑎𝑛𝑡𝑠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1800" b="0" i="1" dirty="0" smtClean="0">
                              <a:latin typeface="Cambria Math"/>
                            </a:rPr>
                            <m:t>𝐾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𝑖𝑛𝑑𝑙𝑒</m:t>
                          </m:r>
                        </m:e>
                      </m:d>
                      <m:r>
                        <a:rPr lang="en-US" sz="1800" i="1" dirty="0">
                          <a:latin typeface="Cambria Math"/>
                        </a:rPr>
                        <m:t> 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↔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latin typeface="Cambria Math"/>
                            </a:rPr>
                            <m:t>𝑙𝑖𝑘𝑒𝑠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𝑟𝑒𝑎𝑑𝑖𝑛𝑔</m:t>
                          </m:r>
                        </m:e>
                      </m:d>
                      <m:r>
                        <a:rPr lang="en-US" sz="1800" i="1" dirty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latin typeface="Cambria Math"/>
                            </a:rPr>
                            <m:t>𝑙𝑖𝑘𝑒𝑠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𝑔𝑎𝑑𝑔𝑒𝑡𝑠</m:t>
                          </m:r>
                        </m:e>
                      </m:d>
                      <m:r>
                        <a:rPr lang="en-US" sz="1800" i="1" dirty="0" smtClean="0">
                          <a:latin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latin typeface="Cambria Math"/>
                            </a:rPr>
                            <m:t>𝑢𝑠𝑒𝑠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1800" b="0" i="1" dirty="0" smtClean="0">
                              <a:latin typeface="Cambria Math"/>
                            </a:rPr>
                            <m:t>𝐴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𝑚𝑎𝑧𝑜𝑛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endParaRPr lang="en-US" dirty="0" smtClean="0"/>
              </a:p>
              <a:p>
                <a:r>
                  <a:rPr lang="en-US" dirty="0" smtClean="0"/>
                  <a:t>Monotone functions are bad for constructing error-correcting codes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error-correcting codes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i="1" dirty="0" smtClean="0"/>
                  <a:t>-</a:t>
                </a:r>
                <a:r>
                  <a:rPr lang="en-US" i="1" dirty="0"/>
                  <a:t>approximate </a:t>
                </a:r>
                <a:r>
                  <a:rPr lang="en-US" i="1" dirty="0" smtClean="0"/>
                  <a:t>error-correcting </a:t>
                </a:r>
                <a:r>
                  <a:rPr lang="en-US" i="1" dirty="0"/>
                  <a:t>code with distance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𝛿</m:t>
                    </m:r>
                  </m:oMath>
                </a14:m>
                <a:r>
                  <a:rPr lang="en-US" i="1" dirty="0"/>
                  <a:t>: </a:t>
                </a:r>
                <a:r>
                  <a:rPr lang="en-US" i="1" dirty="0" smtClean="0"/>
                  <a:t/>
                </a:r>
                <a:br>
                  <a:rPr lang="en-US" i="1" dirty="0" smtClean="0"/>
                </a:br>
                <a:r>
                  <a:rPr lang="en-US" i="1" dirty="0" smtClean="0"/>
                  <a:t>	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∀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r>
                      <a:rPr lang="en-US" b="0" i="1" dirty="0" smtClean="0">
                        <a:latin typeface="Cambria Math"/>
                      </a:rPr>
                      <m:t>𝛼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≥</m:t>
                    </m:r>
                    <m:r>
                      <a:rPr lang="en-US" i="1" dirty="0">
                        <a:latin typeface="Cambria Math"/>
                      </a:rPr>
                      <m:t>𝛿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If less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𝛿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fraction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is corrupted then we can reconstruct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fraction of bits.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0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approximate error-correcting code with </a:t>
                </a:r>
                <a:r>
                  <a:rPr lang="en-US" dirty="0" smtClean="0"/>
                  <a:t>constant distance.</a:t>
                </a:r>
                <a:r>
                  <a:rPr lang="en-US" i="1" dirty="0"/>
                  <a:t/>
                </a:r>
                <a:br>
                  <a:rPr lang="en-US" i="1" dirty="0"/>
                </a:b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3505200" y="5334000"/>
            <a:ext cx="1524000" cy="685800"/>
          </a:xfrm>
          <a:prstGeom prst="wedgeRectCallout">
            <a:avLst>
              <a:gd name="adj1" fmla="val -24167"/>
              <a:gd name="adj2" fmla="val -69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blatant non-privacy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sensitivity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 smtClean="0"/>
                  <a:t>Noise sensitivity </a:t>
                </a:r>
                <a:r>
                  <a:rPr lang="en-US" dirty="0" smtClean="0"/>
                  <a:t>of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:</a:t>
                </a:r>
                <a:r>
                  <a:rPr lang="en-US" b="0" i="0" dirty="0" smtClean="0">
                    <a:latin typeface="Cambria Math"/>
                  </a:rPr>
                  <a:t/>
                </a:r>
                <a:br>
                  <a:rPr lang="en-US" b="0" i="0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N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1" i="0" dirty="0" smtClean="0">
                        <a:latin typeface="Cambria Math"/>
                      </a:rPr>
                      <m:t>𝐏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chosen uniformly at random,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is formed by flipping each bit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is big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N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small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031424"/>
              </p:ext>
            </p:extLst>
          </p:nvPr>
        </p:nvGraphicFramePr>
        <p:xfrm>
          <a:off x="5231130" y="3352800"/>
          <a:ext cx="1645920" cy="243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…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39404"/>
              </p:ext>
            </p:extLst>
          </p:nvPr>
        </p:nvGraphicFramePr>
        <p:xfrm>
          <a:off x="4926330" y="4343400"/>
          <a:ext cx="2468880" cy="2438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0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383530" y="3581400"/>
            <a:ext cx="1066800" cy="774219"/>
            <a:chOff x="6477000" y="1752600"/>
            <a:chExt cx="1066800" cy="774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Flowchart: Merge 8"/>
                <p:cNvSpPr/>
                <p:nvPr/>
              </p:nvSpPr>
              <p:spPr>
                <a:xfrm>
                  <a:off x="6781800" y="2065172"/>
                  <a:ext cx="381000" cy="298150"/>
                </a:xfrm>
                <a:prstGeom prst="flowChartMerg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sz="1400" i="1" dirty="0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8" name="Flowchart: Merg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2065172"/>
                  <a:ext cx="381000" cy="298150"/>
                </a:xfrm>
                <a:prstGeom prst="flowChartMerg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endCxn id="9" idx="0"/>
            </p:cNvCxnSpPr>
            <p:nvPr/>
          </p:nvCxnSpPr>
          <p:spPr>
            <a:xfrm>
              <a:off x="6781800" y="1752600"/>
              <a:ext cx="190500" cy="312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7162800" y="1752600"/>
              <a:ext cx="381000" cy="312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477000" y="1752600"/>
              <a:ext cx="304800" cy="312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3" name="Straight Arrow Connector 12"/>
            <p:cNvCxnSpPr>
              <a:stCxn id="9" idx="2"/>
            </p:cNvCxnSpPr>
            <p:nvPr/>
          </p:nvCxnSpPr>
          <p:spPr>
            <a:xfrm>
              <a:off x="6972300" y="2363322"/>
              <a:ext cx="1" cy="1634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64330" y="3304401"/>
                <a:ext cx="11017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1200" b="0" dirty="0" smtClean="0"/>
                  <a:t> hidden bits</a:t>
                </a:r>
                <a:endParaRPr lang="en-US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330" y="3304401"/>
                <a:ext cx="1101725" cy="276999"/>
              </a:xfrm>
              <a:prstGeom prst="rect">
                <a:avLst/>
              </a:prstGeom>
              <a:blipFill rotWithShape="1">
                <a:blip r:embed="rId4"/>
                <a:stretch>
                  <a:fillRect t="-2174" r="-55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24605" y="4319422"/>
                <a:ext cx="11017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200" b="0" dirty="0" smtClean="0"/>
                  <a:t> public bits</a:t>
                </a:r>
                <a:endParaRPr lang="en-US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605" y="4319422"/>
                <a:ext cx="1101725" cy="276999"/>
              </a:xfrm>
              <a:prstGeom prst="rect">
                <a:avLst/>
              </a:prstGeom>
              <a:blipFill rotWithShape="1">
                <a:blip r:embed="rId5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401294"/>
              </p:ext>
            </p:extLst>
          </p:nvPr>
        </p:nvGraphicFramePr>
        <p:xfrm>
          <a:off x="5243890" y="3346438"/>
          <a:ext cx="1645920" cy="243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…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41948"/>
              </p:ext>
            </p:extLst>
          </p:nvPr>
        </p:nvGraphicFramePr>
        <p:xfrm>
          <a:off x="4933382" y="4343400"/>
          <a:ext cx="2468880" cy="2438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0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417266"/>
              </p:ext>
            </p:extLst>
          </p:nvPr>
        </p:nvGraphicFramePr>
        <p:xfrm>
          <a:off x="5234281" y="4928579"/>
          <a:ext cx="1645920" cy="243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…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62092"/>
              </p:ext>
            </p:extLst>
          </p:nvPr>
        </p:nvGraphicFramePr>
        <p:xfrm>
          <a:off x="4929481" y="5919179"/>
          <a:ext cx="2468880" cy="2438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0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386681" y="5157179"/>
            <a:ext cx="1066800" cy="774219"/>
            <a:chOff x="6477000" y="1752600"/>
            <a:chExt cx="1066800" cy="774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Flowchart: Merge 20"/>
                <p:cNvSpPr/>
                <p:nvPr/>
              </p:nvSpPr>
              <p:spPr>
                <a:xfrm>
                  <a:off x="6781800" y="2065172"/>
                  <a:ext cx="381000" cy="298150"/>
                </a:xfrm>
                <a:prstGeom prst="flowChartMerg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/>
                          </a:rPr>
                          <m:t>  </m:t>
                        </m:r>
                        <m:r>
                          <a:rPr lang="en-US" sz="1400" i="1" dirty="0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8" name="Flowchart: Merg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2065172"/>
                  <a:ext cx="381000" cy="298150"/>
                </a:xfrm>
                <a:prstGeom prst="flowChartMerg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endCxn id="21" idx="0"/>
            </p:cNvCxnSpPr>
            <p:nvPr/>
          </p:nvCxnSpPr>
          <p:spPr>
            <a:xfrm>
              <a:off x="6781800" y="1752600"/>
              <a:ext cx="190500" cy="312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7162800" y="1752600"/>
              <a:ext cx="381000" cy="312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477000" y="1752600"/>
              <a:ext cx="304800" cy="312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5" name="Straight Arrow Connector 24"/>
            <p:cNvCxnSpPr>
              <a:stCxn id="21" idx="2"/>
            </p:cNvCxnSpPr>
            <p:nvPr/>
          </p:nvCxnSpPr>
          <p:spPr>
            <a:xfrm>
              <a:off x="6972300" y="2363322"/>
              <a:ext cx="1" cy="1634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67481" y="4880180"/>
                <a:ext cx="11017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1200" b="0" dirty="0" smtClean="0"/>
                  <a:t> hidden bits</a:t>
                </a:r>
                <a:endParaRPr lang="en-US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481" y="4880180"/>
                <a:ext cx="1101725" cy="276999"/>
              </a:xfrm>
              <a:prstGeom prst="rect">
                <a:avLst/>
              </a:prstGeom>
              <a:blipFill rotWithShape="1">
                <a:blip r:embed="rId6"/>
                <a:stretch>
                  <a:fillRect t="-2222" r="-55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27756" y="5895201"/>
                <a:ext cx="11017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200" b="0" dirty="0" smtClean="0"/>
                  <a:t> public bits</a:t>
                </a:r>
                <a:endParaRPr lang="en-US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756" y="5895201"/>
                <a:ext cx="1101725" cy="276999"/>
              </a:xfrm>
              <a:prstGeom prst="rect">
                <a:avLst/>
              </a:prstGeom>
              <a:blipFill rotWithShape="1">
                <a:blip r:embed="rId7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448724"/>
              </p:ext>
            </p:extLst>
          </p:nvPr>
        </p:nvGraphicFramePr>
        <p:xfrm>
          <a:off x="5247041" y="4922217"/>
          <a:ext cx="1645920" cy="243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…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682766"/>
              </p:ext>
            </p:extLst>
          </p:nvPr>
        </p:nvGraphicFramePr>
        <p:xfrm>
          <a:off x="4927655" y="5916168"/>
          <a:ext cx="2468880" cy="243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18912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5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Monotone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There exist highly sensitive </a:t>
                </a:r>
                <a:r>
                  <a:rPr lang="en-US" dirty="0"/>
                  <a:t>monotone </a:t>
                </a:r>
                <a:r>
                  <a:rPr lang="en-US" dirty="0" smtClean="0"/>
                  <a:t>functions [MO’03].</a:t>
                </a:r>
                <a:endParaRPr lang="en-US" b="1" dirty="0" smtClean="0"/>
              </a:p>
              <a:p>
                <a:r>
                  <a:rPr lang="en-US" b="1" dirty="0" smtClean="0"/>
                  <a:t>Theorem:</a:t>
                </a:r>
                <a:r>
                  <a:rPr lang="en-US" dirty="0" smtClean="0"/>
                  <a:t> there exists monotone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-approximate error-correcting code with constant </a:t>
                </a:r>
                <a:r>
                  <a:rPr lang="en-US" dirty="0" smtClean="0"/>
                  <a:t>distance on average. </a:t>
                </a:r>
                <a:endParaRPr lang="en-US" dirty="0"/>
              </a:p>
              <a:p>
                <a:r>
                  <a:rPr lang="en-US" b="1" dirty="0" smtClean="0"/>
                  <a:t>Idea of proof: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be random independent monotone </a:t>
                </a:r>
                <a:r>
                  <a:rPr lang="en-US" dirty="0" err="1"/>
                  <a:t>b</a:t>
                </a:r>
                <a:r>
                  <a:rPr lang="en-US" dirty="0" err="1" smtClean="0"/>
                  <a:t>oolean</a:t>
                </a:r>
                <a:r>
                  <a:rPr lang="en-US" dirty="0" smtClean="0"/>
                  <a:t> functions,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NS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r>
                      <a:rPr lang="en-US" b="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depends only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bits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r>
                  <a:rPr lang="en-US" dirty="0" smtClean="0"/>
                  <a:t>With high probability for random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there is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≥</m:t>
                    </m:r>
                    <m:r>
                      <a:rPr lang="en-US" i="1" dirty="0">
                        <a:latin typeface="Cambria Math"/>
                      </a:rPr>
                      <m:t>𝜖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dirty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𝑐</m:t>
                        </m:r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b="0" dirty="0" smtClean="0"/>
                  <a:t>For </a:t>
                </a:r>
                <a:r>
                  <a:rPr lang="en-US" b="0" dirty="0" err="1" smtClean="0"/>
                  <a:t>Talagrand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1/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-approximate error-correcting code with constant </a:t>
                </a:r>
                <a:r>
                  <a:rPr lang="en-US" dirty="0" smtClean="0"/>
                  <a:t>distance on average.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593" t="-84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2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 rot="5400000">
            <a:off x="1943100" y="2552700"/>
            <a:ext cx="1219200" cy="312420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Hmmm. Does smart noise ever work?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 rot="16200000">
            <a:off x="5521324" y="1691996"/>
            <a:ext cx="1600201" cy="324540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/>
              <a:t>If the model is monotone, blatant non-privacy is still possible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63050" y="1242536"/>
            <a:ext cx="8952098" cy="1525829"/>
            <a:chOff x="163050" y="1242536"/>
            <a:chExt cx="8952098" cy="1525829"/>
          </a:xfrm>
        </p:grpSpPr>
        <p:sp>
          <p:nvSpPr>
            <p:cNvPr id="11" name="TextBox 10"/>
            <p:cNvSpPr txBox="1"/>
            <p:nvPr/>
          </p:nvSpPr>
          <p:spPr>
            <a:xfrm>
              <a:off x="1070377" y="1676400"/>
              <a:ext cx="3044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Advertising company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48323" y="1676400"/>
              <a:ext cx="2752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Privacy researcher</a:t>
              </a:r>
              <a:endParaRPr lang="en-US" sz="2400" dirty="0"/>
            </a:p>
          </p:txBody>
        </p:sp>
        <p:pic>
          <p:nvPicPr>
            <p:cNvPr id="14" name="Picture 2" descr="C:\Users\t-alsmal\AppData\Local\Microsoft\Windows\Temporary Internet Files\Content.IE5\QH09YG8R\MC900280729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50" y="1242536"/>
              <a:ext cx="1045500" cy="140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t-alsmal\AppData\Local\Microsoft\Windows\Temporary Internet Files\Content.IE5\1S4QKVVR\MC90024035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128" y="1242536"/>
              <a:ext cx="1171020" cy="15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378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threshold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 is a </a:t>
                </a:r>
                <a:r>
                  <a:rPr lang="en-US" i="1" dirty="0" smtClean="0"/>
                  <a:t>linear threshold function</a:t>
                </a:r>
                <a:r>
                  <a:rPr lang="en-US" dirty="0" smtClean="0"/>
                  <a:t>, if  there exist real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</a:t>
                </a:r>
                <a:r>
                  <a:rPr lang="en-US" dirty="0"/>
                  <a:t>such </a:t>
                </a:r>
                <a:r>
                  <a:rPr lang="en-US" dirty="0" smtClean="0"/>
                  <a:t>that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sgn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+⋯+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Theorem</a:t>
                </a:r>
                <a:r>
                  <a:rPr lang="en-US" dirty="0" smtClean="0"/>
                  <a:t> </a:t>
                </a:r>
                <a:r>
                  <a:rPr lang="en-US" dirty="0"/>
                  <a:t>[Peres’04]: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be a linear threshold function,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NS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𝛿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sz="5400" dirty="0">
                    <a:sym typeface="Symbol"/>
                  </a:rPr>
                  <a:t></a:t>
                </a:r>
              </a:p>
              <a:p>
                <a:pPr marL="0" indent="0" algn="ctr">
                  <a:buNone/>
                </a:pPr>
                <a:r>
                  <a:rPr lang="en-US" dirty="0"/>
                  <a:t>No </a:t>
                </a:r>
                <a:r>
                  <a:rPr lang="en-US" i="1" dirty="0"/>
                  <a:t>o</a:t>
                </a:r>
                <a:r>
                  <a:rPr lang="en-US" dirty="0"/>
                  <a:t>(1)-approximate </a:t>
                </a:r>
                <a:r>
                  <a:rPr lang="en-US" dirty="0" smtClean="0"/>
                  <a:t>error-correcting </a:t>
                </a:r>
                <a:br>
                  <a:rPr lang="en-US" dirty="0" smtClean="0"/>
                </a:br>
                <a:r>
                  <a:rPr lang="en-US" dirty="0" smtClean="0"/>
                  <a:t>code </a:t>
                </a:r>
                <a:r>
                  <a:rPr lang="en-US" dirty="0"/>
                  <a:t>with </a:t>
                </a:r>
                <a:r>
                  <a:rPr lang="en-US" i="1" dirty="0"/>
                  <a:t>O</a:t>
                </a:r>
                <a:r>
                  <a:rPr lang="en-US" dirty="0"/>
                  <a:t>(1) distance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r="-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separate issues with input perturbation:</a:t>
            </a:r>
          </a:p>
          <a:p>
            <a:pPr lvl="1"/>
            <a:r>
              <a:rPr lang="en-US" dirty="0" smtClean="0"/>
              <a:t>Sparseness</a:t>
            </a:r>
          </a:p>
          <a:p>
            <a:pPr lvl="1"/>
            <a:r>
              <a:rPr lang="en-US" dirty="0" smtClean="0"/>
              <a:t>Dependencies</a:t>
            </a:r>
          </a:p>
          <a:p>
            <a:r>
              <a:rPr lang="en-US" dirty="0" smtClean="0"/>
              <a:t>“Smart noise” hypothesis:</a:t>
            </a:r>
          </a:p>
          <a:p>
            <a:pPr marL="274320" lvl="1" indent="0">
              <a:buNone/>
            </a:pPr>
            <a:r>
              <a:rPr lang="en-US" dirty="0" smtClean="0"/>
              <a:t>	Even for a publicly known, relatively simple model, constant 	corruption of profiles may lead to blatant non-privacy.</a:t>
            </a:r>
          </a:p>
          <a:p>
            <a:r>
              <a:rPr lang="en-US" dirty="0" smtClean="0"/>
              <a:t>Connection between noise sensitivity of </a:t>
            </a:r>
            <a:r>
              <a:rPr lang="en-US" dirty="0" err="1" smtClean="0"/>
              <a:t>boolean</a:t>
            </a:r>
            <a:r>
              <a:rPr lang="en-US" dirty="0" smtClean="0"/>
              <a:t> functions and privacy</a:t>
            </a:r>
            <a:endParaRPr lang="en-US" dirty="0"/>
          </a:p>
          <a:p>
            <a:pPr>
              <a:defRPr/>
            </a:pPr>
            <a:r>
              <a:rPr lang="en-US" dirty="0"/>
              <a:t>Open questions:</a:t>
            </a:r>
          </a:p>
          <a:p>
            <a:pPr marL="457517" lvl="1">
              <a:defRPr/>
            </a:pPr>
            <a:r>
              <a:rPr lang="en-US" dirty="0"/>
              <a:t>Linear threshold privacy-preserving mechanism?</a:t>
            </a:r>
          </a:p>
          <a:p>
            <a:pPr marL="457517" lvl="1">
              <a:defRPr/>
            </a:pPr>
            <a:r>
              <a:rPr lang="en-US" dirty="0"/>
              <a:t>Existence of interactive privacy-preserving solutions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6096000" y="2110154"/>
            <a:ext cx="2286000" cy="1066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1" indent="0">
              <a:buNone/>
            </a:pPr>
            <a:r>
              <a:rPr lang="en-US" dirty="0" smtClean="0"/>
              <a:t>Arbitrary</a:t>
            </a: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Monotone</a:t>
            </a:r>
          </a:p>
          <a:p>
            <a:pPr marL="274320" lvl="1" indent="0">
              <a:buNone/>
            </a:pPr>
            <a:r>
              <a:rPr lang="en-US" strike="sngStrike" dirty="0"/>
              <a:t>Linear threshold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14246" y="2795954"/>
            <a:ext cx="1471246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fallacy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07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Thank for your attention!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Special thanks for Cynthia Dwork, </a:t>
            </a:r>
            <a:r>
              <a:rPr lang="en-US" dirty="0" err="1" smtClean="0"/>
              <a:t>Moises</a:t>
            </a:r>
            <a:r>
              <a:rPr lang="en-US" dirty="0" smtClean="0"/>
              <a:t> </a:t>
            </a:r>
            <a:r>
              <a:rPr lang="en-US" dirty="0" err="1" smtClean="0"/>
              <a:t>Goldszmidt</a:t>
            </a:r>
            <a:r>
              <a:rPr lang="en-US" dirty="0" smtClean="0"/>
              <a:t>, </a:t>
            </a:r>
            <a:r>
              <a:rPr lang="en-US" dirty="0"/>
              <a:t>Parikshit </a:t>
            </a:r>
            <a:r>
              <a:rPr lang="en-US" dirty="0" smtClean="0"/>
              <a:t>Gopalan, Frank McSherry, </a:t>
            </a:r>
            <a:r>
              <a:rPr lang="en-US" dirty="0" err="1" smtClean="0"/>
              <a:t>Moni</a:t>
            </a:r>
            <a:r>
              <a:rPr lang="en-US" dirty="0" smtClean="0"/>
              <a:t> </a:t>
            </a:r>
            <a:r>
              <a:rPr lang="en-US" dirty="0" err="1" smtClean="0"/>
              <a:t>Naor</a:t>
            </a:r>
            <a:r>
              <a:rPr lang="en-US" dirty="0" smtClean="0"/>
              <a:t>, </a:t>
            </a:r>
            <a:r>
              <a:rPr lang="en-US" dirty="0" err="1" smtClean="0"/>
              <a:t>Kunal</a:t>
            </a:r>
            <a:r>
              <a:rPr lang="en-US" dirty="0" smtClean="0"/>
              <a:t> </a:t>
            </a:r>
            <a:r>
              <a:rPr lang="en-US" dirty="0" err="1" smtClean="0"/>
              <a:t>Talwar</a:t>
            </a:r>
            <a:r>
              <a:rPr lang="en-US" smtClean="0"/>
              <a:t>, </a:t>
            </a:r>
            <a:r>
              <a:rPr lang="en-US" dirty="0" smtClean="0"/>
              <a:t>and Sergey </a:t>
            </a:r>
            <a:r>
              <a:rPr lang="en-US" dirty="0" err="1" smtClean="0"/>
              <a:t>Yekhanin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are independent for random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𝑦</m:t>
                    </m:r>
                    <m:r>
                      <a:rPr lang="en-US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Chernoff bounds: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</a:rPr>
                      <m:t>𝐏</m:t>
                    </m:r>
                    <m:sSub>
                      <m:sSubPr>
                        <m:ctrlPr>
                          <a:rPr lang="en-US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/>
                          </a:rPr>
                          <m:t>𝐫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  <m:r>
                          <a:rPr lang="en-US" dirty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N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𝜖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lang="en-US" i="1" dirty="0">
                            <a:latin typeface="Cambria Math"/>
                          </a:rPr>
                          <m:t>&lt;</m:t>
                        </m:r>
                        <m:f>
                          <m:f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𝑚𝑐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𝑚𝑐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8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00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ad targeting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4980282" cy="50809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71600"/>
            <a:ext cx="3447078" cy="5029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0999" y="1600199"/>
            <a:ext cx="5046785" cy="121333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0999" y="2895599"/>
            <a:ext cx="5046785" cy="75027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87754"/>
            <a:ext cx="5029200" cy="83664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0331" y="4876800"/>
            <a:ext cx="5014007" cy="1600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39000" y="1932993"/>
            <a:ext cx="1447800" cy="53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39000" y="2466393"/>
            <a:ext cx="1447800" cy="53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39000" y="3276600"/>
            <a:ext cx="1447800" cy="8681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39000" y="5389354"/>
            <a:ext cx="1447800" cy="85904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4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 rot="5400000">
            <a:off x="2019300" y="1752600"/>
            <a:ext cx="723900" cy="186690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My system is private!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63050" y="1242536"/>
            <a:ext cx="8952098" cy="1525829"/>
            <a:chOff x="163050" y="1242536"/>
            <a:chExt cx="8952098" cy="1525829"/>
          </a:xfrm>
        </p:grpSpPr>
        <p:sp>
          <p:nvSpPr>
            <p:cNvPr id="6" name="TextBox 5"/>
            <p:cNvSpPr txBox="1"/>
            <p:nvPr/>
          </p:nvSpPr>
          <p:spPr>
            <a:xfrm>
              <a:off x="1070377" y="1676400"/>
              <a:ext cx="3044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Advertising company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48323" y="1676400"/>
              <a:ext cx="2752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Privacy researcher</a:t>
              </a:r>
              <a:endParaRPr lang="en-US" sz="2400" dirty="0"/>
            </a:p>
          </p:txBody>
        </p:sp>
        <p:pic>
          <p:nvPicPr>
            <p:cNvPr id="11" name="Picture 2" descr="C:\Users\t-alsmal\AppData\Local\Microsoft\Windows\Temporary Internet Files\Content.IE5\QH09YG8R\MC900280729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50" y="1242536"/>
              <a:ext cx="1045500" cy="140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t-alsmal\AppData\Local\Microsoft\Windows\Temporary Internet Files\Content.IE5\1S4QKVVR\MC90024035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128" y="1242536"/>
              <a:ext cx="1171020" cy="15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05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attack [Korolova’10]</a:t>
            </a:r>
            <a:endParaRPr lang="en-US" dirty="0"/>
          </a:p>
        </p:txBody>
      </p:sp>
      <p:pic>
        <p:nvPicPr>
          <p:cNvPr id="1026" name="Picture 2" descr="C:\Users\t-alsmal\AppData\Local\Microsoft\Windows\Temporary Internet Files\Content.IE5\VB6U6TGP\MC900390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1" y="3713424"/>
            <a:ext cx="1515660" cy="174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1435" y="3489202"/>
            <a:ext cx="1636166" cy="15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53" y="4114800"/>
            <a:ext cx="1524002" cy="1524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952689" y="4173176"/>
            <a:ext cx="1937277" cy="46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Targeted 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61684" y="5042118"/>
            <a:ext cx="18956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Public:</a:t>
            </a:r>
          </a:p>
          <a:p>
            <a:r>
              <a:rPr lang="en-US" sz="1400" dirty="0" smtClean="0"/>
              <a:t>- 32 </a:t>
            </a:r>
            <a:r>
              <a:rPr lang="en-US" sz="1400" dirty="0" err="1"/>
              <a:t>y.o</a:t>
            </a:r>
            <a:r>
              <a:rPr lang="en-US" sz="1400" dirty="0" smtClean="0"/>
              <a:t>. single man</a:t>
            </a:r>
          </a:p>
          <a:p>
            <a:r>
              <a:rPr lang="en-US" sz="1400" dirty="0" smtClean="0"/>
              <a:t>- Mountain View, CA</a:t>
            </a:r>
          </a:p>
          <a:p>
            <a:r>
              <a:rPr lang="en-US" sz="1400" dirty="0" smtClean="0"/>
              <a:t>- ….</a:t>
            </a:r>
          </a:p>
          <a:p>
            <a:r>
              <a:rPr lang="en-US" sz="1400" dirty="0" smtClean="0"/>
              <a:t>- has cat</a:t>
            </a: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Private: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- likes fishing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595453" y="45720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Show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63410" y="3003625"/>
            <a:ext cx="17903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</a:t>
            </a:r>
            <a:r>
              <a:rPr lang="en-US" sz="1400" dirty="0"/>
              <a:t>32 </a:t>
            </a:r>
            <a:r>
              <a:rPr lang="en-US" sz="1400" dirty="0" err="1"/>
              <a:t>y.o</a:t>
            </a:r>
            <a:r>
              <a:rPr lang="en-US" sz="1400" dirty="0"/>
              <a:t>. single man</a:t>
            </a:r>
          </a:p>
          <a:p>
            <a:r>
              <a:rPr lang="en-US" sz="1400" dirty="0"/>
              <a:t>- Mountain View, CA</a:t>
            </a:r>
          </a:p>
          <a:p>
            <a:r>
              <a:rPr lang="en-US" sz="1400" dirty="0" smtClean="0"/>
              <a:t>….</a:t>
            </a:r>
          </a:p>
          <a:p>
            <a:r>
              <a:rPr lang="en-US" sz="1400" dirty="0"/>
              <a:t>- has cat</a:t>
            </a:r>
          </a:p>
          <a:p>
            <a:r>
              <a:rPr lang="en-US" sz="1400" dirty="0" smtClean="0"/>
              <a:t>- likes fishing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34089" y="1600200"/>
            <a:ext cx="1341530" cy="1150846"/>
            <a:chOff x="5373213" y="436708"/>
            <a:chExt cx="1420482" cy="1379447"/>
          </a:xfrm>
        </p:grpSpPr>
        <p:sp>
          <p:nvSpPr>
            <p:cNvPr id="12" name="Rectangle 11"/>
            <p:cNvSpPr/>
            <p:nvPr/>
          </p:nvSpPr>
          <p:spPr>
            <a:xfrm>
              <a:off x="5373213" y="436708"/>
              <a:ext cx="1420482" cy="137944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/>
                <a:t>Amazing cat food for $0.99!</a:t>
              </a:r>
            </a:p>
            <a:p>
              <a:pPr algn="ctr"/>
              <a:endParaRPr lang="en-US" dirty="0"/>
            </a:p>
          </p:txBody>
        </p:sp>
        <p:pic>
          <p:nvPicPr>
            <p:cNvPr id="1030" name="Picture 6" descr="C:\Users\t-alsmal\AppData\Local\Microsoft\Windows\Temporary Internet Files\Content.IE5\DH0AT4QT\MC9000242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405" y="1107014"/>
              <a:ext cx="1212098" cy="60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" name="Straight Arrow Connector 14"/>
          <p:cNvCxnSpPr/>
          <p:nvPr/>
        </p:nvCxnSpPr>
        <p:spPr>
          <a:xfrm flipH="1" flipV="1">
            <a:off x="5275619" y="2159424"/>
            <a:ext cx="2424347" cy="10950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t-alsmal\AppData\Local\Microsoft\Windows\Temporary Internet Files\Content.IE5\TH3WLG61\MC900384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30" y="2472627"/>
            <a:ext cx="512354" cy="4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loud Callout 24"/>
          <p:cNvSpPr/>
          <p:nvPr/>
        </p:nvSpPr>
        <p:spPr>
          <a:xfrm>
            <a:off x="7806579" y="2791542"/>
            <a:ext cx="1183429" cy="5463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Nice!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439460" y="2159423"/>
            <a:ext cx="2450506" cy="10950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0134591">
            <a:off x="1760352" y="214871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Likes fishing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47297" y="4576358"/>
            <a:ext cx="2012401" cy="765634"/>
            <a:chOff x="3670915" y="4776230"/>
            <a:chExt cx="2086806" cy="765634"/>
          </a:xfrm>
        </p:grpSpPr>
        <p:sp>
          <p:nvSpPr>
            <p:cNvPr id="5" name="Right Arrow 4"/>
            <p:cNvSpPr/>
            <p:nvPr/>
          </p:nvSpPr>
          <p:spPr>
            <a:xfrm flipH="1">
              <a:off x="3670915" y="5084664"/>
              <a:ext cx="2086806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# of impressions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7961" y="4776230"/>
              <a:ext cx="1801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Likes fishing</a:t>
              </a:r>
              <a:endParaRPr lang="en-US" dirty="0">
                <a:solidFill>
                  <a:srgbClr val="0070C0"/>
                </a:solidFill>
              </a:endParaRPr>
            </a:p>
            <a:p>
              <a:endParaRPr lang="en-US" dirty="0"/>
            </a:p>
          </p:txBody>
        </p:sp>
      </p:grpSp>
      <p:sp>
        <p:nvSpPr>
          <p:cNvPr id="7" name="Multiply 6"/>
          <p:cNvSpPr/>
          <p:nvPr/>
        </p:nvSpPr>
        <p:spPr>
          <a:xfrm>
            <a:off x="1828800" y="4419600"/>
            <a:ext cx="2012400" cy="1111163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49319" y="474406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200" y="515732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8" grpId="0"/>
      <p:bldP spid="25" grpId="0" animBg="1"/>
      <p:bldP spid="29" grpId="0"/>
      <p:bldP spid="7" grpId="0" animBg="1"/>
      <p:bldP spid="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 rot="5400000">
            <a:off x="2019299" y="1752600"/>
            <a:ext cx="723900" cy="186690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My system is private!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 rot="16200000">
            <a:off x="5876192" y="1948958"/>
            <a:ext cx="1392117" cy="24765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/>
              <a:t>Unless your targeting is not private, it is not!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>
          <a:xfrm rot="5400000">
            <a:off x="1908660" y="3432660"/>
            <a:ext cx="1135679" cy="205740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How can I target privately?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3050" y="1242536"/>
            <a:ext cx="8952098" cy="1525829"/>
            <a:chOff x="163050" y="1242536"/>
            <a:chExt cx="8952098" cy="1525829"/>
          </a:xfrm>
        </p:grpSpPr>
        <p:sp>
          <p:nvSpPr>
            <p:cNvPr id="16" name="TextBox 15"/>
            <p:cNvSpPr txBox="1"/>
            <p:nvPr/>
          </p:nvSpPr>
          <p:spPr>
            <a:xfrm>
              <a:off x="1070377" y="1676400"/>
              <a:ext cx="3044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Advertising company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48323" y="1676400"/>
              <a:ext cx="2752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Privacy researcher</a:t>
              </a:r>
              <a:endParaRPr lang="en-US" sz="2400" dirty="0"/>
            </a:p>
          </p:txBody>
        </p:sp>
        <p:pic>
          <p:nvPicPr>
            <p:cNvPr id="18" name="Picture 2" descr="C:\Users\t-alsmal\AppData\Local\Microsoft\Windows\Temporary Internet Files\Content.IE5\QH09YG8R\MC900280729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50" y="1242536"/>
              <a:ext cx="1045500" cy="140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t-alsmal\AppData\Local\Microsoft\Windows\Temporary Internet Files\Content.IE5\1S4QKVVR\MC90024035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128" y="1242536"/>
              <a:ext cx="1171020" cy="15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89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protect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 add some noise</a:t>
            </a:r>
          </a:p>
          <a:p>
            <a:pPr lvl="1"/>
            <a:r>
              <a:rPr lang="en-US" dirty="0" smtClean="0"/>
              <a:t>Explicitly</a:t>
            </a:r>
          </a:p>
          <a:p>
            <a:pPr lvl="1"/>
            <a:r>
              <a:rPr lang="en-US" dirty="0" smtClean="0"/>
              <a:t>Implicit in the data </a:t>
            </a:r>
          </a:p>
          <a:p>
            <a:pPr lvl="2"/>
            <a:r>
              <a:rPr lang="en-US" dirty="0" smtClean="0"/>
              <a:t>noiseless privacy [BBGLT11] </a:t>
            </a:r>
          </a:p>
          <a:p>
            <a:pPr lvl="2"/>
            <a:r>
              <a:rPr lang="en-US" dirty="0" smtClean="0"/>
              <a:t>natural privacy [BD11]</a:t>
            </a:r>
          </a:p>
          <a:p>
            <a:r>
              <a:rPr lang="en-US" dirty="0" smtClean="0"/>
              <a:t>Two types of explicit noise</a:t>
            </a:r>
          </a:p>
          <a:p>
            <a:pPr lvl="1"/>
            <a:r>
              <a:rPr lang="en-US" dirty="0" smtClean="0"/>
              <a:t>Output perturbation</a:t>
            </a:r>
          </a:p>
          <a:p>
            <a:pPr lvl="2"/>
            <a:r>
              <a:rPr lang="en-US" dirty="0" smtClean="0"/>
              <a:t>Dynamically add noise to answers</a:t>
            </a:r>
          </a:p>
          <a:p>
            <a:pPr lvl="1"/>
            <a:r>
              <a:rPr lang="en-US" dirty="0" smtClean="0"/>
              <a:t>Input perturbation</a:t>
            </a:r>
          </a:p>
          <a:p>
            <a:pPr lvl="2"/>
            <a:r>
              <a:rPr lang="en-US" dirty="0" smtClean="0"/>
              <a:t>Modify the database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9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 rot="5400000">
            <a:off x="1741950" y="2148026"/>
            <a:ext cx="1143000" cy="220980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I like input perturbation better…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3050" y="1242536"/>
            <a:ext cx="8952098" cy="1525829"/>
            <a:chOff x="163050" y="1242536"/>
            <a:chExt cx="8952098" cy="1525829"/>
          </a:xfrm>
        </p:grpSpPr>
        <p:sp>
          <p:nvSpPr>
            <p:cNvPr id="17" name="TextBox 16"/>
            <p:cNvSpPr txBox="1"/>
            <p:nvPr/>
          </p:nvSpPr>
          <p:spPr>
            <a:xfrm>
              <a:off x="1070377" y="1676400"/>
              <a:ext cx="3044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Advertising company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48323" y="1676400"/>
              <a:ext cx="2752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Privacy researcher</a:t>
              </a:r>
              <a:endParaRPr lang="en-US" sz="2400" dirty="0"/>
            </a:p>
          </p:txBody>
        </p:sp>
        <p:pic>
          <p:nvPicPr>
            <p:cNvPr id="19" name="Picture 2" descr="C:\Users\t-alsmal\AppData\Local\Microsoft\Windows\Temporary Internet Files\Content.IE5\QH09YG8R\MC900280729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50" y="1242536"/>
              <a:ext cx="1045500" cy="140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t-alsmal\AppData\Local\Microsoft\Windows\Temporary Internet Files\Content.IE5\1S4QKVVR\MC90024035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128" y="1242536"/>
              <a:ext cx="1171020" cy="152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56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perturbation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Pro:</a:t>
            </a:r>
            <a:endParaRPr lang="en-US" dirty="0"/>
          </a:p>
          <a:p>
            <a:pPr lvl="1"/>
            <a:r>
              <a:rPr lang="en-US" dirty="0" smtClean="0"/>
              <a:t>Pan-private (not storing </a:t>
            </a:r>
            <a:r>
              <a:rPr lang="en-US" dirty="0"/>
              <a:t>initial </a:t>
            </a:r>
            <a:r>
              <a:rPr lang="en-US" dirty="0" smtClean="0"/>
              <a:t>data)</a:t>
            </a:r>
            <a:endParaRPr lang="en-US" dirty="0"/>
          </a:p>
          <a:p>
            <a:pPr lvl="1"/>
            <a:r>
              <a:rPr lang="en-US" dirty="0" smtClean="0"/>
              <a:t>Do it once</a:t>
            </a:r>
          </a:p>
          <a:p>
            <a:pPr lvl="1"/>
            <a:r>
              <a:rPr lang="en-US" dirty="0" smtClean="0"/>
              <a:t>Simpler architecture</a:t>
            </a:r>
          </a:p>
          <a:p>
            <a:pPr marL="548640" lvl="2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Privacy of profile-based targeting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7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11345</TotalTime>
  <Words>1293</Words>
  <Application>Microsoft Office PowerPoint</Application>
  <PresentationFormat>Экран (4:3)</PresentationFormat>
  <Paragraphs>532</Paragraphs>
  <Slides>29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Clarity</vt:lpstr>
      <vt:lpstr>Privacy of profile-based ad targeting</vt:lpstr>
      <vt:lpstr>User-profile targeting</vt:lpstr>
      <vt:lpstr>Facebook ad targeting</vt:lpstr>
      <vt:lpstr>Characters</vt:lpstr>
      <vt:lpstr>Simple attack [Korolova’10]</vt:lpstr>
      <vt:lpstr>Презентация PowerPoint</vt:lpstr>
      <vt:lpstr>How to protect information?</vt:lpstr>
      <vt:lpstr>Презентация PowerPoint</vt:lpstr>
      <vt:lpstr>Input perturbation</vt:lpstr>
      <vt:lpstr>Презентация PowerPoint</vt:lpstr>
      <vt:lpstr>Adding noise</vt:lpstr>
      <vt:lpstr>Презентация PowerPoint</vt:lpstr>
      <vt:lpstr>“Smart noise”</vt:lpstr>
      <vt:lpstr>Dependent bits in real data</vt:lpstr>
      <vt:lpstr>Netflix movie correlations</vt:lpstr>
      <vt:lpstr>Презентация PowerPoint</vt:lpstr>
      <vt:lpstr>How can “smart noise” fail?</vt:lpstr>
      <vt:lpstr>Models of user profiles</vt:lpstr>
      <vt:lpstr>Презентация PowerPoint</vt:lpstr>
      <vt:lpstr>Презентация PowerPoint</vt:lpstr>
      <vt:lpstr>Monotone functions</vt:lpstr>
      <vt:lpstr>Approximate error-correcting codes</vt:lpstr>
      <vt:lpstr>Noise sensitivity</vt:lpstr>
      <vt:lpstr>Monotone functions</vt:lpstr>
      <vt:lpstr>Презентация PowerPoint</vt:lpstr>
      <vt:lpstr>Linear threshold model</vt:lpstr>
      <vt:lpstr>Conclusion</vt:lpstr>
      <vt:lpstr>Thank for your attention!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Smal</dc:creator>
  <cp:lastModifiedBy>Alexander Smal</cp:lastModifiedBy>
  <cp:revision>156</cp:revision>
  <cp:lastPrinted>2011-08-26T21:18:51Z</cp:lastPrinted>
  <dcterms:created xsi:type="dcterms:W3CDTF">2011-08-23T21:06:47Z</dcterms:created>
  <dcterms:modified xsi:type="dcterms:W3CDTF">2011-09-15T12:04:36Z</dcterms:modified>
</cp:coreProperties>
</file>