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9AF18-7B26-194D-AFB3-240A42542010}" type="datetimeFigureOut">
              <a:rPr lang="en-US" smtClean="0"/>
              <a:t>29.04.18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C5DE5-7071-8E47-AA47-997CE7D693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9AF18-7B26-194D-AFB3-240A42542010}" type="datetimeFigureOut">
              <a:rPr lang="en-US" smtClean="0"/>
              <a:t>29.04.18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C5DE5-7071-8E47-AA47-997CE7D69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9AF18-7B26-194D-AFB3-240A42542010}" type="datetimeFigureOut">
              <a:rPr lang="en-US" smtClean="0"/>
              <a:t>29.04.18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C5DE5-7071-8E47-AA47-997CE7D69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9AF18-7B26-194D-AFB3-240A42542010}" type="datetimeFigureOut">
              <a:rPr lang="en-US" smtClean="0"/>
              <a:t>29.04.18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C5DE5-7071-8E47-AA47-997CE7D69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9AF18-7B26-194D-AFB3-240A42542010}" type="datetimeFigureOut">
              <a:rPr lang="en-US" smtClean="0"/>
              <a:t>29.04.18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C5DE5-7071-8E47-AA47-997CE7D693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9AF18-7B26-194D-AFB3-240A42542010}" type="datetimeFigureOut">
              <a:rPr lang="en-US" smtClean="0"/>
              <a:t>29.04.18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C5DE5-7071-8E47-AA47-997CE7D69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9AF18-7B26-194D-AFB3-240A42542010}" type="datetimeFigureOut">
              <a:rPr lang="en-US" smtClean="0"/>
              <a:t>29.04.18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C5DE5-7071-8E47-AA47-997CE7D69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9AF18-7B26-194D-AFB3-240A42542010}" type="datetimeFigureOut">
              <a:rPr lang="en-US" smtClean="0"/>
              <a:t>29.04.18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C5DE5-7071-8E47-AA47-997CE7D69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9AF18-7B26-194D-AFB3-240A42542010}" type="datetimeFigureOut">
              <a:rPr lang="en-US" smtClean="0"/>
              <a:t>29.04.18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C5DE5-7071-8E47-AA47-997CE7D6939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9AF18-7B26-194D-AFB3-240A42542010}" type="datetimeFigureOut">
              <a:rPr lang="en-US" smtClean="0"/>
              <a:t>29.04.18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C5DE5-7071-8E47-AA47-997CE7D69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C9AF18-7B26-194D-AFB3-240A42542010}" type="datetimeFigureOut">
              <a:rPr lang="en-US" smtClean="0"/>
              <a:t>29.04.18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C5DE5-7071-8E47-AA47-997CE7D693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7C9AF18-7B26-194D-AFB3-240A42542010}" type="datetimeFigureOut">
              <a:rPr lang="en-US" smtClean="0"/>
              <a:t>29.04.18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AC5DE5-7071-8E47-AA47-997CE7D6939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3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4.emf"/><Relationship Id="rId7" Type="http://schemas.openxmlformats.org/officeDocument/2006/relationships/oleObject" Target="../embeddings/Microsoft_Equation3.bin"/><Relationship Id="rId8" Type="http://schemas.openxmlformats.org/officeDocument/2006/relationships/image" Target="../media/image5.emf"/><Relationship Id="rId9" Type="http://schemas.openxmlformats.org/officeDocument/2006/relationships/image" Target="../media/image6.jp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9752" y="239445"/>
            <a:ext cx="7406640" cy="159382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Нестандартные ходы на уроках математики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9752" y="5054185"/>
            <a:ext cx="7406640" cy="178816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Георгий </a:t>
            </a:r>
            <a:r>
              <a:rPr lang="ru-RU" dirty="0" err="1" smtClean="0"/>
              <a:t>Вольфсон</a:t>
            </a:r>
            <a:r>
              <a:rPr lang="ru-RU" dirty="0" smtClean="0"/>
              <a:t> </a:t>
            </a:r>
            <a:endParaRPr lang="en-US" dirty="0" smtClean="0"/>
          </a:p>
          <a:p>
            <a:pPr algn="ctr"/>
            <a:r>
              <a:rPr lang="ru-RU" dirty="0" smtClean="0"/>
              <a:t>ФМЛ №366, Санкт-Петербург</a:t>
            </a:r>
          </a:p>
          <a:p>
            <a:pPr algn="ctr"/>
            <a:r>
              <a:rPr lang="en-US" dirty="0" err="1" smtClean="0"/>
              <a:t>g</a:t>
            </a:r>
            <a:r>
              <a:rPr lang="en-US" dirty="0" err="1" smtClean="0"/>
              <a:t>eorgij.volfson@gmail.com</a:t>
            </a:r>
            <a:endParaRPr lang="en-US" dirty="0"/>
          </a:p>
        </p:txBody>
      </p:sp>
      <p:pic>
        <p:nvPicPr>
          <p:cNvPr id="5" name="Picture 9" descr="Снимок экрана 2017-11-11 в 14.25.5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759" y="1968612"/>
            <a:ext cx="4205693" cy="333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44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Начало урока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Задача на скорость</a:t>
            </a:r>
          </a:p>
          <a:p>
            <a:pPr lvl="1"/>
            <a:r>
              <a:rPr lang="ru-RU" dirty="0" smtClean="0"/>
              <a:t>Вычислить: </a:t>
            </a:r>
            <a:r>
              <a:rPr lang="en-US" dirty="0" smtClean="0"/>
              <a:t> </a:t>
            </a:r>
          </a:p>
          <a:p>
            <a:pPr lvl="1"/>
            <a:r>
              <a:rPr lang="ru-RU" dirty="0" smtClean="0"/>
              <a:t>Решить уравнение:</a:t>
            </a:r>
            <a:r>
              <a:rPr lang="en-US" dirty="0" smtClean="0"/>
              <a:t>  </a:t>
            </a:r>
          </a:p>
          <a:p>
            <a:pPr lvl="1"/>
            <a:r>
              <a:rPr lang="ru-RU" dirty="0" smtClean="0"/>
              <a:t>Является ли простым число </a:t>
            </a:r>
            <a:endParaRPr lang="en-US" dirty="0" smtClean="0"/>
          </a:p>
          <a:p>
            <a:r>
              <a:rPr lang="ru-RU" dirty="0" smtClean="0"/>
              <a:t>Задача на качество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241739"/>
              </p:ext>
            </p:extLst>
          </p:nvPr>
        </p:nvGraphicFramePr>
        <p:xfrm>
          <a:off x="5261610" y="2589905"/>
          <a:ext cx="2236470" cy="420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1079500" imgH="203200" progId="Equation.3">
                  <p:embed/>
                </p:oleObj>
              </mc:Choice>
              <mc:Fallback>
                <p:oleObj name="Equation" r:id="rId3" imgW="1079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61610" y="2589905"/>
                        <a:ext cx="2236470" cy="420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305233"/>
              </p:ext>
            </p:extLst>
          </p:nvPr>
        </p:nvGraphicFramePr>
        <p:xfrm>
          <a:off x="4123214" y="2113227"/>
          <a:ext cx="2276792" cy="379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1066800" imgH="177800" progId="Equation.3">
                  <p:embed/>
                </p:oleObj>
              </mc:Choice>
              <mc:Fallback>
                <p:oleObj name="Equation" r:id="rId5" imgW="10668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23214" y="2113227"/>
                        <a:ext cx="2276792" cy="379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934569"/>
              </p:ext>
            </p:extLst>
          </p:nvPr>
        </p:nvGraphicFramePr>
        <p:xfrm>
          <a:off x="6475730" y="3101975"/>
          <a:ext cx="9223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7" imgW="431800" imgH="165100" progId="Equation.3">
                  <p:embed/>
                </p:oleObj>
              </mc:Choice>
              <mc:Fallback>
                <p:oleObj name="Equation" r:id="rId7" imgW="4318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75730" y="3101975"/>
                        <a:ext cx="922338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Снимок экрана 2018-04-29 в 17.48.16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42" y="4324397"/>
            <a:ext cx="36957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0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1805"/>
            <a:ext cx="7498080" cy="857778"/>
          </a:xfrm>
        </p:spPr>
        <p:txBody>
          <a:bodyPr/>
          <a:lstStyle/>
          <a:p>
            <a:pPr algn="ctr"/>
            <a:r>
              <a:rPr lang="ru-RU" dirty="0" smtClean="0"/>
              <a:t>Начало урока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68137"/>
            <a:ext cx="7498080" cy="573616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Задача, «противоречащая интуиции»</a:t>
            </a:r>
          </a:p>
          <a:p>
            <a:pPr>
              <a:buFontTx/>
              <a:buChar char="-"/>
            </a:pPr>
            <a:r>
              <a:rPr lang="ru-RU" dirty="0" smtClean="0"/>
              <a:t>У </a:t>
            </a:r>
            <a:r>
              <a:rPr lang="ru-RU" dirty="0"/>
              <a:t>арбуза корка в три раза тоньше мякоти. Что занимает больший объем: корка или мякоть?</a:t>
            </a:r>
          </a:p>
          <a:p>
            <a:pPr>
              <a:buFontTx/>
              <a:buChar char="-"/>
            </a:pPr>
            <a:r>
              <a:rPr lang="ru-RU" dirty="0" smtClean="0"/>
              <a:t>Если </a:t>
            </a:r>
            <a:r>
              <a:rPr lang="ru-RU" dirty="0"/>
              <a:t>машина проехала весь путь в одну сторону со скоростью 40 км</a:t>
            </a:r>
            <a:r>
              <a:rPr lang="en-US" dirty="0"/>
              <a:t>/</a:t>
            </a:r>
            <a:r>
              <a:rPr lang="ru-RU" dirty="0"/>
              <a:t>ч, а обратно </a:t>
            </a:r>
            <a:r>
              <a:rPr lang="mr-IN" dirty="0"/>
              <a:t>–</a:t>
            </a:r>
            <a:r>
              <a:rPr lang="ru-RU" dirty="0"/>
              <a:t> со скоростью 60 км</a:t>
            </a:r>
            <a:r>
              <a:rPr lang="en-US" dirty="0"/>
              <a:t>/</a:t>
            </a:r>
            <a:r>
              <a:rPr lang="ru-RU" dirty="0"/>
              <a:t>ч, какова была её средняя скорость</a:t>
            </a:r>
            <a:r>
              <a:rPr lang="ru-RU" dirty="0" smtClean="0"/>
              <a:t>?</a:t>
            </a:r>
          </a:p>
          <a:p>
            <a:pPr>
              <a:buFontTx/>
              <a:buChar char="-"/>
            </a:pPr>
            <a:r>
              <a:rPr lang="ru-RU" dirty="0"/>
              <a:t>Сколько людей должно быть в комнате, чтобы с вероятностью 50% двое родились в один день?</a:t>
            </a:r>
            <a:endParaRPr lang="en-US" dirty="0"/>
          </a:p>
          <a:p>
            <a:pPr>
              <a:buFontTx/>
              <a:buChar char="-"/>
            </a:pPr>
            <a:endParaRPr lang="ru-RU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55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Ход урока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Если тема слишком проста:</a:t>
            </a:r>
          </a:p>
          <a:p>
            <a:pPr lvl="1"/>
            <a:r>
              <a:rPr lang="uk-UA" dirty="0"/>
              <a:t>У</a:t>
            </a:r>
            <a:r>
              <a:rPr lang="ru-RU" dirty="0"/>
              <a:t>рок на английском языке</a:t>
            </a:r>
          </a:p>
          <a:p>
            <a:pPr lvl="1"/>
            <a:r>
              <a:rPr lang="ru-RU" dirty="0"/>
              <a:t>Ролевая игра </a:t>
            </a:r>
          </a:p>
          <a:p>
            <a:pPr lvl="1"/>
            <a:endParaRPr lang="ru-RU" dirty="0" smtClean="0"/>
          </a:p>
          <a:p>
            <a:pPr marL="402336" lvl="1" indent="0">
              <a:buNone/>
            </a:pPr>
            <a:endParaRPr lang="ru-RU" dirty="0" smtClean="0"/>
          </a:p>
          <a:p>
            <a:pPr lvl="1"/>
            <a:endParaRPr lang="ru-RU" dirty="0" smtClean="0"/>
          </a:p>
          <a:p>
            <a:pPr marL="402336" lvl="1" indent="0">
              <a:buNone/>
            </a:pPr>
            <a:endParaRPr lang="ru-RU" dirty="0"/>
          </a:p>
        </p:txBody>
      </p:sp>
      <p:pic>
        <p:nvPicPr>
          <p:cNvPr id="4" name="Picture 3" descr="Снимок экрана 2018-04-29 в 17.55.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016" y="3173743"/>
            <a:ext cx="2531551" cy="343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32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Повторение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047007" cy="4800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«Змейка»</a:t>
            </a:r>
          </a:p>
          <a:p>
            <a:r>
              <a:rPr lang="ru-RU" dirty="0" smtClean="0"/>
              <a:t>Регата</a:t>
            </a:r>
          </a:p>
          <a:p>
            <a:r>
              <a:rPr lang="ru-RU" dirty="0" smtClean="0"/>
              <a:t>Абака</a:t>
            </a:r>
          </a:p>
          <a:p>
            <a:r>
              <a:rPr lang="ru-RU" dirty="0" smtClean="0"/>
              <a:t>«Уровни»</a:t>
            </a:r>
          </a:p>
          <a:p>
            <a:r>
              <a:rPr lang="ru-RU" dirty="0" smtClean="0"/>
              <a:t>Мальчики против девочек</a:t>
            </a:r>
          </a:p>
          <a:p>
            <a:endParaRPr lang="en-US" dirty="0"/>
          </a:p>
        </p:txBody>
      </p:sp>
      <p:pic>
        <p:nvPicPr>
          <p:cNvPr id="4" name="Picture 3" descr="Снимок экрана 2018-04-29 в 17.58.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202" y="2273105"/>
            <a:ext cx="3997864" cy="281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9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82545"/>
            <a:ext cx="7498080" cy="1143000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16973"/>
            <a:ext cx="7498080" cy="4800600"/>
          </a:xfrm>
        </p:spPr>
        <p:txBody>
          <a:bodyPr/>
          <a:lstStyle/>
          <a:p>
            <a:r>
              <a:rPr lang="ru-RU" dirty="0" smtClean="0"/>
              <a:t>Выбор варианта</a:t>
            </a:r>
          </a:p>
          <a:p>
            <a:r>
              <a:rPr lang="ru-RU" dirty="0" smtClean="0"/>
              <a:t>Под музыку</a:t>
            </a:r>
          </a:p>
          <a:p>
            <a:r>
              <a:rPr lang="ru-RU" dirty="0" smtClean="0"/>
              <a:t>С «помехами»</a:t>
            </a:r>
          </a:p>
          <a:p>
            <a:pPr lvl="1"/>
            <a:r>
              <a:rPr lang="ru-RU" dirty="0" smtClean="0"/>
              <a:t>Вычислить произведение 27 и 42</a:t>
            </a:r>
          </a:p>
          <a:p>
            <a:pPr lvl="1"/>
            <a:r>
              <a:rPr lang="ru-RU" dirty="0" smtClean="0"/>
              <a:t>Вычислить произведение 53 и 36</a:t>
            </a:r>
            <a:endParaRPr lang="en-US" dirty="0"/>
          </a:p>
        </p:txBody>
      </p:sp>
      <p:pic>
        <p:nvPicPr>
          <p:cNvPr id="4" name="Picture 3" descr="Снимок экрана 2018-04-29 в 19.15.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463" y="3890675"/>
            <a:ext cx="4293113" cy="276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6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9857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82857"/>
            <a:ext cx="7498080" cy="4800600"/>
          </a:xfrm>
        </p:spPr>
        <p:txBody>
          <a:bodyPr/>
          <a:lstStyle/>
          <a:p>
            <a:r>
              <a:rPr lang="ru-RU" dirty="0" smtClean="0"/>
              <a:t>Задачник</a:t>
            </a:r>
            <a:r>
              <a:rPr lang="en-US" dirty="0" smtClean="0"/>
              <a:t>/</a:t>
            </a:r>
            <a:r>
              <a:rPr lang="ru-RU" dirty="0" smtClean="0"/>
              <a:t>учебник</a:t>
            </a:r>
          </a:p>
          <a:p>
            <a:r>
              <a:rPr lang="ru-RU" dirty="0" smtClean="0"/>
              <a:t>Видеоролики</a:t>
            </a:r>
          </a:p>
          <a:p>
            <a:r>
              <a:rPr lang="ru-RU" dirty="0" smtClean="0"/>
              <a:t>Поиск информации для будущих задач</a:t>
            </a:r>
          </a:p>
          <a:p>
            <a:r>
              <a:rPr lang="ru-RU" dirty="0" smtClean="0"/>
              <a:t>Оформление ошибок в виде плакатов</a:t>
            </a:r>
          </a:p>
          <a:p>
            <a:endParaRPr lang="en-US" dirty="0"/>
          </a:p>
        </p:txBody>
      </p:sp>
      <p:pic>
        <p:nvPicPr>
          <p:cNvPr id="4" name="Picture 3" descr="Снимок экрана 2018-04-29 в 19.28.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6038" y="3543055"/>
            <a:ext cx="3560822" cy="313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096371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en-US" dirty="0"/>
          </a:p>
        </p:txBody>
      </p:sp>
      <p:pic>
        <p:nvPicPr>
          <p:cNvPr id="4" name="Picture 3" descr="Снимок экрана 2018-04-29 в 19.32.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387" y="2239371"/>
            <a:ext cx="6187665" cy="383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40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127</TotalTime>
  <Words>174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Solstice</vt:lpstr>
      <vt:lpstr>Microsoft Equation</vt:lpstr>
      <vt:lpstr>Нестандартные ходы на уроках математики</vt:lpstr>
      <vt:lpstr>Начало урока</vt:lpstr>
      <vt:lpstr>Начало урока</vt:lpstr>
      <vt:lpstr>Ход урока</vt:lpstr>
      <vt:lpstr>Повторение</vt:lpstr>
      <vt:lpstr>Самостоятельная работа</vt:lpstr>
      <vt:lpstr>Домашнее задание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111</dc:creator>
  <cp:lastModifiedBy>111</cp:lastModifiedBy>
  <cp:revision>9</cp:revision>
  <dcterms:created xsi:type="dcterms:W3CDTF">2018-04-29T14:25:10Z</dcterms:created>
  <dcterms:modified xsi:type="dcterms:W3CDTF">2018-04-29T16:32:26Z</dcterms:modified>
</cp:coreProperties>
</file>