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77" r:id="rId3"/>
    <p:sldId id="278" r:id="rId4"/>
    <p:sldId id="269" r:id="rId5"/>
    <p:sldId id="27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0"/>
    <p:restoredTop sz="94631"/>
  </p:normalViewPr>
  <p:slideViewPr>
    <p:cSldViewPr snapToGrid="0" snapToObjects="1">
      <p:cViewPr varScale="1">
        <p:scale>
          <a:sx n="70" d="100"/>
          <a:sy n="70" d="100"/>
        </p:scale>
        <p:origin x="68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515477" y="2885084"/>
            <a:ext cx="185180" cy="37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805" dirty="0"/>
          </a:p>
        </p:txBody>
      </p:sp>
      <p:sp>
        <p:nvSpPr>
          <p:cNvPr id="6" name="TextBox 5"/>
          <p:cNvSpPr txBox="1"/>
          <p:nvPr/>
        </p:nvSpPr>
        <p:spPr>
          <a:xfrm>
            <a:off x="5339870" y="3477619"/>
            <a:ext cx="185180" cy="37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805" dirty="0"/>
          </a:p>
        </p:txBody>
      </p:sp>
      <p:pic>
        <p:nvPicPr>
          <p:cNvPr id="10" name="Изображение 9"/>
          <p:cNvPicPr>
            <a:picLocks noChangeAspect="1"/>
          </p:cNvPicPr>
          <p:nvPr/>
        </p:nvPicPr>
        <p:blipFill rotWithShape="1">
          <a:blip r:embed="rId2"/>
          <a:srcRect b="23295"/>
          <a:stretch/>
        </p:blipFill>
        <p:spPr>
          <a:xfrm>
            <a:off x="3039510" y="388399"/>
            <a:ext cx="8418084" cy="64696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34407" y="2990049"/>
            <a:ext cx="9717092" cy="947328"/>
          </a:xfrm>
          <a:prstGeom prst="rect">
            <a:avLst/>
          </a:prstGeom>
          <a:solidFill>
            <a:srgbClr val="6625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5"/>
          </a:p>
        </p:txBody>
      </p:sp>
      <p:sp>
        <p:nvSpPr>
          <p:cNvPr id="9" name="TextBox 8"/>
          <p:cNvSpPr txBox="1"/>
          <p:nvPr/>
        </p:nvSpPr>
        <p:spPr>
          <a:xfrm>
            <a:off x="1555301" y="3126089"/>
            <a:ext cx="8863822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3209" b="1" dirty="0" smtClean="0">
                <a:solidFill>
                  <a:schemeClr val="bg1"/>
                </a:solidFill>
                <a:latin typeface="Geometria"/>
                <a:cs typeface="Geometria"/>
              </a:rPr>
              <a:t>Математика в «Сириусе»</a:t>
            </a:r>
            <a:endParaRPr lang="ru-RU" sz="3209" b="1" dirty="0">
              <a:solidFill>
                <a:schemeClr val="bg1"/>
              </a:solidFill>
              <a:latin typeface="Geometria"/>
              <a:cs typeface="Geometria"/>
            </a:endParaRPr>
          </a:p>
        </p:txBody>
      </p:sp>
      <p:pic>
        <p:nvPicPr>
          <p:cNvPr id="16" name="Изображение 15" descr="Logo_Sirius_RGB_02-0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904" y="678159"/>
            <a:ext cx="3084007" cy="116241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BF5B97E-0861-8A4E-B04A-3C82A47ABB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507" y="546415"/>
            <a:ext cx="2374900" cy="12827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43503" y="4077322"/>
            <a:ext cx="9717092" cy="947328"/>
          </a:xfrm>
          <a:prstGeom prst="rect">
            <a:avLst/>
          </a:prstGeom>
          <a:solidFill>
            <a:srgbClr val="6625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5"/>
          </a:p>
        </p:txBody>
      </p:sp>
      <p:sp>
        <p:nvSpPr>
          <p:cNvPr id="13" name="TextBox 12"/>
          <p:cNvSpPr txBox="1"/>
          <p:nvPr/>
        </p:nvSpPr>
        <p:spPr>
          <a:xfrm>
            <a:off x="1550749" y="4206538"/>
            <a:ext cx="8863822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3209" b="1" dirty="0" smtClean="0">
                <a:solidFill>
                  <a:schemeClr val="bg1"/>
                </a:solidFill>
                <a:latin typeface="Geometria"/>
                <a:cs typeface="Geometria"/>
              </a:rPr>
              <a:t>Математика в 57 школе</a:t>
            </a:r>
            <a:endParaRPr lang="ru-RU" sz="3209" b="1" dirty="0">
              <a:solidFill>
                <a:schemeClr val="bg1"/>
              </a:solidFill>
              <a:latin typeface="Geometria"/>
              <a:cs typeface="Geometr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34910" y="6119505"/>
            <a:ext cx="8863822" cy="52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2800" b="1" dirty="0" smtClean="0">
                <a:latin typeface="Geometria"/>
                <a:cs typeface="Geometria"/>
              </a:rPr>
              <a:t>Случ Михаил, </a:t>
            </a:r>
            <a:r>
              <a:rPr lang="en-US" sz="2800" b="1" dirty="0" smtClean="0">
                <a:latin typeface="Geometria"/>
                <a:cs typeface="Geometria"/>
              </a:rPr>
              <a:t>SluchMI@edu.mos.ru</a:t>
            </a:r>
            <a:endParaRPr lang="ru-RU" sz="2800" b="1" dirty="0">
              <a:latin typeface="Geometria"/>
              <a:cs typeface="Geometria"/>
            </a:endParaRPr>
          </a:p>
        </p:txBody>
      </p:sp>
    </p:spTree>
    <p:extLst>
      <p:ext uri="{BB962C8B-B14F-4D97-AF65-F5344CB8AC3E}">
        <p14:creationId xmlns:p14="http://schemas.microsoft.com/office/powerpoint/2010/main" val="116026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34407" y="1"/>
            <a:ext cx="10723187" cy="250481"/>
          </a:xfrm>
          <a:prstGeom prst="rect">
            <a:avLst/>
          </a:prstGeom>
          <a:solidFill>
            <a:srgbClr val="6625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5"/>
          </a:p>
        </p:txBody>
      </p:sp>
      <p:pic>
        <p:nvPicPr>
          <p:cNvPr id="17" name="Изображение 16" descr="Logo_Sirius_RGB_02-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508" y="296098"/>
            <a:ext cx="1442510" cy="543705"/>
          </a:xfrm>
          <a:prstGeom prst="rect">
            <a:avLst/>
          </a:prstGeom>
        </p:spPr>
      </p:pic>
      <p:sp>
        <p:nvSpPr>
          <p:cNvPr id="20" name="object 15"/>
          <p:cNvSpPr/>
          <p:nvPr/>
        </p:nvSpPr>
        <p:spPr>
          <a:xfrm flipH="1">
            <a:off x="1205615" y="1060220"/>
            <a:ext cx="45846" cy="5272446"/>
          </a:xfrm>
          <a:custGeom>
            <a:avLst/>
            <a:gdLst/>
            <a:ahLst/>
            <a:cxnLst/>
            <a:rect l="l" t="t" r="r" b="b"/>
            <a:pathLst>
              <a:path h="6802120">
                <a:moveTo>
                  <a:pt x="0" y="0"/>
                </a:moveTo>
                <a:lnTo>
                  <a:pt x="0" y="6801853"/>
                </a:lnTo>
              </a:path>
            </a:pathLst>
          </a:custGeom>
          <a:ln w="12700">
            <a:solidFill>
              <a:srgbClr val="4D176E"/>
            </a:solidFill>
            <a:prstDash val="dash"/>
          </a:ln>
        </p:spPr>
        <p:txBody>
          <a:bodyPr wrap="square" lIns="0" tIns="0" rIns="0" bIns="0" rtlCol="0"/>
          <a:lstStyle/>
          <a:p>
            <a:endParaRPr sz="1805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0391"/>
          </a:xfrm>
        </p:spPr>
        <p:txBody>
          <a:bodyPr>
            <a:normAutofit fontScale="90000"/>
          </a:bodyPr>
          <a:lstStyle/>
          <a:p>
            <a:r>
              <a:rPr lang="ru-RU" kern="0" dirty="0" smtClean="0">
                <a:latin typeface="Geometria"/>
                <a:cs typeface="Geometria"/>
              </a:rPr>
              <a:t>«Сириус»: направление </a:t>
            </a:r>
            <a:r>
              <a:rPr lang="ru-RU" kern="0" dirty="0">
                <a:latin typeface="Geometria"/>
                <a:cs typeface="Geometria"/>
              </a:rPr>
              <a:t>«Наука»:</a:t>
            </a:r>
            <a:br>
              <a:rPr lang="ru-RU" kern="0" dirty="0">
                <a:latin typeface="Geometria"/>
                <a:cs typeface="Geometria"/>
              </a:rPr>
            </a:br>
            <a:endParaRPr lang="ru-RU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523999" y="3471898"/>
            <a:ext cx="10454185" cy="12346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762B90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Региональный тренд 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Расширение возможностей для новых школьников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Расширение рамок программы</a:t>
            </a:r>
            <a:r>
              <a:rPr lang="ru-RU" sz="2006" kern="0" dirty="0">
                <a:latin typeface="Geometria"/>
                <a:cs typeface="Geometria"/>
              </a:rPr>
              <a:t/>
            </a:r>
            <a:br>
              <a:rPr lang="ru-RU" sz="2006" kern="0" dirty="0">
                <a:latin typeface="Geometria"/>
                <a:cs typeface="Geometria"/>
              </a:rPr>
            </a:br>
            <a:r>
              <a:rPr lang="ru-RU" sz="2006" kern="0" dirty="0" smtClean="0">
                <a:latin typeface="Geometria"/>
                <a:cs typeface="Geometria"/>
              </a:rPr>
              <a:t>	</a:t>
            </a:r>
            <a:endParaRPr lang="ru-RU" sz="2006" kern="0" dirty="0">
              <a:latin typeface="Geometria"/>
              <a:cs typeface="Geometria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523998" y="1721711"/>
            <a:ext cx="10454185" cy="15433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762B90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Математика, физика, химия, биология, информатика, проектная деятельность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≈ 600-1000 школьников в год по предмету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Открытый, конкурсный отбор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24 дня, </a:t>
            </a:r>
            <a:r>
              <a:rPr lang="en-US" sz="2006" kern="0" dirty="0" smtClean="0">
                <a:latin typeface="Geometria"/>
                <a:cs typeface="Geometria"/>
              </a:rPr>
              <a:t>min 3 </a:t>
            </a:r>
            <a:r>
              <a:rPr lang="ru-RU" sz="2006" kern="0" dirty="0" smtClean="0">
                <a:latin typeface="Geometria"/>
                <a:cs typeface="Geometria"/>
              </a:rPr>
              <a:t>пары в день</a:t>
            </a:r>
            <a:r>
              <a:rPr lang="ru-RU" sz="2006" kern="0" dirty="0">
                <a:latin typeface="Geometria"/>
                <a:cs typeface="Geometria"/>
              </a:rPr>
              <a:t>, ≈ 120 часов за </a:t>
            </a:r>
            <a:r>
              <a:rPr lang="ru-RU" sz="2006" kern="0" dirty="0" smtClean="0">
                <a:latin typeface="Geometria"/>
                <a:cs typeface="Geometria"/>
              </a:rPr>
              <a:t>смену</a:t>
            </a:r>
            <a:r>
              <a:rPr lang="ru-RU" sz="2006" kern="0" dirty="0">
                <a:latin typeface="Geometria"/>
                <a:cs typeface="Geometria"/>
              </a:rPr>
              <a:t/>
            </a:r>
            <a:br>
              <a:rPr lang="ru-RU" sz="2006" kern="0" dirty="0">
                <a:latin typeface="Geometria"/>
                <a:cs typeface="Geometria"/>
              </a:rPr>
            </a:br>
            <a:r>
              <a:rPr lang="ru-RU" sz="2006" kern="0" dirty="0" smtClean="0">
                <a:latin typeface="Geometria"/>
                <a:cs typeface="Geometria"/>
              </a:rPr>
              <a:t>	</a:t>
            </a:r>
            <a:endParaRPr lang="ru-RU" sz="2006" kern="0" dirty="0">
              <a:latin typeface="Geometria"/>
              <a:cs typeface="Geometria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526271" y="5070965"/>
            <a:ext cx="10454185" cy="12346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762B90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Информирование региональных школьников и школ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Дистанционные модули и отбор</a:t>
            </a:r>
          </a:p>
          <a:p>
            <a:pPr marL="342900" indent="-342900" defTabSz="916960">
              <a:buFont typeface="Arial" panose="020B0604020202020204" pitchFamily="34" charset="0"/>
              <a:buChar char="•"/>
            </a:pPr>
            <a:r>
              <a:rPr lang="ru-RU" sz="2006" kern="0" dirty="0" smtClean="0">
                <a:latin typeface="Geometria"/>
                <a:cs typeface="Geometria"/>
              </a:rPr>
              <a:t>Возможность подготовки учителей</a:t>
            </a:r>
            <a:r>
              <a:rPr lang="ru-RU" sz="2006" kern="0" dirty="0">
                <a:latin typeface="Geometria"/>
                <a:cs typeface="Geometria"/>
              </a:rPr>
              <a:t/>
            </a:r>
            <a:br>
              <a:rPr lang="ru-RU" sz="2006" kern="0" dirty="0">
                <a:latin typeface="Geometria"/>
                <a:cs typeface="Geometria"/>
              </a:rPr>
            </a:br>
            <a:r>
              <a:rPr lang="ru-RU" sz="2006" kern="0" dirty="0" smtClean="0">
                <a:latin typeface="Geometria"/>
                <a:cs typeface="Geometria"/>
              </a:rPr>
              <a:t>	</a:t>
            </a:r>
            <a:endParaRPr lang="ru-RU" sz="2006" kern="0" dirty="0">
              <a:latin typeface="Geometria"/>
              <a:cs typeface="Geometria"/>
            </a:endParaRPr>
          </a:p>
        </p:txBody>
      </p:sp>
    </p:spTree>
    <p:extLst>
      <p:ext uri="{BB962C8B-B14F-4D97-AF65-F5344CB8AC3E}">
        <p14:creationId xmlns:p14="http://schemas.microsoft.com/office/powerpoint/2010/main" val="137034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3C021A-4F53-7E47-A67D-88AB0E98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r>
              <a:rPr lang="en-US" dirty="0" smtClean="0"/>
              <a:t> </a:t>
            </a:r>
            <a:r>
              <a:rPr lang="ru-RU" dirty="0" smtClean="0"/>
              <a:t>в 57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E27799-2557-1D4B-8B17-A5984F1E9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499282"/>
            <a:ext cx="9601200" cy="322424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Спец </a:t>
            </a:r>
            <a:r>
              <a:rPr lang="ru-RU" sz="2800" dirty="0" err="1" smtClean="0"/>
              <a:t>маткласс</a:t>
            </a:r>
            <a:r>
              <a:rPr lang="ru-RU" sz="2800" dirty="0" smtClean="0"/>
              <a:t> 8,9 </a:t>
            </a:r>
            <a:r>
              <a:rPr lang="ru-RU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sym typeface="Wingdings" panose="05000000000000000000" pitchFamily="2" charset="2"/>
              </a:rPr>
              <a:t> 8</a:t>
            </a:r>
          </a:p>
          <a:p>
            <a:r>
              <a:rPr lang="ru-RU" sz="2800" dirty="0" smtClean="0">
                <a:sym typeface="Wingdings" panose="05000000000000000000" pitchFamily="2" charset="2"/>
              </a:rPr>
              <a:t>Спец </a:t>
            </a:r>
            <a:r>
              <a:rPr lang="ru-RU" sz="2800" dirty="0" err="1" smtClean="0">
                <a:sym typeface="Wingdings" panose="05000000000000000000" pitchFamily="2" charset="2"/>
              </a:rPr>
              <a:t>маткласс</a:t>
            </a:r>
            <a:r>
              <a:rPr lang="ru-RU" sz="2800" dirty="0">
                <a:sym typeface="Wingdings" panose="05000000000000000000" pitchFamily="2" charset="2"/>
              </a:rPr>
              <a:t> </a:t>
            </a:r>
            <a:r>
              <a:rPr lang="ru-RU" sz="2800" dirty="0" smtClean="0">
                <a:sym typeface="Wingdings" panose="05000000000000000000" pitchFamily="2" charset="2"/>
              </a:rPr>
              <a:t> класс прикладной математики (физика и информатика)</a:t>
            </a:r>
          </a:p>
          <a:p>
            <a:pPr marL="0" indent="0">
              <a:buNone/>
            </a:pP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ru-RU" sz="2800" dirty="0" smtClean="0"/>
              <a:t>Математика в математико-экономических классах</a:t>
            </a:r>
            <a:endParaRPr lang="ru-RU" sz="2800" dirty="0" smtClean="0">
              <a:sym typeface="Wingdings" panose="05000000000000000000" pitchFamily="2" charset="2"/>
            </a:endParaRPr>
          </a:p>
          <a:p>
            <a:r>
              <a:rPr lang="ru-RU" sz="2800" dirty="0" smtClean="0">
                <a:sym typeface="Wingdings" panose="05000000000000000000" pitchFamily="2" charset="2"/>
              </a:rPr>
              <a:t>Математика в </a:t>
            </a:r>
            <a:r>
              <a:rPr lang="ru-RU" sz="2800" dirty="0" err="1" smtClean="0">
                <a:sym typeface="Wingdings" panose="05000000000000000000" pitchFamily="2" charset="2"/>
              </a:rPr>
              <a:t>биоклассах</a:t>
            </a:r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08CE87-2C8C-8B48-9B25-0CCFD1806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100" y="232955"/>
            <a:ext cx="2374900" cy="1282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1726" y="2040340"/>
            <a:ext cx="176056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1-4 </a:t>
            </a:r>
            <a:r>
              <a:rPr lang="ru-RU" sz="3200" dirty="0" err="1" smtClean="0"/>
              <a:t>кл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48842" y="2042612"/>
            <a:ext cx="1760562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5-7 </a:t>
            </a:r>
            <a:r>
              <a:rPr lang="ru-RU" sz="3200" dirty="0" err="1" smtClean="0"/>
              <a:t>кл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355320" y="1872012"/>
            <a:ext cx="187428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Общеобразовательные классы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907458" y="2042612"/>
            <a:ext cx="242700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err="1" smtClean="0"/>
              <a:t>Спецклассы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75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50 лет </a:t>
            </a:r>
            <a:r>
              <a:rPr lang="ru-RU" dirty="0" err="1" smtClean="0"/>
              <a:t>матклассам</a:t>
            </a:r>
            <a:r>
              <a:rPr lang="ru-RU" dirty="0" smtClean="0"/>
              <a:t> 57 школы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162442"/>
            <a:ext cx="9601200" cy="167258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ru-RU" sz="2800" dirty="0" smtClean="0"/>
              <a:t>Конференция 14-15 сентября 2018 года</a:t>
            </a:r>
          </a:p>
          <a:p>
            <a:pPr lvl="1"/>
            <a:r>
              <a:rPr lang="ru-RU" sz="2800" dirty="0" smtClean="0"/>
              <a:t>Лекции выпускников-математиков</a:t>
            </a:r>
          </a:p>
          <a:p>
            <a:pPr lvl="1"/>
            <a:r>
              <a:rPr lang="ru-RU" sz="2800" dirty="0" smtClean="0"/>
              <a:t>Выступления известных выпускников</a:t>
            </a:r>
          </a:p>
          <a:p>
            <a:pPr lvl="1"/>
            <a:r>
              <a:rPr lang="ru-RU" sz="2800" dirty="0" smtClean="0"/>
              <a:t>…</a:t>
            </a:r>
          </a:p>
          <a:p>
            <a:pPr lvl="1"/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08CE87-2C8C-8B48-9B25-0CCFD1806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1100" y="232955"/>
            <a:ext cx="2374900" cy="1282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8171" y="4237628"/>
            <a:ext cx="872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800" b="1" dirty="0" smtClean="0"/>
              <a:t>Открытые </a:t>
            </a:r>
            <a:r>
              <a:rPr lang="ru-RU" sz="2800" b="1" dirty="0"/>
              <a:t>уроки и мастер-классы для школьников и </a:t>
            </a:r>
            <a:r>
              <a:rPr lang="ru-RU" sz="2800" b="1" dirty="0" smtClean="0"/>
              <a:t>учителей (приглашаем!)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2073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7515477" y="2885084"/>
            <a:ext cx="185180" cy="37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805" dirty="0"/>
          </a:p>
        </p:txBody>
      </p:sp>
      <p:sp>
        <p:nvSpPr>
          <p:cNvPr id="6" name="TextBox 5"/>
          <p:cNvSpPr txBox="1"/>
          <p:nvPr/>
        </p:nvSpPr>
        <p:spPr>
          <a:xfrm>
            <a:off x="5339870" y="3477619"/>
            <a:ext cx="185180" cy="37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805" dirty="0"/>
          </a:p>
        </p:txBody>
      </p:sp>
      <p:pic>
        <p:nvPicPr>
          <p:cNvPr id="10" name="Изображение 9"/>
          <p:cNvPicPr>
            <a:picLocks noChangeAspect="1"/>
          </p:cNvPicPr>
          <p:nvPr/>
        </p:nvPicPr>
        <p:blipFill rotWithShape="1">
          <a:blip r:embed="rId2"/>
          <a:srcRect b="23295"/>
          <a:stretch/>
        </p:blipFill>
        <p:spPr>
          <a:xfrm>
            <a:off x="3039510" y="388399"/>
            <a:ext cx="8418084" cy="646960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34407" y="2990049"/>
            <a:ext cx="9717092" cy="947328"/>
          </a:xfrm>
          <a:prstGeom prst="rect">
            <a:avLst/>
          </a:prstGeom>
          <a:solidFill>
            <a:srgbClr val="66258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5"/>
          </a:p>
        </p:txBody>
      </p:sp>
      <p:sp>
        <p:nvSpPr>
          <p:cNvPr id="9" name="TextBox 8"/>
          <p:cNvSpPr txBox="1"/>
          <p:nvPr/>
        </p:nvSpPr>
        <p:spPr>
          <a:xfrm>
            <a:off x="1555301" y="3126089"/>
            <a:ext cx="8863822" cy="593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3209" b="1" dirty="0" smtClean="0">
                <a:solidFill>
                  <a:schemeClr val="bg1"/>
                </a:solidFill>
                <a:latin typeface="Geometria"/>
                <a:cs typeface="Geometria"/>
              </a:rPr>
              <a:t>Спасибо за внимание</a:t>
            </a:r>
            <a:endParaRPr lang="ru-RU" sz="3209" b="1" dirty="0">
              <a:solidFill>
                <a:schemeClr val="bg1"/>
              </a:solidFill>
              <a:latin typeface="Geometria"/>
              <a:cs typeface="Geometria"/>
            </a:endParaRPr>
          </a:p>
        </p:txBody>
      </p:sp>
      <p:pic>
        <p:nvPicPr>
          <p:cNvPr id="16" name="Изображение 15" descr="Logo_Sirius_RGB_02-0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904" y="678159"/>
            <a:ext cx="3084007" cy="116241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BF5B97E-0861-8A4E-B04A-3C82A47ABB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507" y="546415"/>
            <a:ext cx="2374900" cy="12827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634910" y="6119505"/>
            <a:ext cx="8863822" cy="52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ru-RU" sz="2800" b="1" dirty="0" smtClean="0">
                <a:latin typeface="Geometria"/>
                <a:cs typeface="Geometria"/>
              </a:rPr>
              <a:t>Случ Михаил, </a:t>
            </a:r>
            <a:r>
              <a:rPr lang="en-US" sz="2800" b="1" dirty="0" smtClean="0">
                <a:latin typeface="Geometria"/>
                <a:cs typeface="Geometria"/>
              </a:rPr>
              <a:t>SluchMI@edu.mos.ru</a:t>
            </a:r>
            <a:endParaRPr lang="ru-RU" sz="2800" b="1" dirty="0">
              <a:latin typeface="Geometria"/>
              <a:cs typeface="Geometria"/>
            </a:endParaRPr>
          </a:p>
        </p:txBody>
      </p:sp>
    </p:spTree>
    <p:extLst>
      <p:ext uri="{BB962C8B-B14F-4D97-AF65-F5344CB8AC3E}">
        <p14:creationId xmlns:p14="http://schemas.microsoft.com/office/powerpoint/2010/main" val="22085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резк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Обрезка</Template>
  <TotalTime>1093</TotalTime>
  <Words>148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Franklin Gothic Book</vt:lpstr>
      <vt:lpstr>Geometria</vt:lpstr>
      <vt:lpstr>Wingdings</vt:lpstr>
      <vt:lpstr>Обрезка</vt:lpstr>
      <vt:lpstr>Презентация PowerPoint</vt:lpstr>
      <vt:lpstr>«Сириус»: направление «Наука»: </vt:lpstr>
      <vt:lpstr>Математика в 57 </vt:lpstr>
      <vt:lpstr>50 лет матклассам 57 школы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Набор в 8-е спецклассы</dc:title>
  <dc:creator>Дмитрий Щербаков</dc:creator>
  <cp:lastModifiedBy>User</cp:lastModifiedBy>
  <cp:revision>119</cp:revision>
  <dcterms:created xsi:type="dcterms:W3CDTF">2018-02-11T16:04:33Z</dcterms:created>
  <dcterms:modified xsi:type="dcterms:W3CDTF">2018-05-01T06:47:56Z</dcterms:modified>
</cp:coreProperties>
</file>