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 err="1" smtClean="0"/>
              <a:t>В.Б.Некрасов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 algn="ctr">
              <a:buNone/>
            </a:pPr>
            <a:r>
              <a:rPr lang="en-US" sz="3600" dirty="0" err="1">
                <a:effectLst/>
              </a:rPr>
              <a:t>Трехмерные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аналоги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некоторых</a:t>
            </a:r>
            <a:r>
              <a:rPr lang="en-US" sz="3600" dirty="0">
                <a:effectLst/>
              </a:rPr>
              <a:t> 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en-US" sz="3600" dirty="0" err="1">
                <a:effectLst/>
              </a:rPr>
              <a:t>теорем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планиметрии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131" y="876050"/>
            <a:ext cx="1228725" cy="5238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33" y="131245"/>
            <a:ext cx="918026" cy="201348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5871"/>
            <a:ext cx="1384391" cy="174423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918" y="-239142"/>
            <a:ext cx="1947578" cy="275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20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512390"/>
            <a:ext cx="8856984" cy="3868937"/>
          </a:xfrm>
        </p:spPr>
        <p:txBody>
          <a:bodyPr/>
          <a:lstStyle/>
          <a:p>
            <a:pPr marL="182880" indent="0">
              <a:buNone/>
            </a:pPr>
            <a:r>
              <a:rPr lang="ru-RU" sz="2800" dirty="0">
                <a:effectLst/>
              </a:rPr>
              <a:t>Рекомендуемая литература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1. О. А. </a:t>
            </a:r>
            <a:r>
              <a:rPr lang="ru-RU" sz="2800" dirty="0" smtClean="0">
                <a:effectLst/>
              </a:rPr>
              <a:t>Иванов </a:t>
            </a:r>
            <a:r>
              <a:rPr lang="ru-RU" sz="2800" dirty="0">
                <a:effectLst/>
              </a:rPr>
              <a:t>«</a:t>
            </a:r>
            <a:r>
              <a:rPr lang="ru-RU" sz="2800" i="1" dirty="0">
                <a:effectLst/>
              </a:rPr>
              <a:t>Математика приятная во всех отношениях</a:t>
            </a:r>
            <a:r>
              <a:rPr lang="ru-RU" sz="2800" dirty="0">
                <a:effectLst/>
              </a:rPr>
              <a:t>».  </a:t>
            </a:r>
            <a:r>
              <a:rPr lang="ru-RU" sz="2800" dirty="0" smtClean="0">
                <a:effectLst/>
              </a:rPr>
              <a:t>Санкт-Петербург</a:t>
            </a:r>
            <a:r>
              <a:rPr lang="ru-RU" sz="2800" dirty="0">
                <a:effectLst/>
              </a:rPr>
              <a:t>, </a:t>
            </a:r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r>
              <a:rPr lang="ru-RU" sz="2800" dirty="0" smtClean="0">
                <a:effectLst/>
              </a:rPr>
              <a:t>«</a:t>
            </a:r>
            <a:r>
              <a:rPr lang="ru-RU" sz="2800" dirty="0">
                <a:effectLst/>
              </a:rPr>
              <a:t>СМИО-Пресс», 2014</a:t>
            </a:r>
            <a:r>
              <a:rPr lang="en-US" sz="2800" dirty="0">
                <a:effectLst/>
              </a:rPr>
              <a:t> </a:t>
            </a:r>
            <a:r>
              <a:rPr lang="ru-RU" sz="2800" dirty="0" smtClean="0">
                <a:effectLst/>
              </a:rPr>
              <a:t>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2. В. Б. Некрасов. </a:t>
            </a:r>
            <a:r>
              <a:rPr lang="ru-RU" sz="2800" dirty="0" smtClean="0">
                <a:effectLst/>
              </a:rPr>
              <a:t>«</a:t>
            </a:r>
            <a:r>
              <a:rPr lang="ru-RU" sz="2800" i="1" dirty="0">
                <a:effectLst/>
              </a:rPr>
              <a:t>Вся школьная математика</a:t>
            </a:r>
            <a:r>
              <a:rPr lang="ru-RU" sz="2800" dirty="0" smtClean="0">
                <a:effectLst/>
              </a:rPr>
              <a:t>»</a:t>
            </a:r>
            <a:r>
              <a:rPr lang="en-US" sz="2800" dirty="0" smtClean="0">
                <a:effectLst/>
              </a:rPr>
              <a:t> </a:t>
            </a:r>
            <a:r>
              <a:rPr lang="ru-RU" sz="2800" dirty="0" smtClean="0">
                <a:effectLst/>
              </a:rPr>
              <a:t>Санкт-Петербург</a:t>
            </a:r>
            <a:r>
              <a:rPr lang="ru-RU" sz="2800" dirty="0">
                <a:effectLst/>
              </a:rPr>
              <a:t>, «СМИО-Пресс», </a:t>
            </a:r>
            <a:r>
              <a:rPr lang="ru-RU" sz="2800" dirty="0" smtClean="0">
                <a:effectLst/>
              </a:rPr>
              <a:t>2011.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3. В. В. Прасолов.  «</a:t>
            </a:r>
            <a:r>
              <a:rPr lang="ru-RU" sz="2800" i="1" dirty="0">
                <a:effectLst/>
              </a:rPr>
              <a:t>Задачи по </a:t>
            </a:r>
            <a:r>
              <a:rPr lang="ru-RU" sz="2800" i="1" dirty="0" smtClean="0">
                <a:effectLst/>
              </a:rPr>
              <a:t>стереометрии</a:t>
            </a:r>
            <a:r>
              <a:rPr lang="ru-RU" sz="2800" dirty="0" smtClean="0">
                <a:effectLst/>
              </a:rPr>
              <a:t>»  Москва</a:t>
            </a:r>
            <a:r>
              <a:rPr lang="ru-RU" sz="2800" dirty="0">
                <a:effectLst/>
              </a:rPr>
              <a:t>, «МЦНМО», </a:t>
            </a:r>
            <a:r>
              <a:rPr lang="ru-RU" sz="2800" dirty="0" smtClean="0">
                <a:effectLst/>
              </a:rPr>
              <a:t>2010.</a:t>
            </a:r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131" y="876050"/>
            <a:ext cx="1228725" cy="5238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33" y="131245"/>
            <a:ext cx="918026" cy="201348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5871"/>
            <a:ext cx="1384391" cy="174423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918" y="-239142"/>
            <a:ext cx="1947578" cy="275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5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868257"/>
              </p:ext>
            </p:extLst>
          </p:nvPr>
        </p:nvGraphicFramePr>
        <p:xfrm>
          <a:off x="323528" y="260648"/>
          <a:ext cx="8496944" cy="6318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125845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Планиметрия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Стереометрия</a:t>
                      </a:r>
                      <a:endParaRPr lang="ru-RU" sz="3200" dirty="0"/>
                    </a:p>
                  </a:txBody>
                  <a:tcPr anchor="ctr"/>
                </a:tc>
              </a:tr>
              <a:tr h="4862223">
                <a:tc>
                  <a:txBody>
                    <a:bodyPr/>
                    <a:lstStyle/>
                    <a:p>
                      <a:pPr algn="ctr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Параллелограмм</a:t>
                      </a:r>
                      <a:endParaRPr lang="ru-RU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Противоположные стороны параллелограмма равны и параллельны.</a:t>
                      </a:r>
                    </a:p>
                    <a:p>
                      <a:pPr>
                        <a:spcAft>
                          <a:spcPts val="1800"/>
                        </a:spcAft>
                      </a:pPr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Диагонали </a:t>
                      </a:r>
                      <a:r>
                        <a:rPr lang="ru-RU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параллелограм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пересекаются и точкой пересечения делятся пополам.</a:t>
                      </a:r>
                    </a:p>
                    <a:p>
                      <a:pPr>
                        <a:spcAft>
                          <a:spcPts val="1800"/>
                        </a:spcAft>
                      </a:pPr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3.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Сумма квадратов диагоналей параллелограмма равна сумме квадратов всех его сторон.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Диагонали прямоугольника равны.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Параллелепипед</a:t>
                      </a:r>
                      <a:endParaRPr lang="ru-RU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Противоположные грани параллелепипеда равны и параллельны.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Диагонали </a:t>
                      </a:r>
                      <a:r>
                        <a:rPr lang="ru-RU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параллеле-пипеда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пересекаются в одной точке и делятся этой точкой пополам.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3.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Сумма квадратов </a:t>
                      </a:r>
                      <a:r>
                        <a:rPr lang="ru-RU" sz="2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диаго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-налей параллелепипеда равна сумме квадратов всех его ребер.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4. 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Диагонали прямоугольного параллелепипеда равны.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13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609490"/>
              </p:ext>
            </p:extLst>
          </p:nvPr>
        </p:nvGraphicFramePr>
        <p:xfrm>
          <a:off x="323528" y="260648"/>
          <a:ext cx="8496944" cy="5798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Планиметрия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Стереометрия</a:t>
                      </a:r>
                      <a:endParaRPr lang="ru-RU" sz="3200" dirty="0"/>
                    </a:p>
                  </a:txBody>
                  <a:tcPr anchor="ctr"/>
                </a:tc>
              </a:tr>
              <a:tr h="4862223">
                <a:tc>
                  <a:txBody>
                    <a:bodyPr/>
                    <a:lstStyle/>
                    <a:p>
                      <a:pPr algn="ctr">
                        <a:spcAft>
                          <a:spcPts val="18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Треугольник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1. 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Медианы треугольника пересекаются в одной точке (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центроид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треугольника) и делятся ею в отношении 2:1, считая от вершин треугольника.</a:t>
                      </a:r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20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2. 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Треугольник, вершинами которого являются середины (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центроиды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сторон данного треугольника, подобен данному с коэффициентом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Треугольная призма, тетраэдр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Медианы тетраэдра пересекаются в одной точке (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центроид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тетраэдра) и делятся ею в отношении 3:1, считая от вершин тетраэдра.</a:t>
                      </a:r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Тетраэдр, вершинами которого являются точки пересечения медиан (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центроиды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граней данного треугольника, подобен данному с коэффициентом 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20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95654"/>
              </p:ext>
            </p:extLst>
          </p:nvPr>
        </p:nvGraphicFramePr>
        <p:xfrm>
          <a:off x="323528" y="260648"/>
          <a:ext cx="8496944" cy="5798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Планиметрия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Стереометрия</a:t>
                      </a:r>
                      <a:endParaRPr lang="ru-RU" sz="3200" dirty="0"/>
                    </a:p>
                  </a:txBody>
                  <a:tcPr anchor="ctr"/>
                </a:tc>
              </a:tr>
              <a:tr h="4862223">
                <a:tc>
                  <a:txBody>
                    <a:bodyPr/>
                    <a:lstStyle/>
                    <a:p>
                      <a:pPr algn="ctr">
                        <a:spcAft>
                          <a:spcPts val="18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Треугольник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Биссектриса угла ― множество точек, равноудаленных от сторон этого угла.</a:t>
                      </a:r>
                    </a:p>
                    <a:p>
                      <a:pPr>
                        <a:spcBef>
                          <a:spcPts val="6600"/>
                        </a:spcBef>
                        <a:spcAft>
                          <a:spcPts val="120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Биссектрисы треугольника пересекаются в одной точке ― центре вписанной в треугольник окружности.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Треугольная призма, тетраэдр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3а. 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Биссекторная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плоскость (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биссектор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двугранного угла ― множество точек, равноудаленных от граней этого угла.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3б.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Биссектриса трехгранного угла ― множество точек, равноудаленных от граней трехгранного угла.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4а.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Биссекторы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всех двугранных углов тетраэдра проходят через одну точку ― центр вписанной в тетраэдр сферы.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4б.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Биссектрисы всех трехгранных углов тетраэдра пересекаются в одной точке ― центре вписанной в тетраэдр сферы.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65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3730659"/>
                  </p:ext>
                </p:extLst>
              </p:nvPr>
            </p:nvGraphicFramePr>
            <p:xfrm>
              <a:off x="323528" y="260648"/>
              <a:ext cx="8496944" cy="57983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48472"/>
                    <a:gridCol w="4248472"/>
                  </a:tblGrid>
                  <a:tr h="9361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Планиметрия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Стереометрия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</a:tr>
                  <a:tr h="486222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Треугольник</a:t>
                          </a:r>
                          <a:endParaRPr lang="ru-RU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5а.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Биссектриса внутреннего угла треугольника делит </a:t>
                          </a:r>
                          <a:r>
                            <a:rPr lang="ru-RU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противо-положную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вершине этого угла сторону на части, пропорциональные прилежащим сторонам.</a:t>
                          </a:r>
                        </a:p>
                        <a:p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5б.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Биссектриса внутреннего угла треугольника делит площадь треугольника на части, пропорциональные длинам сторон треугольника, образующих этот угол.</a:t>
                          </a:r>
                        </a:p>
                        <a:p>
                          <a:endParaRPr lang="ru-RU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Треугольная призма, тетраэдр</a:t>
                          </a:r>
                        </a:p>
                        <a:p>
                          <a:r>
                            <a:rPr lang="ru-RU" sz="14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5а.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r>
                            <a:rPr lang="ru-RU" sz="14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Биссектор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двугранного угла при боковом ребре треугольной призмы делит боковую грань, противоположную этому боковому ребру, на части, площади которых пропорциональны площадям граней, образующих данный двугранный угол.</a:t>
                          </a:r>
                        </a:p>
                        <a:p>
                          <a:r>
                            <a:rPr lang="ru-RU" sz="14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5б.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r>
                            <a:rPr lang="ru-RU" sz="14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Биссектор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двугранного </a:t>
                          </a:r>
                        </a:p>
                        <a:p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угла тетраэдра делит </a:t>
                          </a:r>
                        </a:p>
                        <a:p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объем тетраэдра на </a:t>
                          </a:r>
                        </a:p>
                        <a:p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части, пропорциональные </a:t>
                          </a:r>
                        </a:p>
                        <a:p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площадям граней, </a:t>
                          </a:r>
                        </a:p>
                        <a:p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образующих данный </a:t>
                          </a:r>
                        </a:p>
                        <a:p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двугранный угол.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ru-RU" sz="14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5в.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Пусть биссектриса 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DO</a:t>
                          </a:r>
                          <a:r>
                            <a:rPr lang="en-US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трехгранного угла 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DABC</a:t>
                          </a:r>
                          <a:r>
                            <a:rPr lang="en-US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тетраэдра </a:t>
                          </a: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ABCD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пересекает грань </a:t>
                          </a: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ABC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в точке </a:t>
                          </a:r>
                          <a:r>
                            <a:rPr lang="en-US" sz="14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O</a:t>
                          </a:r>
                          <a:r>
                            <a:rPr lang="en-US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(см. рисунок).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ru-RU" sz="1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Тогда имеет место соотношение 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sz="1500" b="1" i="0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𝚫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𝑨𝑶𝑩</m:t>
                                    </m:r>
                                  </m:sub>
                                </m:sSub>
                                <m:r>
                                  <a:rPr lang="en-US" sz="1500" b="1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:</m:t>
                                </m:r>
                                <m:sSub>
                                  <m:sSubPr>
                                    <m:ctrlP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sz="1500" b="1" i="0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𝚫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𝑩𝑶𝑪</m:t>
                                    </m:r>
                                  </m:sub>
                                </m:sSub>
                                <m:r>
                                  <a:rPr lang="en-US" sz="1500" b="1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:</m:t>
                                </m:r>
                                <m:sSub>
                                  <m:sSubPr>
                                    <m:ctrlP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sz="1500" b="1" i="0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𝚫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𝑨𝑶𝑪</m:t>
                                    </m:r>
                                  </m:sub>
                                </m:sSub>
                                <m:r>
                                  <a:rPr lang="en-US" sz="1500" b="1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sz="1500" b="1" i="0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𝚫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𝑨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𝑫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𝑩</m:t>
                                    </m:r>
                                  </m:sub>
                                </m:sSub>
                                <m:r>
                                  <a:rPr lang="en-US" sz="1500" b="1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:</m:t>
                                </m:r>
                                <m:sSub>
                                  <m:sSubPr>
                                    <m:ctrlP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sz="1500" b="1" i="0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𝚫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𝑩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𝑫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𝑪</m:t>
                                    </m:r>
                                  </m:sub>
                                </m:sSub>
                                <m:r>
                                  <a:rPr lang="en-US" sz="1500" b="1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:</m:t>
                                </m:r>
                                <m:sSub>
                                  <m:sSubPr>
                                    <m:ctrlP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sz="1500" b="1" i="0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𝚫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𝑨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𝑫</m:t>
                                    </m:r>
                                    <m:r>
                                      <a:rPr lang="en-US" sz="15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𝑪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500" b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3730659"/>
                  </p:ext>
                </p:extLst>
              </p:nvPr>
            </p:nvGraphicFramePr>
            <p:xfrm>
              <a:off x="323528" y="260648"/>
              <a:ext cx="8496944" cy="57983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48472"/>
                    <a:gridCol w="4248472"/>
                  </a:tblGrid>
                  <a:tr h="9361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Планиметрия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Стереометрия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</a:tr>
                  <a:tr h="486222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Треугольник</a:t>
                          </a:r>
                          <a:endParaRPr lang="ru-RU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5а.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Биссектриса внутреннего угла треугольника делит </a:t>
                          </a:r>
                          <a:r>
                            <a:rPr lang="ru-RU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противо-положную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вершине этого угла сторону на части, пропорциональные прилежащим сторонам.</a:t>
                          </a:r>
                        </a:p>
                        <a:p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5б.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Биссектриса внутреннего угла треугольника делит площадь треугольника на части, пропорциональные длинам сторон треугольника, образующих этот угол.</a:t>
                          </a:r>
                        </a:p>
                        <a:p>
                          <a:endParaRPr lang="ru-RU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000" t="-1944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895" y="4391372"/>
            <a:ext cx="2143125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708920"/>
            <a:ext cx="1734691" cy="1568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713" y="4365104"/>
            <a:ext cx="161925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11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335081"/>
              </p:ext>
            </p:extLst>
          </p:nvPr>
        </p:nvGraphicFramePr>
        <p:xfrm>
          <a:off x="323528" y="260648"/>
          <a:ext cx="8496944" cy="6315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Планиметрия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Стереометрия</a:t>
                      </a:r>
                      <a:endParaRPr lang="ru-RU" sz="3200" dirty="0"/>
                    </a:p>
                  </a:txBody>
                  <a:tcPr anchor="ctr"/>
                </a:tc>
              </a:tr>
              <a:tr h="4862223">
                <a:tc>
                  <a:txBody>
                    <a:bodyPr/>
                    <a:lstStyle/>
                    <a:p>
                      <a:pPr algn="ctr">
                        <a:spcAft>
                          <a:spcPts val="18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Треугольник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Если два треугольника имеют по равному углу, то отношение площадей этих треугольников равно отношению произведений сторон, заключающих эти углы.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Серединные перпендикуляры к сторонам треугольника пересекаются в одной точке ― центре окружности, описанной около треугольника.</a:t>
                      </a:r>
                    </a:p>
                    <a:p>
                      <a:pPr>
                        <a:spcBef>
                          <a:spcPts val="2400"/>
                        </a:spcBef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Катет прямоугольного треугольника есть среднее геометрическое между гипотенузой и своей проекцией на гипотенузу.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Треугольная призма, тетраэдр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Если два тетраэдра имеют по равному трехгранному углу, то отношение объемов этих тетраэдров равно отношению произведений ребер, заключающих эти углы.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7. 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Прямые, перпендикулярные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ням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тетраэдра и проходящие через центры описанных около этих граней окружностей, пересекаются в одной точке ― центре сферы, описан­ной около тетраэдра.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все плоские углы при верши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тетраэдра 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PABC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― прямые, то площадь каждой боковой грани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тет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раэдра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PABC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есть среднее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геометри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ческое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между площадью основания 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ABC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тетраэдра и площадью проекции </a:t>
                      </a:r>
                      <a:r>
                        <a:rPr lang="ru-RU" sz="1800" kern="1200" spc="-5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этой боковой грани на плоскость 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ABC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0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8183500"/>
                  </p:ext>
                </p:extLst>
              </p:nvPr>
            </p:nvGraphicFramePr>
            <p:xfrm>
              <a:off x="323528" y="260648"/>
              <a:ext cx="8496944" cy="57983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48472"/>
                    <a:gridCol w="4248472"/>
                  </a:tblGrid>
                  <a:tr h="9361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Планиметрия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Стереометрия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</a:tr>
                  <a:tr h="486222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1800"/>
                            </a:spcAft>
                          </a:pPr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Треугольник</a:t>
                          </a:r>
                          <a:endParaRPr lang="ru-RU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Теорема Пифагора.</a:t>
                          </a:r>
                        </a:p>
                        <a:p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</a:p>
                        <a:p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endParaRPr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10.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Формула для вычисления радиуса окружности, вписанной в многоугольник</a:t>
                          </a:r>
                          <a:endParaRPr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𝑟</m:t>
                                </m:r>
                                <m:r>
                                  <a:rPr lang="en-US" sz="2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𝑆</m:t>
                                    </m:r>
                                  </m:num>
                                  <m:den>
                                    <m:r>
                                      <a:rPr lang="en-US" sz="2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𝑝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Треугольная призма, тетраэдр</a:t>
                          </a:r>
                          <a:endParaRPr lang="ru-RU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9.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Если все плоские углы при вершине </a:t>
                          </a:r>
                          <a:r>
                            <a:rPr lang="en-US" sz="18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тетраэдра </a:t>
                          </a:r>
                          <a:r>
                            <a:rPr lang="en-US" sz="18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PABC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― прямые, то квадрат площади основания</a:t>
                          </a:r>
                          <a:r>
                            <a:rPr lang="ru-RU" sz="18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sz="18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ABC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тетраэдра </a:t>
                          </a:r>
                          <a:r>
                            <a:rPr lang="en-US" sz="18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PABC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равен сумме квадратов площадей его боковых граней.</a:t>
                          </a:r>
                          <a:endParaRPr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b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b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12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r>
                            <a:rPr lang="ru-RU" sz="18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</a:t>
                          </a:r>
                          <a:r>
                            <a:rPr lang="ru-RU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Формула для вычисления радиуса сферы, вписанной в мно­гогранник</a:t>
                          </a:r>
                        </a:p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𝑟</m:t>
                                </m:r>
                                <m:r>
                                  <a:rPr lang="en-US" sz="28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  <m:r>
                                      <a:rPr lang="en-US" sz="2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𝑉</m:t>
                                    </m:r>
                                  </m:num>
                                  <m:den>
                                    <m:r>
                                      <a:rPr lang="en-US" sz="2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𝑆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8183500"/>
                  </p:ext>
                </p:extLst>
              </p:nvPr>
            </p:nvGraphicFramePr>
            <p:xfrm>
              <a:off x="323528" y="260648"/>
              <a:ext cx="8496944" cy="57983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48472"/>
                    <a:gridCol w="4248472"/>
                  </a:tblGrid>
                  <a:tr h="9361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Планиметрия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Стереометрия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</a:tr>
                  <a:tr h="486222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19448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000" t="-1944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7223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029794"/>
              </p:ext>
            </p:extLst>
          </p:nvPr>
        </p:nvGraphicFramePr>
        <p:xfrm>
          <a:off x="323528" y="260648"/>
          <a:ext cx="8496944" cy="5798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Планиметрия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Стереометрия</a:t>
                      </a:r>
                      <a:endParaRPr lang="ru-RU" sz="3200" dirty="0"/>
                    </a:p>
                  </a:txBody>
                  <a:tcPr anchor="ctr"/>
                </a:tc>
              </a:tr>
              <a:tr h="4862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Описанный </a:t>
                      </a:r>
                    </a:p>
                    <a:p>
                      <a:pPr algn="ctr">
                        <a:spcAft>
                          <a:spcPts val="180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четырехугольник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четырехугольник можно вписать окружность тогда и только тогда, когда суммы его противоположных сторон равны.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Тетраэдр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каркас тетраэдра можно вписать сферу тогда и только тогда, когда суммы его противоположных ребер попарно равны.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81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5361469"/>
                  </p:ext>
                </p:extLst>
              </p:nvPr>
            </p:nvGraphicFramePr>
            <p:xfrm>
              <a:off x="323528" y="260648"/>
              <a:ext cx="8496944" cy="57983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48472"/>
                    <a:gridCol w="4248472"/>
                  </a:tblGrid>
                  <a:tr h="9361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Планиметрия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Стереометрия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</a:tr>
                  <a:tr h="486222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1200"/>
                            </a:spcAft>
                          </a:pPr>
                          <a:r>
                            <a:rPr lang="ru-RU" sz="20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Условие принадлежности трёх точек одной прямой</a:t>
                          </a:r>
                          <a:endParaRPr lang="ru-RU" sz="20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ru-RU" sz="20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Теорема.</a:t>
                          </a:r>
                          <a:r>
                            <a:rPr lang="ru-RU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Пусть точка </a:t>
                          </a:r>
                          <a:r>
                            <a:rPr lang="en-US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</a:t>
                          </a:r>
                          <a:r>
                            <a:rPr lang="ru-RU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лежит на прямой </a:t>
                          </a:r>
                          <a:r>
                            <a:rPr lang="en-US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AB</a:t>
                          </a:r>
                          <a:r>
                            <a:rPr lang="ru-RU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точка </a:t>
                          </a:r>
                          <a:r>
                            <a:rPr lang="en-US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O </a:t>
                          </a:r>
                          <a:r>
                            <a:rPr lang="ru-RU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не лежит на этой прямой и при этом имеет место равенство </a:t>
                          </a:r>
                          <a:endParaRPr lang="en-US" sz="20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n-US" sz="20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ru-RU" sz="20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𝑶𝑪</m:t>
                                    </m:r>
                                  </m:e>
                                </m:acc>
                                <m:r>
                                  <a:rPr lang="en-US" sz="2400" b="1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2400" b="1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𝜶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ru-RU" sz="20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𝑶</m:t>
                                    </m:r>
                                    <m:r>
                                      <a:rPr lang="en-US" sz="20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𝑨</m:t>
                                    </m:r>
                                  </m:e>
                                </m:acc>
                                <m:r>
                                  <a:rPr lang="en-US" sz="20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lang="en-US" sz="20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𝛽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ru-RU" sz="20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𝑶</m:t>
                                    </m:r>
                                    <m:r>
                                      <a:rPr lang="en-US" sz="20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𝑩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0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n-US" sz="20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ru-RU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Тогда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𝛼</m:t>
                              </m:r>
                              <m:r>
                                <a:rPr lang="en-US" sz="20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20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𝛽</m:t>
                              </m:r>
                              <m:r>
                                <a:rPr lang="en-US" sz="20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=1</m:t>
                              </m:r>
                            </m:oMath>
                          </a14:m>
                          <a:r>
                            <a:rPr lang="ru-RU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.</a:t>
                          </a:r>
                          <a:endParaRPr lang="ru-RU" sz="2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spcAft>
                              <a:spcPts val="1200"/>
                            </a:spcAft>
                          </a:pPr>
                          <a:r>
                            <a:rPr lang="ru-RU" sz="20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Условие принадлежности четырёх точек одной плоскости</a:t>
                          </a:r>
                        </a:p>
                        <a:p>
                          <a:r>
                            <a:rPr lang="ru-RU" sz="2000" b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Теорема.</a:t>
                          </a:r>
                          <a:r>
                            <a:rPr lang="ru-RU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Пусть точка </a:t>
                          </a:r>
                          <a:r>
                            <a:rPr lang="en-US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D</a:t>
                          </a:r>
                          <a:r>
                            <a:rPr lang="ru-RU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лежит в плоскости </a:t>
                          </a:r>
                          <a:r>
                            <a:rPr lang="en-US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ABC</a:t>
                          </a:r>
                          <a:r>
                            <a:rPr lang="ru-RU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точка </a:t>
                          </a:r>
                          <a:r>
                            <a:rPr lang="en-US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O</a:t>
                          </a:r>
                          <a:r>
                            <a:rPr lang="ru-RU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не лежит в этой плоскости и при этом имеет место равенство  </a:t>
                          </a:r>
                          <a:endParaRPr lang="en-US" sz="20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n-US" sz="20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ru-RU" sz="20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𝑶</m:t>
                                    </m:r>
                                    <m:r>
                                      <a:rPr lang="en-US" sz="20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𝑫</m:t>
                                    </m:r>
                                  </m:e>
                                </m:acc>
                                <m:r>
                                  <a:rPr lang="en-US" sz="2400" b="1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2400" b="1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𝜶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ru-RU" sz="20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𝑶𝑨</m:t>
                                    </m:r>
                                  </m:e>
                                </m:acc>
                                <m:r>
                                  <a:rPr lang="en-US" sz="20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lang="en-US" sz="20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𝛽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ru-RU" sz="20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𝑶𝑩</m:t>
                                    </m:r>
                                  </m:e>
                                </m:acc>
                                <m:r>
                                  <a:rPr lang="en-US" sz="20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r>
                                  <a:rPr lang="en-US" sz="20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𝛾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ru-RU" sz="20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𝑶</m:t>
                                    </m:r>
                                    <m:r>
                                      <a:rPr lang="en-US" sz="2000" b="1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𝑪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0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000" i="1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ru-RU" sz="2000" i="1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Тогда 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𝛼</m:t>
                              </m:r>
                              <m:r>
                                <a:rPr lang="en-US" sz="20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20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𝛽</m:t>
                              </m:r>
                              <m:r>
                                <a:rPr lang="en-US" sz="20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20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𝛾</m:t>
                              </m:r>
                              <m:r>
                                <a:rPr lang="en-US" sz="20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=1</m:t>
                              </m:r>
                            </m:oMath>
                          </a14:m>
                          <a:r>
                            <a:rPr lang="ru-RU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.</a:t>
                          </a:r>
                          <a:endParaRPr lang="ru-RU" sz="2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5361469"/>
                  </p:ext>
                </p:extLst>
              </p:nvPr>
            </p:nvGraphicFramePr>
            <p:xfrm>
              <a:off x="323528" y="260648"/>
              <a:ext cx="8496944" cy="57983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48472"/>
                    <a:gridCol w="4248472"/>
                  </a:tblGrid>
                  <a:tr h="9361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Планиметрия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3200" dirty="0" smtClean="0"/>
                            <a:t>Стереометрия</a:t>
                          </a:r>
                          <a:endParaRPr lang="ru-RU" sz="3200" dirty="0"/>
                        </a:p>
                      </a:txBody>
                      <a:tcPr anchor="ctr"/>
                    </a:tc>
                  </a:tr>
                  <a:tr h="486222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19448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000" t="-1944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6584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</TotalTime>
  <Words>131</Words>
  <Application>Microsoft Office PowerPoint</Application>
  <PresentationFormat>Экран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Трехмерные аналоги некоторых  теорем планиметрии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Рекомендуемая литература 1. О. А. Иванов «Математика приятная во всех отношениях».  Санкт-Петербург,  «СМИО-Пресс», 2014 . 2. В. Б. Некрасов. «Вся школьная математика» Санкт-Петербург, «СМИО-Пресс», 2011. 3. В. В. Прасолов.  «Задачи по стереометрии»  Москва, «МЦНМО», 2010.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Трехмерные аналоги некоторых  теорем планиметрии</dc:title>
  <dc:creator>Юрий</dc:creator>
  <cp:lastModifiedBy>Юрий</cp:lastModifiedBy>
  <cp:revision>6</cp:revision>
  <dcterms:created xsi:type="dcterms:W3CDTF">2018-04-30T12:24:45Z</dcterms:created>
  <dcterms:modified xsi:type="dcterms:W3CDTF">2018-04-30T13:24:12Z</dcterms:modified>
</cp:coreProperties>
</file>