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52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9.xml" ContentType="application/vnd.openxmlformats-officedocument.presentationml.tags+xml"/>
  <Override PartName="/ppt/notesSlides/notesSlide54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Default Extension="doc" ContentType="application/msword"/>
  <Override PartName="/ppt/tags/tag12.xml" ContentType="application/vnd.openxmlformats-officedocument.presentationml.tags+xml"/>
  <Override PartName="/ppt/tags/tag2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418" r:id="rId2"/>
    <p:sldId id="569" r:id="rId3"/>
    <p:sldId id="629" r:id="rId4"/>
    <p:sldId id="630" r:id="rId5"/>
    <p:sldId id="530" r:id="rId6"/>
    <p:sldId id="531" r:id="rId7"/>
    <p:sldId id="532" r:id="rId8"/>
    <p:sldId id="533" r:id="rId9"/>
    <p:sldId id="534" r:id="rId10"/>
    <p:sldId id="571" r:id="rId11"/>
    <p:sldId id="570" r:id="rId12"/>
    <p:sldId id="535" r:id="rId13"/>
    <p:sldId id="536" r:id="rId14"/>
    <p:sldId id="537" r:id="rId15"/>
    <p:sldId id="539" r:id="rId16"/>
    <p:sldId id="543" r:id="rId17"/>
    <p:sldId id="544" r:id="rId18"/>
    <p:sldId id="545" r:id="rId19"/>
    <p:sldId id="546" r:id="rId20"/>
    <p:sldId id="547" r:id="rId21"/>
    <p:sldId id="548" r:id="rId22"/>
    <p:sldId id="550" r:id="rId23"/>
    <p:sldId id="551" r:id="rId24"/>
    <p:sldId id="552" r:id="rId25"/>
    <p:sldId id="553" r:id="rId26"/>
    <p:sldId id="573" r:id="rId27"/>
    <p:sldId id="574" r:id="rId28"/>
    <p:sldId id="575" r:id="rId29"/>
    <p:sldId id="576" r:id="rId30"/>
    <p:sldId id="554" r:id="rId31"/>
    <p:sldId id="555" r:id="rId32"/>
    <p:sldId id="556" r:id="rId33"/>
    <p:sldId id="557" r:id="rId34"/>
    <p:sldId id="558" r:id="rId35"/>
    <p:sldId id="577" r:id="rId36"/>
    <p:sldId id="517" r:id="rId37"/>
    <p:sldId id="518" r:id="rId38"/>
    <p:sldId id="528" r:id="rId39"/>
    <p:sldId id="526" r:id="rId40"/>
    <p:sldId id="519" r:id="rId41"/>
    <p:sldId id="578" r:id="rId42"/>
    <p:sldId id="587" r:id="rId43"/>
    <p:sldId id="589" r:id="rId44"/>
    <p:sldId id="590" r:id="rId45"/>
    <p:sldId id="594" r:id="rId46"/>
    <p:sldId id="598" r:id="rId47"/>
    <p:sldId id="599" r:id="rId48"/>
    <p:sldId id="600" r:id="rId49"/>
    <p:sldId id="601" r:id="rId50"/>
    <p:sldId id="603" r:id="rId51"/>
    <p:sldId id="604" r:id="rId52"/>
    <p:sldId id="606" r:id="rId53"/>
    <p:sldId id="607" r:id="rId54"/>
    <p:sldId id="608" r:id="rId55"/>
    <p:sldId id="609" r:id="rId56"/>
    <p:sldId id="610" r:id="rId57"/>
    <p:sldId id="611" r:id="rId58"/>
    <p:sldId id="613" r:id="rId59"/>
    <p:sldId id="626" r:id="rId60"/>
    <p:sldId id="616" r:id="rId61"/>
    <p:sldId id="617" r:id="rId62"/>
    <p:sldId id="618" r:id="rId63"/>
    <p:sldId id="619" r:id="rId64"/>
    <p:sldId id="620" r:id="rId65"/>
    <p:sldId id="627" r:id="rId66"/>
    <p:sldId id="621" r:id="rId67"/>
    <p:sldId id="622" r:id="rId68"/>
    <p:sldId id="623" r:id="rId69"/>
    <p:sldId id="624" r:id="rId70"/>
    <p:sldId id="625" r:id="rId71"/>
    <p:sldId id="628" r:id="rId72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DDDDD"/>
    <a:srgbClr val="FF3300"/>
    <a:srgbClr val="009900"/>
    <a:srgbClr val="66FF66"/>
    <a:srgbClr val="FFFFCC"/>
    <a:srgbClr val="0000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796" autoAdjust="0"/>
  </p:normalViewPr>
  <p:slideViewPr>
    <p:cSldViewPr>
      <p:cViewPr>
        <p:scale>
          <a:sx n="75" d="100"/>
          <a:sy n="75" d="100"/>
        </p:scale>
        <p:origin x="-1008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0"/>
    </p:cViewPr>
  </p:sorterViewPr>
  <p:notesViewPr>
    <p:cSldViewPr>
      <p:cViewPr>
        <p:scale>
          <a:sx n="100" d="100"/>
          <a:sy n="100" d="100"/>
        </p:scale>
        <p:origin x="-864" y="23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B4B8897-D9EA-455B-8579-639C9E0F72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fld id="{D4E836AA-2AE3-4AD6-A0F1-5F3DA943FF0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019B8-8409-40C8-B6D8-34B97DDB074C}" type="slidenum">
              <a:rPr/>
              <a:pPr/>
              <a:t>1</a:t>
            </a:fld>
            <a:endParaRPr lang="en-US"/>
          </a:p>
        </p:txBody>
      </p:sp>
      <p:sp>
        <p:nvSpPr>
          <p:cNvPr id="441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D0722-4897-46A7-9E9D-E508B80A73C8}" type="slidenum">
              <a:rPr/>
              <a:pPr/>
              <a:t>14</a:t>
            </a:fld>
            <a:endParaRPr lang="en-US"/>
          </a:p>
        </p:txBody>
      </p:sp>
      <p:sp>
        <p:nvSpPr>
          <p:cNvPr id="624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=&gt; proof system to decide when a property holds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EB6F6-90D8-4673-84B3-3F8ACB667BEF}" type="slidenum">
              <a:rPr/>
              <a:pPr/>
              <a:t>15</a:t>
            </a:fld>
            <a:endParaRPr lang="en-US"/>
          </a:p>
        </p:txBody>
      </p:sp>
      <p:sp>
        <p:nvSpPr>
          <p:cNvPr id="627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Check =&gt; proof system to decide when a property holds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5AFCA-0404-4118-8687-59456D43A6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5AFCA-0404-4118-8687-59456D43A6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FFC07-1913-4142-A115-859565B31FAF}" type="slidenum">
              <a:rPr/>
              <a:pPr/>
              <a:t>43</a:t>
            </a:fld>
            <a:endParaRPr lang="en-US"/>
          </a:p>
        </p:txBody>
      </p:sp>
      <p:sp>
        <p:nvSpPr>
          <p:cNvPr id="686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Actually each variable x</a:t>
            </a:r>
            <a:r>
              <a:rPr lang="en-US" baseline="-25000"/>
              <a:t>i</a:t>
            </a:r>
            <a:r>
              <a:rPr lang="en-US"/>
              <a:t> is over a domain D</a:t>
            </a:r>
            <a:r>
              <a:rPr lang="en-US" baseline="-25000"/>
              <a:t>i</a:t>
            </a:r>
            <a:r>
              <a:rPr lang="en-US"/>
              <a:t> and we choose an abstract domain A</a:t>
            </a:r>
            <a:r>
              <a:rPr lang="en-US" baseline="-25000"/>
              <a:t>i</a:t>
            </a:r>
            <a:r>
              <a:rPr lang="en-US"/>
              <a:t> for it.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00C25-7144-40EF-A49E-04515B5710E7}" type="slidenum">
              <a:rPr/>
              <a:pPr/>
              <a:t>50</a:t>
            </a:fld>
            <a:endParaRPr lang="en-US"/>
          </a:p>
        </p:txBody>
      </p:sp>
      <p:sp>
        <p:nvSpPr>
          <p:cNvPr id="703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EC69A-41A3-4E45-8A9E-0B163095ACEF}" type="slidenum">
              <a:rPr/>
              <a:pPr/>
              <a:t>51</a:t>
            </a:fld>
            <a:endParaRPr lang="en-US"/>
          </a:p>
        </p:txBody>
      </p:sp>
      <p:sp>
        <p:nvSpPr>
          <p:cNvPr id="70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E0F9C-A8F2-461F-8C44-3C5AEE363E32}" type="slidenum">
              <a:rPr/>
              <a:pPr/>
              <a:t>52</a:t>
            </a:fld>
            <a:endParaRPr lang="en-US"/>
          </a:p>
        </p:txBody>
      </p:sp>
      <p:sp>
        <p:nvSpPr>
          <p:cNvPr id="70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9DE7-D77B-4720-AD43-5EF364F2E297}" type="slidenum">
              <a:rPr/>
              <a:pPr/>
              <a:t>53</a:t>
            </a:fld>
            <a:endParaRPr lang="en-US"/>
          </a:p>
        </p:txBody>
      </p:sp>
      <p:sp>
        <p:nvSpPr>
          <p:cNvPr id="71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80A3C-261C-4558-AA58-84C6626D67FA}" type="slidenum">
              <a:rPr/>
              <a:pPr/>
              <a:t>54</a:t>
            </a:fld>
            <a:endParaRPr lang="en-US"/>
          </a:p>
        </p:txBody>
      </p:sp>
      <p:sp>
        <p:nvSpPr>
          <p:cNvPr id="713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764E8C-8968-42BC-BEFD-C3C09E2C2B35}" type="slidenum">
              <a:rPr/>
              <a:pPr/>
              <a:t>55</a:t>
            </a:fld>
            <a:endParaRPr lang="en-US"/>
          </a:p>
        </p:txBody>
      </p:sp>
      <p:sp>
        <p:nvSpPr>
          <p:cNvPr id="715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0374B-10C5-488A-A995-386BE9EC8BC4}" type="slidenum">
              <a:rPr/>
              <a:pPr/>
              <a:t>56</a:t>
            </a:fld>
            <a:endParaRPr lang="en-US"/>
          </a:p>
        </p:txBody>
      </p:sp>
      <p:sp>
        <p:nvSpPr>
          <p:cNvPr id="71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D65DE-08CC-40EC-8E6F-9970998DD23C}" type="slidenum">
              <a:rPr/>
              <a:pPr/>
              <a:t>57</a:t>
            </a:fld>
            <a:endParaRPr lang="en-US"/>
          </a:p>
        </p:txBody>
      </p:sp>
      <p:sp>
        <p:nvSpPr>
          <p:cNvPr id="71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E8107-7096-4DAB-A033-631B5EA1F5D6}" type="slidenum">
              <a:rPr/>
              <a:pPr/>
              <a:t>58</a:t>
            </a:fld>
            <a:endParaRPr lang="en-US"/>
          </a:p>
        </p:txBody>
      </p:sp>
      <p:sp>
        <p:nvSpPr>
          <p:cNvPr id="72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66573-BEDB-4CCE-B878-17A6B3A4EECE}" type="slidenum">
              <a:rPr/>
              <a:pPr/>
              <a:t>59</a:t>
            </a:fld>
            <a:endParaRPr lang="en-US"/>
          </a:p>
        </p:txBody>
      </p:sp>
      <p:sp>
        <p:nvSpPr>
          <p:cNvPr id="75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8F310-1E29-4218-9B91-7A89A5C886FF}" type="slidenum">
              <a:rPr/>
              <a:pPr/>
              <a:t>60</a:t>
            </a:fld>
            <a:endParaRPr lang="en-US"/>
          </a:p>
        </p:txBody>
      </p:sp>
      <p:sp>
        <p:nvSpPr>
          <p:cNvPr id="73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99445-2B88-43E7-B034-44AF47273B78}" type="slidenum">
              <a:rPr/>
              <a:pPr/>
              <a:t>61</a:t>
            </a:fld>
            <a:endParaRPr lang="en-US"/>
          </a:p>
        </p:txBody>
      </p:sp>
      <p:sp>
        <p:nvSpPr>
          <p:cNvPr id="7321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29200" cy="4116387"/>
          </a:xfrm>
          <a:ln/>
        </p:spPr>
        <p:txBody>
          <a:bodyPr lIns="92050" tIns="44438" rIns="92050" bIns="44438"/>
          <a:lstStyle/>
          <a:p>
            <a:pPr>
              <a:lnSpc>
                <a:spcPct val="89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D0848-F5D0-4433-BBFC-5D92EED337F4}" type="slidenum">
              <a:rPr/>
              <a:pPr/>
              <a:t>62</a:t>
            </a:fld>
            <a:endParaRPr lang="en-US"/>
          </a:p>
        </p:txBody>
      </p:sp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93C0F-CCD6-4FC7-B48C-CF580C4504E7}" type="slidenum">
              <a:rPr/>
              <a:pPr/>
              <a:t>63</a:t>
            </a:fld>
            <a:endParaRPr lang="en-US"/>
          </a:p>
        </p:txBody>
      </p:sp>
      <p:sp>
        <p:nvSpPr>
          <p:cNvPr id="73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AC5E1-169A-4566-AF3B-7F9408DB6122}" type="slidenum">
              <a:rPr/>
              <a:pPr/>
              <a:t>64</a:t>
            </a:fld>
            <a:endParaRPr lang="en-US"/>
          </a:p>
        </p:txBody>
      </p:sp>
      <p:sp>
        <p:nvSpPr>
          <p:cNvPr id="73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 </a:t>
            </a:r>
          </a:p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32133-29FA-481C-A90F-0B8F45BD8717}" type="slidenum">
              <a:rPr/>
              <a:pPr/>
              <a:t>65</a:t>
            </a:fld>
            <a:endParaRPr lang="en-US"/>
          </a:p>
        </p:txBody>
      </p:sp>
      <p:sp>
        <p:nvSpPr>
          <p:cNvPr id="75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6F810-EA08-4200-A5FA-8D13372770EF}" type="slidenum">
              <a:rPr/>
              <a:pPr/>
              <a:t>66</a:t>
            </a:fld>
            <a:endParaRPr lang="en-US"/>
          </a:p>
        </p:txBody>
      </p:sp>
      <p:sp>
        <p:nvSpPr>
          <p:cNvPr id="74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EB6AC-815F-48B2-859D-9358ABCD27DF}" type="slidenum">
              <a:rPr/>
              <a:pPr/>
              <a:t>67</a:t>
            </a:fld>
            <a:endParaRPr lang="en-US"/>
          </a:p>
        </p:txBody>
      </p:sp>
      <p:sp>
        <p:nvSpPr>
          <p:cNvPr id="74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 </a:t>
            </a:r>
          </a:p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393F9-AC7A-4F58-8187-21AA7D7930BC}" type="slidenum">
              <a:rPr/>
              <a:pPr/>
              <a:t>68</a:t>
            </a:fld>
            <a:endParaRPr lang="en-US"/>
          </a:p>
        </p:txBody>
      </p:sp>
      <p:sp>
        <p:nvSpPr>
          <p:cNvPr id="74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36AA-2AE3-4AD6-A0F1-5F3DA943FF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8CE0-BBD6-4A46-B69E-53D187233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C0DF-6189-4B48-B6CC-AB8BC87C7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855F-7231-408C-98B2-BDD2CE475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4CF0D4-682E-4EB4-AA31-6FEFF6A81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EC4959-A252-49C0-AD03-61FB66886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10FDD-C6EC-4C3E-A67D-1B711A828E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7CC65-89C4-4E2C-B70E-47CEB649A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DC3EE-87C9-49FF-AEE5-BAC767A67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75C53-88C6-443D-B969-487F7521B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C2E5A-6CC1-4E9A-A3AF-B91F8B213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9E85-2759-4B54-B3DC-C0A8F1CD0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2531-F53A-4C0B-8885-53A47D152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22EF-7092-4EB5-B42C-62C6A601A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BE0B5C6-58E2-41D1-B592-4C6F97F968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cmumast2"/>
          <p:cNvPicPr>
            <a:picLocks noChangeAspect="1" noChangeArrowheads="1"/>
          </p:cNvPicPr>
          <p:nvPr userDrawn="1"/>
        </p:nvPicPr>
        <p:blipFill>
          <a:blip r:embed="rId15" cstate="print"/>
          <a:srcRect l="18898"/>
          <a:stretch>
            <a:fillRect/>
          </a:stretch>
        </p:blipFill>
        <p:spPr bwMode="auto">
          <a:xfrm>
            <a:off x="152400" y="685800"/>
            <a:ext cx="8734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nformatica_Intes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0"/>
            <a:ext cx="59356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51.xml"/><Relationship Id="rId18" Type="http://schemas.openxmlformats.org/officeDocument/2006/relationships/image" Target="../media/image21.png"/><Relationship Id="rId3" Type="http://schemas.openxmlformats.org/officeDocument/2006/relationships/tags" Target="../tags/tag5.xml"/><Relationship Id="rId21" Type="http://schemas.openxmlformats.org/officeDocument/2006/relationships/image" Target="../media/image24.png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7.png"/><Relationship Id="rId5" Type="http://schemas.openxmlformats.org/officeDocument/2006/relationships/tags" Target="../tags/tag7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tags" Target="../tags/tag12.xml"/><Relationship Id="rId19" Type="http://schemas.openxmlformats.org/officeDocument/2006/relationships/image" Target="../media/image2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notesSlide" Target="../notesSlides/notesSlide52.xml"/><Relationship Id="rId18" Type="http://schemas.openxmlformats.org/officeDocument/2006/relationships/image" Target="../media/image21.png"/><Relationship Id="rId3" Type="http://schemas.openxmlformats.org/officeDocument/2006/relationships/tags" Target="../tags/tag16.xml"/><Relationship Id="rId21" Type="http://schemas.openxmlformats.org/officeDocument/2006/relationships/image" Target="../media/image25.png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15.xml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26.png"/><Relationship Id="rId5" Type="http://schemas.openxmlformats.org/officeDocument/2006/relationships/tags" Target="../tags/tag18.xml"/><Relationship Id="rId15" Type="http://schemas.openxmlformats.org/officeDocument/2006/relationships/image" Target="../media/image18.png"/><Relationship Id="rId23" Type="http://schemas.openxmlformats.org/officeDocument/2006/relationships/image" Target="../media/image28.png"/><Relationship Id="rId10" Type="http://schemas.openxmlformats.org/officeDocument/2006/relationships/tags" Target="../tags/tag23.xml"/><Relationship Id="rId19" Type="http://schemas.openxmlformats.org/officeDocument/2006/relationships/image" Target="../media/image23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7.png"/><Relationship Id="rId2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notesSlide" Target="../notesSlides/notesSlide53.xml"/><Relationship Id="rId18" Type="http://schemas.openxmlformats.org/officeDocument/2006/relationships/image" Target="../media/image21.png"/><Relationship Id="rId3" Type="http://schemas.openxmlformats.org/officeDocument/2006/relationships/tags" Target="../tags/tag27.xml"/><Relationship Id="rId21" Type="http://schemas.openxmlformats.org/officeDocument/2006/relationships/image" Target="../media/image25.png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26.xml"/><Relationship Id="rId16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26.png"/><Relationship Id="rId5" Type="http://schemas.openxmlformats.org/officeDocument/2006/relationships/tags" Target="../tags/tag29.xml"/><Relationship Id="rId15" Type="http://schemas.openxmlformats.org/officeDocument/2006/relationships/image" Target="../media/image18.png"/><Relationship Id="rId23" Type="http://schemas.openxmlformats.org/officeDocument/2006/relationships/image" Target="../media/image29.png"/><Relationship Id="rId10" Type="http://schemas.openxmlformats.org/officeDocument/2006/relationships/tags" Target="../tags/tag34.xml"/><Relationship Id="rId19" Type="http://schemas.openxmlformats.org/officeDocument/2006/relationships/image" Target="../media/image23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17.png"/><Relationship Id="rId2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notesSlide" Target="../notesSlides/notesSlide54.xml"/><Relationship Id="rId18" Type="http://schemas.openxmlformats.org/officeDocument/2006/relationships/image" Target="../media/image21.png"/><Relationship Id="rId3" Type="http://schemas.openxmlformats.org/officeDocument/2006/relationships/tags" Target="../tags/tag38.xml"/><Relationship Id="rId21" Type="http://schemas.openxmlformats.org/officeDocument/2006/relationships/image" Target="../media/image26.png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0.png"/><Relationship Id="rId2" Type="http://schemas.openxmlformats.org/officeDocument/2006/relationships/tags" Target="../tags/tag37.xml"/><Relationship Id="rId16" Type="http://schemas.openxmlformats.org/officeDocument/2006/relationships/image" Target="../media/image19.png"/><Relationship Id="rId20" Type="http://schemas.openxmlformats.org/officeDocument/2006/relationships/image" Target="../media/image25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4.png"/><Relationship Id="rId5" Type="http://schemas.openxmlformats.org/officeDocument/2006/relationships/tags" Target="../tags/tag40.xml"/><Relationship Id="rId15" Type="http://schemas.openxmlformats.org/officeDocument/2006/relationships/image" Target="../media/image18.png"/><Relationship Id="rId23" Type="http://schemas.openxmlformats.org/officeDocument/2006/relationships/image" Target="../media/image30.png"/><Relationship Id="rId10" Type="http://schemas.openxmlformats.org/officeDocument/2006/relationships/tags" Target="../tags/tag45.xml"/><Relationship Id="rId19" Type="http://schemas.openxmlformats.org/officeDocument/2006/relationships/image" Target="../media/image23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17.png"/><Relationship Id="rId22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49.xml"/><Relationship Id="rId7" Type="http://schemas.openxmlformats.org/officeDocument/2006/relationships/image" Target="../media/image32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2.xml"/><Relationship Id="rId7" Type="http://schemas.openxmlformats.org/officeDocument/2006/relationships/image" Target="../media/image31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2.png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slam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7B3F0-A6CD-4A85-A4A2-CCC87AEB26E8}" type="slidenum">
              <a:rPr lang="en-US"/>
              <a:pPr/>
              <a:t>1</a:t>
            </a:fld>
            <a:endParaRPr lang="en-US"/>
          </a:p>
        </p:txBody>
      </p:sp>
      <p:sp>
        <p:nvSpPr>
          <p:cNvPr id="440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Software Verification</a:t>
            </a:r>
            <a:endParaRPr lang="en-US" noProof="1"/>
          </a:p>
        </p:txBody>
      </p:sp>
      <p:sp>
        <p:nvSpPr>
          <p:cNvPr id="440327" name="Rectangle 7"/>
          <p:cNvSpPr>
            <a:spLocks noChangeArrowheads="1"/>
          </p:cNvSpPr>
          <p:nvPr/>
        </p:nvSpPr>
        <p:spPr bwMode="auto">
          <a:xfrm>
            <a:off x="2895600" y="5943600"/>
            <a:ext cx="571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Computer Science Club, </a:t>
            </a:r>
            <a:r>
              <a:rPr lang="en-US" b="1" i="1" dirty="0" err="1" smtClean="0">
                <a:solidFill>
                  <a:schemeClr val="accent2"/>
                </a:solidFill>
              </a:rPr>
              <a:t>Steklov</a:t>
            </a:r>
            <a:r>
              <a:rPr lang="en-US" b="1" i="1" dirty="0" smtClean="0">
                <a:solidFill>
                  <a:schemeClr val="accent2"/>
                </a:solidFill>
              </a:rPr>
              <a:t> Math Institute</a:t>
            </a:r>
            <a:endParaRPr lang="en-US" b="1" i="1" dirty="0">
              <a:solidFill>
                <a:schemeClr val="accent2"/>
              </a:solidFill>
            </a:endParaRPr>
          </a:p>
          <a:p>
            <a:r>
              <a:rPr lang="it-CH" b="1" i="1" dirty="0" err="1" smtClean="0">
                <a:solidFill>
                  <a:schemeClr val="accent2"/>
                </a:solidFill>
              </a:rPr>
              <a:t>Lecture</a:t>
            </a:r>
            <a:r>
              <a:rPr lang="it-CH" b="1" i="1" dirty="0" smtClean="0">
                <a:solidFill>
                  <a:schemeClr val="accent2"/>
                </a:solidFill>
              </a:rPr>
              <a:t> </a:t>
            </a:r>
            <a:r>
              <a:rPr lang="it-CH" b="1" i="1" dirty="0">
                <a:solidFill>
                  <a:schemeClr val="accent2"/>
                </a:solidFill>
              </a:rPr>
              <a:t>1</a:t>
            </a:r>
            <a:endParaRPr lang="en-US" b="1" i="1" dirty="0">
              <a:solidFill>
                <a:schemeClr val="accent2"/>
              </a:solidFill>
            </a:endParaRPr>
          </a:p>
          <a:p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4403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419600"/>
            <a:ext cx="6858000" cy="1752600"/>
          </a:xfrm>
          <a:noFill/>
          <a:ln/>
        </p:spPr>
        <p:txBody>
          <a:bodyPr/>
          <a:lstStyle/>
          <a:p>
            <a:r>
              <a:rPr lang="en-US" dirty="0"/>
              <a:t>Natasha </a:t>
            </a:r>
            <a:r>
              <a:rPr lang="en-US" dirty="0" err="1"/>
              <a:t>Sharygina</a:t>
            </a:r>
            <a:endParaRPr lang="en-US" dirty="0"/>
          </a:p>
          <a:p>
            <a:r>
              <a:rPr lang="it-CH" sz="2000" dirty="0"/>
              <a:t>The </a:t>
            </a:r>
            <a:r>
              <a:rPr lang="it-CH" sz="2000" dirty="0" err="1"/>
              <a:t>University</a:t>
            </a:r>
            <a:r>
              <a:rPr lang="it-CH" sz="2000" dirty="0"/>
              <a:t> </a:t>
            </a:r>
            <a:r>
              <a:rPr lang="it-CH" sz="2000" dirty="0" err="1"/>
              <a:t>of</a:t>
            </a:r>
            <a:r>
              <a:rPr lang="it-CH" sz="2000" dirty="0"/>
              <a:t> Lugano,</a:t>
            </a:r>
            <a:endParaRPr lang="en-US" sz="2000" dirty="0"/>
          </a:p>
          <a:p>
            <a:r>
              <a:rPr lang="en-US" sz="2000" dirty="0"/>
              <a:t>Carnegie Mellon University</a:t>
            </a:r>
          </a:p>
          <a:p>
            <a:endParaRPr lang="en-US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831013" y="3335338"/>
            <a:ext cx="1905000" cy="1770062"/>
          </a:xfrm>
          <a:prstGeom prst="foldedCorner">
            <a:avLst>
              <a:gd name="adj" fmla="val 9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9" name="Picture 11" descr="bug_anim_co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460750"/>
            <a:ext cx="1598613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BC59E-3F4E-4649-9349-84F0D0679A94}" type="slidenum">
              <a:rPr lang="en-US"/>
              <a:pPr/>
              <a:t>10</a:t>
            </a:fld>
            <a:endParaRPr lang="en-US"/>
          </a:p>
        </p:txBody>
      </p:sp>
      <p:pic>
        <p:nvPicPr>
          <p:cNvPr id="66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86930-EF3E-43DD-AA6F-5DCCB0B467E8}" type="slidenum">
              <a:rPr lang="en-US"/>
              <a:pPr/>
              <a:t>11</a:t>
            </a:fld>
            <a:endParaRPr lang="en-US"/>
          </a:p>
        </p:txBody>
      </p:sp>
      <p:pic>
        <p:nvPicPr>
          <p:cNvPr id="66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0601-BBA2-4A5A-B57B-6044C9B642BA}" type="slidenum">
              <a:rPr lang="en-US"/>
              <a:pPr/>
              <a:t>12</a:t>
            </a:fld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Traditional Approaches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2260600"/>
            <a:ext cx="7412038" cy="3765550"/>
          </a:xfrm>
        </p:spPr>
        <p:txBody>
          <a:bodyPr/>
          <a:lstStyle/>
          <a:p>
            <a:r>
              <a:rPr lang="en-US" i="1"/>
              <a:t>Testing:</a:t>
            </a:r>
            <a:r>
              <a:rPr lang="en-US"/>
              <a:t> Run the system on select inputs</a:t>
            </a:r>
          </a:p>
          <a:p>
            <a:endParaRPr lang="en-US"/>
          </a:p>
          <a:p>
            <a:r>
              <a:rPr lang="en-US" i="1"/>
              <a:t>Simulation</a:t>
            </a:r>
            <a:r>
              <a:rPr lang="en-US"/>
              <a:t>: Simulate a model of the system on select (often symbolic) inputs</a:t>
            </a:r>
          </a:p>
          <a:p>
            <a:endParaRPr lang="en-US"/>
          </a:p>
          <a:p>
            <a:r>
              <a:rPr lang="en-US"/>
              <a:t>Code </a:t>
            </a:r>
            <a:r>
              <a:rPr lang="en-US" i="1"/>
              <a:t>review</a:t>
            </a:r>
            <a:r>
              <a:rPr lang="en-US"/>
              <a:t> and </a:t>
            </a:r>
            <a:r>
              <a:rPr lang="en-US" i="1"/>
              <a:t>auditing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6736-4308-4749-9CB7-32CCF4BD12AF}" type="slidenum">
              <a:rPr lang="en-US"/>
              <a:pPr/>
              <a:t>13</a:t>
            </a:fld>
            <a:endParaRPr lang="en-US"/>
          </a:p>
        </p:txBody>
      </p:sp>
      <p:sp>
        <p:nvSpPr>
          <p:cNvPr id="622594" name="Rectangle 2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What are the Problems?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not exhaustive (missed behaviors)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not all are automated (manual reviews, manual testing)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do not scale (large programs are hard to handle)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no guarantee of results (no mathematical proofs)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concurrency problems (non-determinism)</a:t>
            </a:r>
          </a:p>
          <a:p>
            <a:pPr marL="342900" indent="-342900" algn="l">
              <a:spcBef>
                <a:spcPct val="2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A8347-3B8F-4E97-BA5B-145B5B657B23}" type="slidenum">
              <a:rPr lang="en-US"/>
              <a:pPr/>
              <a:t>14</a:t>
            </a:fld>
            <a:endParaRPr lang="en-US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What is Formal Verification?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848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Build a </a:t>
            </a:r>
            <a:r>
              <a:rPr lang="en-US" sz="2400">
                <a:solidFill>
                  <a:srgbClr val="FF0000"/>
                </a:solidFill>
              </a:rPr>
              <a:t>mathematical model</a:t>
            </a:r>
            <a:r>
              <a:rPr lang="en-US" sz="2400"/>
              <a:t> of the system: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what are possible behaviors?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Write </a:t>
            </a:r>
            <a:r>
              <a:rPr lang="en-US" sz="2400">
                <a:solidFill>
                  <a:srgbClr val="FF0000"/>
                </a:solidFill>
              </a:rPr>
              <a:t>correctness requirement</a:t>
            </a:r>
            <a:r>
              <a:rPr lang="en-US" sz="2400"/>
              <a:t> in a specification language: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what are desirable behaviors?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Analysis: (Automatically) </a:t>
            </a:r>
            <a:r>
              <a:rPr lang="en-US" sz="2400">
                <a:solidFill>
                  <a:srgbClr val="FF0000"/>
                </a:solidFill>
              </a:rPr>
              <a:t>check</a:t>
            </a:r>
            <a:r>
              <a:rPr lang="en-US" sz="2400"/>
              <a:t> that model satisfies specification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EE41-5D31-413B-B16A-D21CA18A957B}" type="slidenum">
              <a:rPr lang="en-US"/>
              <a:pPr/>
              <a:t>15</a:t>
            </a:fld>
            <a:endParaRPr lang="en-US"/>
          </a:p>
        </p:txBody>
      </p:sp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What is Formal Verification (2)?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848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accent2"/>
                </a:solidFill>
              </a:rPr>
              <a:t>Formal</a:t>
            </a:r>
            <a:r>
              <a:rPr lang="en-US" sz="2400" dirty="0"/>
              <a:t> </a:t>
            </a:r>
            <a:r>
              <a:rPr lang="en-US" sz="2400" dirty="0" smtClean="0">
                <a:latin typeface="cmsy10" pitchFamily="34" charset="0"/>
              </a:rPr>
              <a:t>-</a:t>
            </a:r>
            <a:r>
              <a:rPr lang="en-US" sz="2400" dirty="0" smtClean="0"/>
              <a:t> </a:t>
            </a:r>
            <a:r>
              <a:rPr lang="en-US" sz="2400" dirty="0"/>
              <a:t>Correctness claim is a precise mathematical statement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accent2"/>
                </a:solidFill>
              </a:rPr>
              <a:t>Verification</a:t>
            </a:r>
            <a:r>
              <a:rPr lang="en-US" sz="2400" dirty="0"/>
              <a:t> </a:t>
            </a:r>
            <a:r>
              <a:rPr lang="en-US" sz="2400" dirty="0" smtClean="0">
                <a:latin typeface="cmsy10" pitchFamily="34" charset="0"/>
              </a:rPr>
              <a:t>-</a:t>
            </a:r>
            <a:r>
              <a:rPr lang="en-US" sz="2400" dirty="0" smtClean="0"/>
              <a:t> </a:t>
            </a:r>
            <a:r>
              <a:rPr lang="en-US" sz="2400" dirty="0"/>
              <a:t>Analysis either proves or disproves the correctness claim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D743-521F-4880-AB44-574B81C3C80D}" type="slidenum">
              <a:rPr lang="en-US"/>
              <a:pPr/>
              <a:t>16</a:t>
            </a:fld>
            <a:endParaRPr 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/>
              <a:t>Algorithmic Analysis by Model Checking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sz="2400"/>
              <a:t>Analysis is performed by an </a:t>
            </a:r>
            <a:r>
              <a:rPr lang="en-US" sz="2400">
                <a:solidFill>
                  <a:schemeClr val="accent2"/>
                </a:solidFill>
              </a:rPr>
              <a:t>algorithm </a:t>
            </a:r>
            <a:r>
              <a:rPr lang="en-US" sz="2400"/>
              <a:t>(tool)</a:t>
            </a:r>
          </a:p>
          <a:p>
            <a:endParaRPr lang="en-US" sz="2400"/>
          </a:p>
          <a:p>
            <a:r>
              <a:rPr lang="en-US" sz="2400"/>
              <a:t>Analysis gives </a:t>
            </a:r>
            <a:r>
              <a:rPr lang="en-US" sz="2400">
                <a:solidFill>
                  <a:schemeClr val="accent2"/>
                </a:solidFill>
              </a:rPr>
              <a:t>counterexamples</a:t>
            </a:r>
            <a:r>
              <a:rPr lang="en-US" sz="2400"/>
              <a:t> for debugging</a:t>
            </a:r>
          </a:p>
          <a:p>
            <a:endParaRPr lang="en-US" sz="2400"/>
          </a:p>
          <a:p>
            <a:r>
              <a:rPr lang="en-US" sz="2400"/>
              <a:t>Typically requires </a:t>
            </a:r>
            <a:r>
              <a:rPr lang="en-US" sz="2400">
                <a:solidFill>
                  <a:schemeClr val="accent2"/>
                </a:solidFill>
              </a:rPr>
              <a:t>exhaustive search</a:t>
            </a:r>
            <a:r>
              <a:rPr lang="en-US" sz="2400"/>
              <a:t> of state-space</a:t>
            </a:r>
          </a:p>
          <a:p>
            <a:endParaRPr lang="en-US" sz="2400"/>
          </a:p>
          <a:p>
            <a:r>
              <a:rPr lang="en-US" sz="2400"/>
              <a:t>Limited by </a:t>
            </a:r>
            <a:r>
              <a:rPr lang="en-US" sz="2400">
                <a:solidFill>
                  <a:schemeClr val="accent2"/>
                </a:solidFill>
              </a:rPr>
              <a:t>high computational complexity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E1F6C-D16C-4309-903C-5D189959BCEC}" type="slidenum">
              <a:rPr lang="en-US"/>
              <a:pPr/>
              <a:t>17</a:t>
            </a:fld>
            <a:endParaRPr lang="en-US"/>
          </a:p>
        </p:txBody>
      </p:sp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Temporal Logic Model Checking</a:t>
            </a:r>
            <a:endParaRPr lang="en-US" sz="3600"/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381000" y="1981200"/>
            <a:ext cx="8305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180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1800" i="1">
              <a:solidFill>
                <a:schemeClr val="accent2"/>
              </a:solidFill>
            </a:endParaRP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/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2043113" y="1604963"/>
            <a:ext cx="415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[Clarke,Emerson 81][Queille,Sifakis 82]</a:t>
            </a:r>
          </a:p>
        </p:txBody>
      </p:sp>
      <p:sp>
        <p:nvSpPr>
          <p:cNvPr id="632837" name="Text Box 5"/>
          <p:cNvSpPr txBox="1">
            <a:spLocks noChangeArrowheads="1"/>
          </p:cNvSpPr>
          <p:nvPr/>
        </p:nvSpPr>
        <p:spPr bwMode="auto">
          <a:xfrm>
            <a:off x="2667000" y="2743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Comic Sans MS" pitchFamily="66" charset="0"/>
              </a:rPr>
              <a:t>M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  <a:sym typeface="Wingdings 2" pitchFamily="18" charset="2"/>
              </a:rPr>
              <a:t>|=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  <a:sym typeface="Wingdings 2" pitchFamily="18" charset="2"/>
              </a:rPr>
              <a:t>   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P</a:t>
            </a:r>
            <a:endParaRPr lang="en-US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990600" y="38100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“implementation” (system model)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5638800" y="38100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“specification” (system property)</a:t>
            </a:r>
          </a:p>
        </p:txBody>
      </p: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2743200" y="5181600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“satisfies”, “implements”, “refines” (satisfaction relation)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 flipV="1">
            <a:off x="4572000" y="33528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2842" name="Line 10"/>
          <p:cNvSpPr>
            <a:spLocks noChangeShapeType="1"/>
          </p:cNvSpPr>
          <p:nvPr/>
        </p:nvSpPr>
        <p:spPr bwMode="auto">
          <a:xfrm flipV="1">
            <a:off x="3505200" y="3352800"/>
            <a:ext cx="228600" cy="381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2843" name="Line 11"/>
          <p:cNvSpPr>
            <a:spLocks noChangeShapeType="1"/>
          </p:cNvSpPr>
          <p:nvPr/>
        </p:nvSpPr>
        <p:spPr bwMode="auto">
          <a:xfrm flipH="1" flipV="1">
            <a:off x="5334000" y="33528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E955-794A-416D-81EA-D4624214FBBF}" type="slidenum">
              <a:rPr lang="en-US"/>
              <a:pPr/>
              <a:t>18</a:t>
            </a:fld>
            <a:endParaRPr lang="en-US"/>
          </a:p>
        </p:txBody>
      </p:sp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Comic Sans MS" pitchFamily="66" charset="0"/>
              </a:rPr>
              <a:t>M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  <a:sym typeface="Wingdings 2" pitchFamily="18" charset="2"/>
              </a:rPr>
              <a:t>|=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  <a:sym typeface="Wingdings 2" pitchFamily="18" charset="2"/>
              </a:rPr>
              <a:t>   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P</a:t>
            </a:r>
            <a:endParaRPr lang="en-US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990600" y="3810000"/>
            <a:ext cx="274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“implementation” (system model)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5638800" y="3810000"/>
            <a:ext cx="289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“specification” (system property)</a:t>
            </a:r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1258888" y="5181600"/>
            <a:ext cx="6970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“satisfies”, “implements”, “refines”, “confirms”, (satisfaction relation)</a:t>
            </a:r>
          </a:p>
        </p:txBody>
      </p:sp>
      <p:sp>
        <p:nvSpPr>
          <p:cNvPr id="633862" name="Line 6"/>
          <p:cNvSpPr>
            <a:spLocks noChangeShapeType="1"/>
          </p:cNvSpPr>
          <p:nvPr/>
        </p:nvSpPr>
        <p:spPr bwMode="auto">
          <a:xfrm flipV="1">
            <a:off x="4572000" y="33528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3863" name="Line 7"/>
          <p:cNvSpPr>
            <a:spLocks noChangeShapeType="1"/>
          </p:cNvSpPr>
          <p:nvPr/>
        </p:nvSpPr>
        <p:spPr bwMode="auto">
          <a:xfrm flipV="1">
            <a:off x="3505200" y="3352800"/>
            <a:ext cx="228600" cy="381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3864" name="Line 8"/>
          <p:cNvSpPr>
            <a:spLocks noChangeShapeType="1"/>
          </p:cNvSpPr>
          <p:nvPr/>
        </p:nvSpPr>
        <p:spPr bwMode="auto">
          <a:xfrm flipH="1" flipV="1">
            <a:off x="5334000" y="33528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609600" y="2819400"/>
            <a:ext cx="2209800" cy="4667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more detailed</a:t>
            </a:r>
          </a:p>
        </p:txBody>
      </p:sp>
      <p:sp>
        <p:nvSpPr>
          <p:cNvPr id="633866" name="Text Box 10"/>
          <p:cNvSpPr txBox="1">
            <a:spLocks noChangeArrowheads="1"/>
          </p:cNvSpPr>
          <p:nvPr/>
        </p:nvSpPr>
        <p:spPr bwMode="auto">
          <a:xfrm>
            <a:off x="6096000" y="2819400"/>
            <a:ext cx="23622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more abstract</a:t>
            </a:r>
          </a:p>
        </p:txBody>
      </p:sp>
      <p:sp>
        <p:nvSpPr>
          <p:cNvPr id="633867" name="Rectangle 11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Temporal Logic Model Checking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DDD55-56A1-4157-8B91-6FD5AD2B0D14}" type="slidenum">
              <a:rPr lang="en-US"/>
              <a:pPr/>
              <a:t>19</a:t>
            </a:fld>
            <a:endParaRPr lang="en-US"/>
          </a:p>
        </p:txBody>
      </p:sp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Comic Sans MS" pitchFamily="66" charset="0"/>
              </a:rPr>
              <a:t>M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  <a:sym typeface="Wingdings 2" pitchFamily="18" charset="2"/>
              </a:rPr>
              <a:t>|=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  <a:sym typeface="Wingdings 2" pitchFamily="18" charset="2"/>
              </a:rPr>
              <a:t>   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P</a:t>
            </a:r>
            <a:endParaRPr lang="en-US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1371600" y="3810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system model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56388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system property</a:t>
            </a:r>
          </a:p>
        </p:txBody>
      </p:sp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2971800" y="5181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satisfaction relation</a:t>
            </a:r>
          </a:p>
        </p:txBody>
      </p:sp>
      <p:sp>
        <p:nvSpPr>
          <p:cNvPr id="634886" name="Line 6"/>
          <p:cNvSpPr>
            <a:spLocks noChangeShapeType="1"/>
          </p:cNvSpPr>
          <p:nvPr/>
        </p:nvSpPr>
        <p:spPr bwMode="auto">
          <a:xfrm flipV="1">
            <a:off x="4572000" y="33528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887" name="Line 7"/>
          <p:cNvSpPr>
            <a:spLocks noChangeShapeType="1"/>
          </p:cNvSpPr>
          <p:nvPr/>
        </p:nvSpPr>
        <p:spPr bwMode="auto">
          <a:xfrm flipV="1">
            <a:off x="3505200" y="3352800"/>
            <a:ext cx="228600" cy="381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888" name="Line 8"/>
          <p:cNvSpPr>
            <a:spLocks noChangeShapeType="1"/>
          </p:cNvSpPr>
          <p:nvPr/>
        </p:nvSpPr>
        <p:spPr bwMode="auto">
          <a:xfrm flipH="1" flipV="1">
            <a:off x="5334000" y="33528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889" name="Oval 9"/>
          <p:cNvSpPr>
            <a:spLocks noChangeArrowheads="1"/>
          </p:cNvSpPr>
          <p:nvPr/>
        </p:nvSpPr>
        <p:spPr bwMode="auto">
          <a:xfrm>
            <a:off x="1295400" y="3657600"/>
            <a:ext cx="2362200" cy="7620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Temporal Logic Model Checking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50619-CC8F-42A4-8F4D-C9B3760DD1B3}" type="slidenum">
              <a:rPr lang="en-US"/>
              <a:pPr/>
              <a:t>2</a:t>
            </a:fld>
            <a:endParaRPr lang="en-US"/>
          </a:p>
        </p:txBody>
      </p:sp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Outline       </a:t>
            </a:r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 algn="l">
              <a:spcBef>
                <a:spcPct val="20000"/>
              </a:spcBef>
            </a:pPr>
            <a:r>
              <a:rPr lang="it-CH" sz="2400" b="1" dirty="0" err="1"/>
              <a:t>Lecture</a:t>
            </a:r>
            <a:r>
              <a:rPr lang="it-CH" sz="2400" b="1" dirty="0"/>
              <a:t> 1: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CH" sz="2400" dirty="0" err="1"/>
              <a:t>Motivation</a:t>
            </a:r>
            <a:endParaRPr lang="en-US" sz="24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 dirty="0"/>
              <a:t>Model Checking in a Nutshell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CH" sz="2400" dirty="0"/>
              <a:t>Software </a:t>
            </a:r>
            <a:r>
              <a:rPr lang="it-CH" sz="2400" dirty="0" err="1"/>
              <a:t>Model</a:t>
            </a:r>
            <a:r>
              <a:rPr lang="it-CH" sz="2400" dirty="0"/>
              <a:t> </a:t>
            </a:r>
            <a:r>
              <a:rPr lang="it-CH" sz="2400" dirty="0" err="1"/>
              <a:t>Checking</a:t>
            </a:r>
            <a:r>
              <a:rPr lang="en-US" sz="2400" dirty="0"/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/>
              <a:t>SAT-based approach</a:t>
            </a:r>
          </a:p>
          <a:p>
            <a:pPr marL="342900" indent="-342900" algn="l">
              <a:spcBef>
                <a:spcPct val="20000"/>
              </a:spcBef>
            </a:pPr>
            <a:r>
              <a:rPr lang="it-CH" sz="2400" b="1" dirty="0" err="1"/>
              <a:t>Lecture</a:t>
            </a:r>
            <a:r>
              <a:rPr lang="it-CH" sz="2400" b="1" dirty="0"/>
              <a:t> 2:	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Verification of Evolving Systems (Component Substitutability Approach)</a:t>
            </a:r>
            <a:endParaRPr lang="it-CH" sz="2400" dirty="0"/>
          </a:p>
          <a:p>
            <a:pPr marL="342900" indent="-342900" algn="l">
              <a:spcBef>
                <a:spcPct val="20000"/>
              </a:spcBef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C94A-3A3D-41A5-8919-BE2346A4C485}" type="slidenum">
              <a:rPr lang="en-US"/>
              <a:pPr/>
              <a:t>20</a:t>
            </a:fld>
            <a:endParaRPr lang="en-US"/>
          </a:p>
        </p:txBody>
      </p:sp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838200" y="2209800"/>
            <a:ext cx="68691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 variable-based vs. event-based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 interleaving vs. true concurrency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 synchronous vs. asynchronous interaction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 clocked vs. speed-independent progress 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 etc.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609600" y="914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Decisions when choosing a system model: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11F23-BCDD-4A35-AE63-A664A684D33F}" type="slidenum">
              <a:rPr lang="en-US"/>
              <a:pPr/>
              <a:t>21</a:t>
            </a:fld>
            <a:endParaRPr lang="en-US"/>
          </a:p>
        </p:txBody>
      </p:sp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7620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Characteristics of system models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which favor model checking over other verification techniques: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1752600" y="2895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36932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5257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009900"/>
                </a:solidFill>
              </a:rPr>
              <a:t> ongoing input/output behavior</a:t>
            </a:r>
            <a:r>
              <a:rPr lang="en-US" sz="2400">
                <a:solidFill>
                  <a:schemeClr val="tx2"/>
                </a:solidFill>
              </a:rPr>
              <a:t>                       	(not: single input, single result)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009900"/>
                </a:solidFill>
              </a:rPr>
              <a:t> concurrency</a:t>
            </a:r>
            <a:r>
              <a:rPr lang="en-US" sz="2400">
                <a:solidFill>
                  <a:schemeClr val="tx2"/>
                </a:solidFill>
              </a:rPr>
              <a:t> 			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           (not: single control flow)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rgbClr val="009900"/>
                </a:solidFill>
              </a:rPr>
              <a:t> control intensive</a:t>
            </a:r>
            <a:r>
              <a:rPr lang="en-US" sz="2400">
                <a:solidFill>
                  <a:schemeClr val="tx2"/>
                </a:solidFill>
              </a:rPr>
              <a:t>	                    </a:t>
            </a:r>
          </a:p>
          <a:p>
            <a:pPr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	(not: lots of data manipulation)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5342-E9AB-40E6-B1F2-9BBF8EC52427}" type="slidenum">
              <a:rPr lang="en-US"/>
              <a:pPr/>
              <a:t>22</a:t>
            </a:fld>
            <a:endParaRPr lang="en-US"/>
          </a:p>
        </p:txBody>
      </p:sp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7543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While the choice of system model is important for ease of modeling in a given situation,</a:t>
            </a:r>
          </a:p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2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the only thing that is important for model checking is that the system model can be translated into some form of state-transition graph.</a:t>
            </a:r>
          </a:p>
        </p:txBody>
      </p:sp>
      <p:sp>
        <p:nvSpPr>
          <p:cNvPr id="638980" name="Rectangle 4"/>
          <p:cNvSpPr>
            <a:spLocks noChangeArrowheads="1"/>
          </p:cNvSpPr>
          <p:nvPr/>
        </p:nvSpPr>
        <p:spPr bwMode="auto">
          <a:xfrm>
            <a:off x="609600" y="990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Decisions when choosing a system model: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FDF2-BE54-49E9-BB92-F031333F0B9E}" type="slidenum">
              <a:rPr lang="en-US"/>
              <a:pPr/>
              <a:t>23</a:t>
            </a:fld>
            <a:endParaRPr lang="en-US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Finite State Machine (FSM)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Specify </a:t>
            </a:r>
            <a:r>
              <a:rPr lang="en-US">
                <a:solidFill>
                  <a:srgbClr val="CC3300"/>
                </a:solidFill>
              </a:rPr>
              <a:t>state-transition</a:t>
            </a:r>
            <a:r>
              <a:rPr lang="en-US"/>
              <a:t> behavior</a:t>
            </a:r>
          </a:p>
          <a:p>
            <a:r>
              <a:rPr lang="en-US"/>
              <a:t>Transitions depict </a:t>
            </a:r>
            <a:r>
              <a:rPr lang="en-US">
                <a:solidFill>
                  <a:srgbClr val="CC3300"/>
                </a:solidFill>
              </a:rPr>
              <a:t>observable</a:t>
            </a:r>
            <a:r>
              <a:rPr lang="en-US"/>
              <a:t> behavior</a:t>
            </a:r>
          </a:p>
        </p:txBody>
      </p:sp>
      <p:grpSp>
        <p:nvGrpSpPr>
          <p:cNvPr id="640004" name="Group 4"/>
          <p:cNvGrpSpPr>
            <a:grpSpLocks/>
          </p:cNvGrpSpPr>
          <p:nvPr/>
        </p:nvGrpSpPr>
        <p:grpSpPr bwMode="auto">
          <a:xfrm>
            <a:off x="2751138" y="3429000"/>
            <a:ext cx="3890962" cy="2286000"/>
            <a:chOff x="1488" y="2160"/>
            <a:chExt cx="2451" cy="1440"/>
          </a:xfrm>
        </p:grpSpPr>
        <p:sp>
          <p:nvSpPr>
            <p:cNvPr id="640005" name="Oval 5"/>
            <p:cNvSpPr>
              <a:spLocks noChangeArrowheads="1"/>
            </p:cNvSpPr>
            <p:nvPr/>
          </p:nvSpPr>
          <p:spPr bwMode="auto">
            <a:xfrm>
              <a:off x="2736" y="2400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6" name="Oval 6"/>
            <p:cNvSpPr>
              <a:spLocks noChangeArrowheads="1"/>
            </p:cNvSpPr>
            <p:nvPr/>
          </p:nvSpPr>
          <p:spPr bwMode="auto">
            <a:xfrm>
              <a:off x="3408" y="3216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07" name="Oval 7"/>
            <p:cNvSpPr>
              <a:spLocks noChangeArrowheads="1"/>
            </p:cNvSpPr>
            <p:nvPr/>
          </p:nvSpPr>
          <p:spPr bwMode="auto">
            <a:xfrm>
              <a:off x="1488" y="3216"/>
              <a:ext cx="864" cy="288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cs typeface="Arial" pitchFamily="34" charset="0"/>
                </a:rPr>
                <a:t>ERROR</a:t>
              </a:r>
            </a:p>
          </p:txBody>
        </p:sp>
        <p:sp>
          <p:nvSpPr>
            <p:cNvPr id="640008" name="Line 8"/>
            <p:cNvSpPr>
              <a:spLocks noChangeShapeType="1"/>
            </p:cNvSpPr>
            <p:nvPr/>
          </p:nvSpPr>
          <p:spPr bwMode="auto">
            <a:xfrm flipH="1">
              <a:off x="2160" y="2640"/>
              <a:ext cx="62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009" name="Freeform 9"/>
            <p:cNvSpPr>
              <a:spLocks/>
            </p:cNvSpPr>
            <p:nvPr/>
          </p:nvSpPr>
          <p:spPr bwMode="auto">
            <a:xfrm>
              <a:off x="3024" y="2592"/>
              <a:ext cx="480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225"/>
                </a:cxn>
                <a:cxn ang="0">
                  <a:pos x="480" y="624"/>
                </a:cxn>
              </a:cxnLst>
              <a:rect l="0" t="0" r="r" b="b"/>
              <a:pathLst>
                <a:path w="480" h="624">
                  <a:moveTo>
                    <a:pt x="0" y="0"/>
                  </a:moveTo>
                  <a:cubicBezTo>
                    <a:pt x="53" y="38"/>
                    <a:pt x="238" y="121"/>
                    <a:pt x="318" y="225"/>
                  </a:cubicBezTo>
                  <a:cubicBezTo>
                    <a:pt x="398" y="329"/>
                    <a:pt x="446" y="541"/>
                    <a:pt x="480" y="62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010" name="Text Box 10"/>
            <p:cNvSpPr txBox="1">
              <a:spLocks noChangeArrowheads="1"/>
            </p:cNvSpPr>
            <p:nvPr/>
          </p:nvSpPr>
          <p:spPr bwMode="auto">
            <a:xfrm>
              <a:off x="1965" y="2718"/>
              <a:ext cx="5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rgbClr val="CC3300"/>
                  </a:solidFill>
                  <a:cs typeface="Arial" pitchFamily="34" charset="0"/>
                </a:rPr>
                <a:t>unlock</a:t>
              </a:r>
            </a:p>
          </p:txBody>
        </p:sp>
        <p:sp>
          <p:nvSpPr>
            <p:cNvPr id="640011" name="Text Box 11"/>
            <p:cNvSpPr txBox="1">
              <a:spLocks noChangeArrowheads="1"/>
            </p:cNvSpPr>
            <p:nvPr/>
          </p:nvSpPr>
          <p:spPr bwMode="auto">
            <a:xfrm>
              <a:off x="3360" y="2670"/>
              <a:ext cx="5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rgbClr val="CC3300"/>
                  </a:solidFill>
                  <a:cs typeface="Arial" pitchFamily="34" charset="0"/>
                </a:rPr>
                <a:t>unlock</a:t>
              </a:r>
            </a:p>
          </p:txBody>
        </p:sp>
        <p:sp>
          <p:nvSpPr>
            <p:cNvPr id="640012" name="Line 12"/>
            <p:cNvSpPr>
              <a:spLocks noChangeShapeType="1"/>
            </p:cNvSpPr>
            <p:nvPr/>
          </p:nvSpPr>
          <p:spPr bwMode="auto">
            <a:xfrm flipH="1">
              <a:off x="2352" y="3360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013" name="Freeform 13"/>
            <p:cNvSpPr>
              <a:spLocks/>
            </p:cNvSpPr>
            <p:nvPr/>
          </p:nvSpPr>
          <p:spPr bwMode="auto">
            <a:xfrm>
              <a:off x="2880" y="2688"/>
              <a:ext cx="576" cy="576"/>
            </a:xfrm>
            <a:custGeom>
              <a:avLst/>
              <a:gdLst/>
              <a:ahLst/>
              <a:cxnLst>
                <a:cxn ang="0">
                  <a:pos x="576" y="576"/>
                </a:cxn>
                <a:cxn ang="0">
                  <a:pos x="188" y="373"/>
                </a:cxn>
                <a:cxn ang="0">
                  <a:pos x="0" y="0"/>
                </a:cxn>
              </a:cxnLst>
              <a:rect l="0" t="0" r="r" b="b"/>
              <a:pathLst>
                <a:path w="576" h="576">
                  <a:moveTo>
                    <a:pt x="576" y="576"/>
                  </a:moveTo>
                  <a:cubicBezTo>
                    <a:pt x="512" y="542"/>
                    <a:pt x="284" y="469"/>
                    <a:pt x="188" y="373"/>
                  </a:cubicBezTo>
                  <a:cubicBezTo>
                    <a:pt x="92" y="277"/>
                    <a:pt x="39" y="78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0014" name="Text Box 14"/>
            <p:cNvSpPr txBox="1">
              <a:spLocks noChangeArrowheads="1"/>
            </p:cNvSpPr>
            <p:nvPr/>
          </p:nvSpPr>
          <p:spPr bwMode="auto">
            <a:xfrm>
              <a:off x="2671" y="2958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rgbClr val="008000"/>
                  </a:solidFill>
                  <a:cs typeface="Arial" pitchFamily="34" charset="0"/>
                </a:rPr>
                <a:t>lock</a:t>
              </a:r>
            </a:p>
          </p:txBody>
        </p:sp>
        <p:sp>
          <p:nvSpPr>
            <p:cNvPr id="640015" name="Text Box 15"/>
            <p:cNvSpPr txBox="1">
              <a:spLocks noChangeArrowheads="1"/>
            </p:cNvSpPr>
            <p:nvPr/>
          </p:nvSpPr>
          <p:spPr bwMode="auto">
            <a:xfrm>
              <a:off x="2736" y="3350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solidFill>
                    <a:srgbClr val="008000"/>
                  </a:solidFill>
                  <a:cs typeface="Arial" pitchFamily="34" charset="0"/>
                </a:rPr>
                <a:t>lock</a:t>
              </a:r>
            </a:p>
          </p:txBody>
        </p:sp>
        <p:sp>
          <p:nvSpPr>
            <p:cNvPr id="640016" name="Line 16"/>
            <p:cNvSpPr>
              <a:spLocks noChangeShapeType="1"/>
            </p:cNvSpPr>
            <p:nvPr/>
          </p:nvSpPr>
          <p:spPr bwMode="auto">
            <a:xfrm flipH="1">
              <a:off x="2880" y="216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0017" name="Text Box 17"/>
          <p:cNvSpPr txBox="1">
            <a:spLocks noChangeArrowheads="1"/>
          </p:cNvSpPr>
          <p:nvPr/>
        </p:nvSpPr>
        <p:spPr bwMode="auto">
          <a:xfrm>
            <a:off x="1135063" y="5927725"/>
            <a:ext cx="6942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>
                <a:solidFill>
                  <a:schemeClr val="accent2"/>
                </a:solidFill>
                <a:cs typeface="Arial" pitchFamily="34" charset="0"/>
              </a:rPr>
              <a:t>Acceptable sequences of acquiring and releasing a 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EC59-0B23-4C26-866F-308CE482C45C}" type="slidenum">
              <a:rPr lang="en-US"/>
              <a:pPr/>
              <a:t>24</a:t>
            </a:fld>
            <a:endParaRPr 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High-level View</a:t>
            </a:r>
          </a:p>
        </p:txBody>
      </p:sp>
      <p:sp>
        <p:nvSpPr>
          <p:cNvPr id="641027" name="AutoShape 3"/>
          <p:cNvSpPr>
            <a:spLocks noChangeArrowheads="1"/>
          </p:cNvSpPr>
          <p:nvPr/>
        </p:nvSpPr>
        <p:spPr bwMode="auto">
          <a:xfrm>
            <a:off x="914400" y="2438400"/>
            <a:ext cx="1600200" cy="29718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Linux</a:t>
            </a:r>
          </a:p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Kernel</a:t>
            </a:r>
          </a:p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(C)</a:t>
            </a:r>
          </a:p>
        </p:txBody>
      </p:sp>
      <p:sp>
        <p:nvSpPr>
          <p:cNvPr id="641028" name="AutoShape 4"/>
          <p:cNvSpPr>
            <a:spLocks noChangeArrowheads="1"/>
          </p:cNvSpPr>
          <p:nvPr/>
        </p:nvSpPr>
        <p:spPr bwMode="auto">
          <a:xfrm>
            <a:off x="6400800" y="2286000"/>
            <a:ext cx="1981200" cy="3276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1029" name="Oval 5"/>
          <p:cNvSpPr>
            <a:spLocks noChangeArrowheads="1"/>
          </p:cNvSpPr>
          <p:nvPr/>
        </p:nvSpPr>
        <p:spPr bwMode="auto">
          <a:xfrm>
            <a:off x="7162800" y="2514600"/>
            <a:ext cx="381000" cy="381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30" name="Oval 6"/>
          <p:cNvSpPr>
            <a:spLocks noChangeArrowheads="1"/>
          </p:cNvSpPr>
          <p:nvPr/>
        </p:nvSpPr>
        <p:spPr bwMode="auto">
          <a:xfrm>
            <a:off x="7162800" y="4267200"/>
            <a:ext cx="381000" cy="381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31" name="Oval 7"/>
          <p:cNvSpPr>
            <a:spLocks noChangeArrowheads="1"/>
          </p:cNvSpPr>
          <p:nvPr/>
        </p:nvSpPr>
        <p:spPr bwMode="auto">
          <a:xfrm>
            <a:off x="7467600" y="3352800"/>
            <a:ext cx="381000" cy="381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1032" name="Line 8"/>
          <p:cNvSpPr>
            <a:spLocks noChangeShapeType="1"/>
          </p:cNvSpPr>
          <p:nvPr/>
        </p:nvSpPr>
        <p:spPr bwMode="auto">
          <a:xfrm>
            <a:off x="7391400" y="28956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3" name="Freeform 9"/>
          <p:cNvSpPr>
            <a:spLocks/>
          </p:cNvSpPr>
          <p:nvPr/>
        </p:nvSpPr>
        <p:spPr bwMode="auto">
          <a:xfrm>
            <a:off x="7543800" y="3733800"/>
            <a:ext cx="228600" cy="685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53" y="190"/>
              </a:cxn>
              <a:cxn ang="0">
                <a:pos x="0" y="336"/>
              </a:cxn>
            </a:cxnLst>
            <a:rect l="0" t="0" r="r" b="b"/>
            <a:pathLst>
              <a:path w="177" h="336">
                <a:moveTo>
                  <a:pt x="144" y="0"/>
                </a:moveTo>
                <a:cubicBezTo>
                  <a:pt x="146" y="32"/>
                  <a:pt x="177" y="134"/>
                  <a:pt x="153" y="190"/>
                </a:cubicBezTo>
                <a:cubicBezTo>
                  <a:pt x="129" y="246"/>
                  <a:pt x="32" y="306"/>
                  <a:pt x="0" y="33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4" name="Freeform 10"/>
          <p:cNvSpPr>
            <a:spLocks/>
          </p:cNvSpPr>
          <p:nvPr/>
        </p:nvSpPr>
        <p:spPr bwMode="auto">
          <a:xfrm>
            <a:off x="6835775" y="2819400"/>
            <a:ext cx="403225" cy="1577975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0" y="489"/>
              </a:cxn>
              <a:cxn ang="0">
                <a:pos x="201" y="946"/>
              </a:cxn>
            </a:cxnLst>
            <a:rect l="0" t="0" r="r" b="b"/>
            <a:pathLst>
              <a:path w="253" h="946">
                <a:moveTo>
                  <a:pt x="253" y="0"/>
                </a:moveTo>
                <a:cubicBezTo>
                  <a:pt x="211" y="82"/>
                  <a:pt x="9" y="331"/>
                  <a:pt x="0" y="489"/>
                </a:cubicBezTo>
                <a:cubicBezTo>
                  <a:pt x="0" y="633"/>
                  <a:pt x="159" y="851"/>
                  <a:pt x="201" y="94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5" name="Freeform 11"/>
          <p:cNvSpPr>
            <a:spLocks/>
          </p:cNvSpPr>
          <p:nvPr/>
        </p:nvSpPr>
        <p:spPr bwMode="auto">
          <a:xfrm>
            <a:off x="7239000" y="3614738"/>
            <a:ext cx="247650" cy="652462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6" y="201"/>
              </a:cxn>
              <a:cxn ang="0">
                <a:pos x="71" y="411"/>
              </a:cxn>
            </a:cxnLst>
            <a:rect l="0" t="0" r="r" b="b"/>
            <a:pathLst>
              <a:path w="156" h="411">
                <a:moveTo>
                  <a:pt x="156" y="0"/>
                </a:moveTo>
                <a:cubicBezTo>
                  <a:pt x="133" y="33"/>
                  <a:pt x="30" y="133"/>
                  <a:pt x="16" y="201"/>
                </a:cubicBezTo>
                <a:cubicBezTo>
                  <a:pt x="0" y="251"/>
                  <a:pt x="60" y="368"/>
                  <a:pt x="71" y="411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1036" name="Rectangle 12"/>
          <p:cNvSpPr>
            <a:spLocks noChangeArrowheads="1"/>
          </p:cNvSpPr>
          <p:nvPr/>
        </p:nvSpPr>
        <p:spPr bwMode="auto">
          <a:xfrm>
            <a:off x="6859588" y="4648200"/>
            <a:ext cx="1030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cs typeface="Arial" pitchFamily="34" charset="0"/>
              </a:rPr>
              <a:t>Spec</a:t>
            </a:r>
          </a:p>
          <a:p>
            <a:pPr algn="ctr" eaLnBrk="1" hangingPunct="1"/>
            <a:r>
              <a:rPr lang="en-US" sz="2400">
                <a:cs typeface="Arial" pitchFamily="34" charset="0"/>
              </a:rPr>
              <a:t>(FSM)</a:t>
            </a:r>
          </a:p>
        </p:txBody>
      </p:sp>
      <p:sp>
        <p:nvSpPr>
          <p:cNvPr id="641037" name="AutoShape 13"/>
          <p:cNvSpPr>
            <a:spLocks noChangeArrowheads="1"/>
          </p:cNvSpPr>
          <p:nvPr/>
        </p:nvSpPr>
        <p:spPr bwMode="auto">
          <a:xfrm>
            <a:off x="3048000" y="3048000"/>
            <a:ext cx="2895600" cy="1752600"/>
          </a:xfrm>
          <a:prstGeom prst="leftRightArrow">
            <a:avLst>
              <a:gd name="adj1" fmla="val 50000"/>
              <a:gd name="adj2" fmla="val 3304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pitchFamily="34" charset="0"/>
              </a:rPr>
              <a:t>Conformance</a:t>
            </a:r>
          </a:p>
          <a:p>
            <a:pPr algn="ctr" eaLnBrk="1" hangingPunct="1"/>
            <a:r>
              <a:rPr lang="en-US" sz="2400">
                <a:cs typeface="Arial" pitchFamily="34" charset="0"/>
              </a:rPr>
              <a:t>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CE9-94F6-4F71-8BD4-5A3924F921C4}" type="slidenum">
              <a:rPr lang="en-US"/>
              <a:pPr/>
              <a:t>25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dirty="0"/>
              <a:t>High-level View</a:t>
            </a:r>
          </a:p>
        </p:txBody>
      </p:sp>
      <p:sp>
        <p:nvSpPr>
          <p:cNvPr id="642051" name="AutoShape 3"/>
          <p:cNvSpPr>
            <a:spLocks noChangeArrowheads="1"/>
          </p:cNvSpPr>
          <p:nvPr/>
        </p:nvSpPr>
        <p:spPr bwMode="auto">
          <a:xfrm>
            <a:off x="914400" y="2438400"/>
            <a:ext cx="1600200" cy="29718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Linux</a:t>
            </a:r>
          </a:p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Kernel</a:t>
            </a:r>
          </a:p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(C)</a:t>
            </a:r>
          </a:p>
        </p:txBody>
      </p:sp>
      <p:sp>
        <p:nvSpPr>
          <p:cNvPr id="642052" name="AutoShape 4"/>
          <p:cNvSpPr>
            <a:spLocks noChangeArrowheads="1"/>
          </p:cNvSpPr>
          <p:nvPr/>
        </p:nvSpPr>
        <p:spPr bwMode="auto">
          <a:xfrm>
            <a:off x="3352800" y="3124200"/>
            <a:ext cx="2133600" cy="16002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pitchFamily="34" charset="0"/>
              </a:rPr>
              <a:t>Finite State</a:t>
            </a:r>
          </a:p>
          <a:p>
            <a:pPr algn="ctr" eaLnBrk="1" hangingPunct="1"/>
            <a:r>
              <a:rPr lang="en-US" sz="2400">
                <a:solidFill>
                  <a:schemeClr val="accent2"/>
                </a:solidFill>
                <a:cs typeface="Arial" pitchFamily="34" charset="0"/>
              </a:rPr>
              <a:t>Model</a:t>
            </a:r>
          </a:p>
          <a:p>
            <a:pPr algn="ctr" eaLnBrk="1" hangingPunct="1"/>
            <a:r>
              <a:rPr lang="en-US" sz="2400">
                <a:solidFill>
                  <a:schemeClr val="accent2"/>
                </a:solidFill>
                <a:cs typeface="Arial" pitchFamily="34" charset="0"/>
              </a:rPr>
              <a:t>(FSM)</a:t>
            </a:r>
          </a:p>
        </p:txBody>
      </p:sp>
      <p:sp>
        <p:nvSpPr>
          <p:cNvPr id="642053" name="AutoShape 5"/>
          <p:cNvSpPr>
            <a:spLocks noChangeArrowheads="1"/>
          </p:cNvSpPr>
          <p:nvPr/>
        </p:nvSpPr>
        <p:spPr bwMode="auto">
          <a:xfrm>
            <a:off x="6400800" y="2286000"/>
            <a:ext cx="1981200" cy="3276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42054" name="Oval 6"/>
          <p:cNvSpPr>
            <a:spLocks noChangeArrowheads="1"/>
          </p:cNvSpPr>
          <p:nvPr/>
        </p:nvSpPr>
        <p:spPr bwMode="auto">
          <a:xfrm>
            <a:off x="7162800" y="2514600"/>
            <a:ext cx="381000" cy="381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5" name="Oval 7"/>
          <p:cNvSpPr>
            <a:spLocks noChangeArrowheads="1"/>
          </p:cNvSpPr>
          <p:nvPr/>
        </p:nvSpPr>
        <p:spPr bwMode="auto">
          <a:xfrm>
            <a:off x="7162800" y="4267200"/>
            <a:ext cx="381000" cy="381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6" name="Oval 8"/>
          <p:cNvSpPr>
            <a:spLocks noChangeArrowheads="1"/>
          </p:cNvSpPr>
          <p:nvPr/>
        </p:nvSpPr>
        <p:spPr bwMode="auto">
          <a:xfrm>
            <a:off x="7467600" y="3352800"/>
            <a:ext cx="381000" cy="381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>
            <a:off x="7391400" y="28956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2058" name="Freeform 10"/>
          <p:cNvSpPr>
            <a:spLocks/>
          </p:cNvSpPr>
          <p:nvPr/>
        </p:nvSpPr>
        <p:spPr bwMode="auto">
          <a:xfrm>
            <a:off x="7543800" y="3733800"/>
            <a:ext cx="228600" cy="685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53" y="190"/>
              </a:cxn>
              <a:cxn ang="0">
                <a:pos x="0" y="336"/>
              </a:cxn>
            </a:cxnLst>
            <a:rect l="0" t="0" r="r" b="b"/>
            <a:pathLst>
              <a:path w="177" h="336">
                <a:moveTo>
                  <a:pt x="144" y="0"/>
                </a:moveTo>
                <a:cubicBezTo>
                  <a:pt x="146" y="32"/>
                  <a:pt x="177" y="134"/>
                  <a:pt x="153" y="190"/>
                </a:cubicBezTo>
                <a:cubicBezTo>
                  <a:pt x="129" y="246"/>
                  <a:pt x="32" y="306"/>
                  <a:pt x="0" y="33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2059" name="Freeform 11"/>
          <p:cNvSpPr>
            <a:spLocks/>
          </p:cNvSpPr>
          <p:nvPr/>
        </p:nvSpPr>
        <p:spPr bwMode="auto">
          <a:xfrm>
            <a:off x="6835775" y="2819400"/>
            <a:ext cx="403225" cy="1577975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0" y="489"/>
              </a:cxn>
              <a:cxn ang="0">
                <a:pos x="201" y="946"/>
              </a:cxn>
            </a:cxnLst>
            <a:rect l="0" t="0" r="r" b="b"/>
            <a:pathLst>
              <a:path w="253" h="946">
                <a:moveTo>
                  <a:pt x="253" y="0"/>
                </a:moveTo>
                <a:cubicBezTo>
                  <a:pt x="211" y="82"/>
                  <a:pt x="9" y="331"/>
                  <a:pt x="0" y="489"/>
                </a:cubicBezTo>
                <a:cubicBezTo>
                  <a:pt x="0" y="633"/>
                  <a:pt x="159" y="851"/>
                  <a:pt x="201" y="94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2060" name="Freeform 12"/>
          <p:cNvSpPr>
            <a:spLocks/>
          </p:cNvSpPr>
          <p:nvPr/>
        </p:nvSpPr>
        <p:spPr bwMode="auto">
          <a:xfrm>
            <a:off x="7239000" y="3614738"/>
            <a:ext cx="247650" cy="652462"/>
          </a:xfrm>
          <a:custGeom>
            <a:avLst/>
            <a:gdLst/>
            <a:ahLst/>
            <a:cxnLst>
              <a:cxn ang="0">
                <a:pos x="156" y="0"/>
              </a:cxn>
              <a:cxn ang="0">
                <a:pos x="16" y="201"/>
              </a:cxn>
              <a:cxn ang="0">
                <a:pos x="71" y="411"/>
              </a:cxn>
            </a:cxnLst>
            <a:rect l="0" t="0" r="r" b="b"/>
            <a:pathLst>
              <a:path w="156" h="411">
                <a:moveTo>
                  <a:pt x="156" y="0"/>
                </a:moveTo>
                <a:cubicBezTo>
                  <a:pt x="133" y="33"/>
                  <a:pt x="30" y="133"/>
                  <a:pt x="16" y="201"/>
                </a:cubicBezTo>
                <a:cubicBezTo>
                  <a:pt x="0" y="251"/>
                  <a:pt x="60" y="368"/>
                  <a:pt x="71" y="411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2061" name="Rectangle 13"/>
          <p:cNvSpPr>
            <a:spLocks noChangeArrowheads="1"/>
          </p:cNvSpPr>
          <p:nvPr/>
        </p:nvSpPr>
        <p:spPr bwMode="auto">
          <a:xfrm>
            <a:off x="6859588" y="4648200"/>
            <a:ext cx="1030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cs typeface="Arial" pitchFamily="34" charset="0"/>
              </a:rPr>
              <a:t>Spec</a:t>
            </a:r>
          </a:p>
          <a:p>
            <a:pPr algn="ctr" eaLnBrk="1" hangingPunct="1"/>
            <a:r>
              <a:rPr lang="en-US" sz="2400">
                <a:cs typeface="Arial" pitchFamily="34" charset="0"/>
              </a:rPr>
              <a:t>(FSM)</a:t>
            </a:r>
          </a:p>
        </p:txBody>
      </p:sp>
      <p:grpSp>
        <p:nvGrpSpPr>
          <p:cNvPr id="642062" name="Group 14"/>
          <p:cNvGrpSpPr>
            <a:grpSpLocks/>
          </p:cNvGrpSpPr>
          <p:nvPr/>
        </p:nvGrpSpPr>
        <p:grpSpPr bwMode="auto">
          <a:xfrm>
            <a:off x="2590800" y="3657600"/>
            <a:ext cx="3733800" cy="533400"/>
            <a:chOff x="1632" y="2304"/>
            <a:chExt cx="2352" cy="336"/>
          </a:xfrm>
        </p:grpSpPr>
        <p:sp>
          <p:nvSpPr>
            <p:cNvPr id="642063" name="AutoShape 15"/>
            <p:cNvSpPr>
              <a:spLocks noChangeArrowheads="1"/>
            </p:cNvSpPr>
            <p:nvPr/>
          </p:nvSpPr>
          <p:spPr bwMode="auto">
            <a:xfrm>
              <a:off x="1632" y="2304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cs typeface="Arial" pitchFamily="34" charset="0"/>
              </a:endParaRPr>
            </a:p>
          </p:txBody>
        </p:sp>
        <p:sp>
          <p:nvSpPr>
            <p:cNvPr id="642064" name="AutoShape 16"/>
            <p:cNvSpPr>
              <a:spLocks noChangeArrowheads="1"/>
            </p:cNvSpPr>
            <p:nvPr/>
          </p:nvSpPr>
          <p:spPr bwMode="auto">
            <a:xfrm>
              <a:off x="3552" y="2304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cs typeface="Arial" pitchFamily="34" charset="0"/>
              </a:endParaRPr>
            </a:p>
          </p:txBody>
        </p:sp>
      </p:grpSp>
      <p:sp>
        <p:nvSpPr>
          <p:cNvPr id="642065" name="AutoShape 17"/>
          <p:cNvSpPr>
            <a:spLocks noChangeArrowheads="1"/>
          </p:cNvSpPr>
          <p:nvPr/>
        </p:nvSpPr>
        <p:spPr bwMode="auto">
          <a:xfrm>
            <a:off x="1900238" y="5410200"/>
            <a:ext cx="2900362" cy="533400"/>
          </a:xfrm>
          <a:prstGeom prst="wedgeEllipseCallout">
            <a:avLst>
              <a:gd name="adj1" fmla="val -15681"/>
              <a:gd name="adj2" fmla="val -29821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>
                <a:cs typeface="Arial" pitchFamily="34" charset="0"/>
              </a:rPr>
              <a:t>By </a:t>
            </a:r>
            <a:r>
              <a:rPr lang="en-US" sz="2000">
                <a:solidFill>
                  <a:srgbClr val="CC3300"/>
                </a:solidFill>
                <a:cs typeface="Arial" pitchFamily="34" charset="0"/>
              </a:rPr>
              <a:t>Construction</a:t>
            </a:r>
          </a:p>
        </p:txBody>
      </p:sp>
      <p:sp>
        <p:nvSpPr>
          <p:cNvPr id="642066" name="AutoShape 18"/>
          <p:cNvSpPr>
            <a:spLocks noChangeArrowheads="1"/>
          </p:cNvSpPr>
          <p:nvPr/>
        </p:nvSpPr>
        <p:spPr bwMode="auto">
          <a:xfrm>
            <a:off x="3886200" y="1981200"/>
            <a:ext cx="2819400" cy="838200"/>
          </a:xfrm>
          <a:prstGeom prst="wedgeEllipseCallout">
            <a:avLst>
              <a:gd name="adj1" fmla="val 31417"/>
              <a:gd name="adj2" fmla="val 15709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000" dirty="0">
                <a:solidFill>
                  <a:srgbClr val="CC3300"/>
                </a:solidFill>
                <a:cs typeface="Arial" pitchFamily="34" charset="0"/>
              </a:rPr>
              <a:t>Model Checking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5" grpId="0" animBg="1" autoUpdateAnimBg="0"/>
      <p:bldP spid="64206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3681-57E1-464A-9C44-B934B9ED8942}" type="slidenum">
              <a:rPr lang="en-US"/>
              <a:pPr/>
              <a:t>26</a:t>
            </a:fld>
            <a:endParaRPr lang="en-US"/>
          </a:p>
        </p:txBody>
      </p:sp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2514600" y="1676400"/>
            <a:ext cx="441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State-transition graph</a:t>
            </a:r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6781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Q      		  set of states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I 		  set of initial states		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P		  set of atomic observation	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T  Q  Q      transition relation          	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[ ]: Q 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 2</a:t>
            </a:r>
            <a:r>
              <a:rPr lang="en-US" sz="2400" baseline="30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P	  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observation function       	</a:t>
            </a: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63557" name="Rectangle 5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Low-level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FC5C-0945-4852-B545-410D28651290}" type="slidenum">
              <a:rPr lang="en-US"/>
              <a:pPr/>
              <a:t>27</a:t>
            </a:fld>
            <a:endParaRPr lang="en-US"/>
          </a:p>
        </p:txBody>
      </p:sp>
      <p:sp>
        <p:nvSpPr>
          <p:cNvPr id="664578" name="Oval 2"/>
          <p:cNvSpPr>
            <a:spLocks noChangeArrowheads="1"/>
          </p:cNvSpPr>
          <p:nvPr/>
        </p:nvSpPr>
        <p:spPr bwMode="auto">
          <a:xfrm>
            <a:off x="3962400" y="8382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79" name="Oval 3"/>
          <p:cNvSpPr>
            <a:spLocks noChangeArrowheads="1"/>
          </p:cNvSpPr>
          <p:nvPr/>
        </p:nvSpPr>
        <p:spPr bwMode="auto">
          <a:xfrm>
            <a:off x="2667000" y="28194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80" name="Oval 4"/>
          <p:cNvSpPr>
            <a:spLocks noChangeArrowheads="1"/>
          </p:cNvSpPr>
          <p:nvPr/>
        </p:nvSpPr>
        <p:spPr bwMode="auto">
          <a:xfrm>
            <a:off x="5410200" y="2819400"/>
            <a:ext cx="1066800" cy="914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581" name="Line 5"/>
          <p:cNvSpPr>
            <a:spLocks noChangeShapeType="1"/>
          </p:cNvSpPr>
          <p:nvPr/>
        </p:nvSpPr>
        <p:spPr bwMode="auto">
          <a:xfrm flipH="1">
            <a:off x="3505200" y="1676400"/>
            <a:ext cx="762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4582" name="Line 6"/>
          <p:cNvSpPr>
            <a:spLocks noChangeShapeType="1"/>
          </p:cNvSpPr>
          <p:nvPr/>
        </p:nvSpPr>
        <p:spPr bwMode="auto">
          <a:xfrm>
            <a:off x="4724400" y="17526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4583" name="Line 7"/>
          <p:cNvSpPr>
            <a:spLocks noChangeShapeType="1"/>
          </p:cNvSpPr>
          <p:nvPr/>
        </p:nvSpPr>
        <p:spPr bwMode="auto">
          <a:xfrm flipH="1" flipV="1">
            <a:off x="49530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4584" name="Freeform 8"/>
          <p:cNvSpPr>
            <a:spLocks/>
          </p:cNvSpPr>
          <p:nvPr/>
        </p:nvSpPr>
        <p:spPr bwMode="auto">
          <a:xfrm>
            <a:off x="2044700" y="2717800"/>
            <a:ext cx="622300" cy="1117600"/>
          </a:xfrm>
          <a:custGeom>
            <a:avLst/>
            <a:gdLst/>
            <a:ahLst/>
            <a:cxnLst>
              <a:cxn ang="0">
                <a:pos x="392" y="448"/>
              </a:cxn>
              <a:cxn ang="0">
                <a:pos x="56" y="640"/>
              </a:cxn>
              <a:cxn ang="0">
                <a:pos x="56" y="64"/>
              </a:cxn>
              <a:cxn ang="0">
                <a:pos x="392" y="256"/>
              </a:cxn>
            </a:cxnLst>
            <a:rect l="0" t="0" r="r" b="b"/>
            <a:pathLst>
              <a:path w="392" h="704">
                <a:moveTo>
                  <a:pt x="392" y="448"/>
                </a:moveTo>
                <a:cubicBezTo>
                  <a:pt x="252" y="576"/>
                  <a:pt x="112" y="704"/>
                  <a:pt x="56" y="640"/>
                </a:cubicBezTo>
                <a:cubicBezTo>
                  <a:pt x="0" y="576"/>
                  <a:pt x="0" y="128"/>
                  <a:pt x="56" y="64"/>
                </a:cubicBezTo>
                <a:cubicBezTo>
                  <a:pt x="112" y="0"/>
                  <a:pt x="252" y="128"/>
                  <a:pt x="392" y="2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4585" name="Text Box 9"/>
          <p:cNvSpPr txBox="1">
            <a:spLocks noChangeArrowheads="1"/>
          </p:cNvSpPr>
          <p:nvPr/>
        </p:nvSpPr>
        <p:spPr bwMode="auto">
          <a:xfrm>
            <a:off x="4267200" y="1066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28956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a,b</a:t>
            </a:r>
          </a:p>
        </p:txBody>
      </p:sp>
      <p:sp>
        <p:nvSpPr>
          <p:cNvPr id="664587" name="Text Box 11"/>
          <p:cNvSpPr txBox="1">
            <a:spLocks noChangeArrowheads="1"/>
          </p:cNvSpPr>
          <p:nvPr/>
        </p:nvSpPr>
        <p:spPr bwMode="auto">
          <a:xfrm>
            <a:off x="5791200" y="3048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664588" name="Text Box 12"/>
          <p:cNvSpPr txBox="1">
            <a:spLocks noChangeArrowheads="1"/>
          </p:cNvSpPr>
          <p:nvPr/>
        </p:nvSpPr>
        <p:spPr bwMode="auto">
          <a:xfrm>
            <a:off x="3581400" y="53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64589" name="Text Box 13"/>
          <p:cNvSpPr txBox="1">
            <a:spLocks noChangeArrowheads="1"/>
          </p:cNvSpPr>
          <p:nvPr/>
        </p:nvSpPr>
        <p:spPr bwMode="auto">
          <a:xfrm>
            <a:off x="6248400" y="3581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3429000" y="3581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04800" y="4953000"/>
            <a:ext cx="8839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Run:      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</a:rPr>
              <a:t>1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 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 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 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3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 q</a:t>
            </a:r>
            <a:r>
              <a:rPr lang="en-US" sz="2400" baseline="-25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 	state sequence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Trace: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a 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  <a:sym typeface="Symbol" pitchFamily="18" charset="2"/>
              </a:rPr>
              <a:t>  b    a   b    a   	observation sequence</a:t>
            </a:r>
          </a:p>
        </p:txBody>
      </p:sp>
      <p:sp>
        <p:nvSpPr>
          <p:cNvPr id="664592" name="Line 16"/>
          <p:cNvSpPr>
            <a:spLocks noChangeShapeType="1"/>
          </p:cNvSpPr>
          <p:nvPr/>
        </p:nvSpPr>
        <p:spPr bwMode="auto">
          <a:xfrm>
            <a:off x="4495800" y="381000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5066-089A-430D-9764-6D6148631502}" type="slidenum">
              <a:rPr lang="en-US"/>
              <a:pPr/>
              <a:t>28</a:t>
            </a:fld>
            <a:endParaRPr lang="en-US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Model of Computation</a:t>
            </a:r>
          </a:p>
        </p:txBody>
      </p:sp>
      <p:sp>
        <p:nvSpPr>
          <p:cNvPr id="665603" name="Rectangle 3"/>
          <p:cNvSpPr>
            <a:spLocks noChangeArrowheads="1"/>
          </p:cNvSpPr>
          <p:nvPr/>
        </p:nvSpPr>
        <p:spPr bwMode="auto">
          <a:xfrm flipH="1">
            <a:off x="569913" y="2209800"/>
            <a:ext cx="836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806450">
              <a:spcBef>
                <a:spcPct val="20000"/>
              </a:spcBef>
            </a:pPr>
            <a:endParaRPr lang="en-US">
              <a:sym typeface="Symbol" pitchFamily="18" charset="2"/>
            </a:endParaRPr>
          </a:p>
        </p:txBody>
      </p:sp>
      <p:sp>
        <p:nvSpPr>
          <p:cNvPr id="665604" name="Rectangle 4"/>
          <p:cNvSpPr>
            <a:spLocks noChangeArrowheads="1"/>
          </p:cNvSpPr>
          <p:nvPr/>
        </p:nvSpPr>
        <p:spPr bwMode="auto">
          <a:xfrm>
            <a:off x="4876800" y="4953000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b="1"/>
              <a:t>Infinite Computation Tree</a:t>
            </a:r>
          </a:p>
        </p:txBody>
      </p:sp>
      <p:sp>
        <p:nvSpPr>
          <p:cNvPr id="665605" name="Oval 5"/>
          <p:cNvSpPr>
            <a:spLocks noChangeArrowheads="1"/>
          </p:cNvSpPr>
          <p:nvPr/>
        </p:nvSpPr>
        <p:spPr bwMode="auto">
          <a:xfrm>
            <a:off x="5926138" y="1905000"/>
            <a:ext cx="817562" cy="585788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/>
              <a:t>a b</a:t>
            </a:r>
          </a:p>
        </p:txBody>
      </p:sp>
      <p:sp>
        <p:nvSpPr>
          <p:cNvPr id="665606" name="Oval 6"/>
          <p:cNvSpPr>
            <a:spLocks noChangeArrowheads="1"/>
          </p:cNvSpPr>
          <p:nvPr/>
        </p:nvSpPr>
        <p:spPr bwMode="auto">
          <a:xfrm>
            <a:off x="5075238" y="2714625"/>
            <a:ext cx="674687" cy="587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/>
              <a:t>b c</a:t>
            </a:r>
          </a:p>
        </p:txBody>
      </p:sp>
      <p:sp>
        <p:nvSpPr>
          <p:cNvPr id="665607" name="Oval 7"/>
          <p:cNvSpPr>
            <a:spLocks noChangeArrowheads="1"/>
          </p:cNvSpPr>
          <p:nvPr/>
        </p:nvSpPr>
        <p:spPr bwMode="auto">
          <a:xfrm>
            <a:off x="5980113" y="3582988"/>
            <a:ext cx="676275" cy="5857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665608" name="Oval 8"/>
          <p:cNvSpPr>
            <a:spLocks noChangeArrowheads="1"/>
          </p:cNvSpPr>
          <p:nvPr/>
        </p:nvSpPr>
        <p:spPr bwMode="auto">
          <a:xfrm>
            <a:off x="6884988" y="2714625"/>
            <a:ext cx="676275" cy="587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cxnSp>
        <p:nvCxnSpPr>
          <p:cNvPr id="665609" name="AutoShape 9"/>
          <p:cNvCxnSpPr>
            <a:cxnSpLocks noChangeShapeType="1"/>
            <a:stCxn id="665608" idx="1"/>
            <a:endCxn id="665605" idx="5"/>
          </p:cNvCxnSpPr>
          <p:nvPr/>
        </p:nvCxnSpPr>
        <p:spPr bwMode="auto">
          <a:xfrm flipH="1" flipV="1">
            <a:off x="6624638" y="2405063"/>
            <a:ext cx="358775" cy="395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665610" name="Oval 10"/>
          <p:cNvSpPr>
            <a:spLocks noChangeArrowheads="1"/>
          </p:cNvSpPr>
          <p:nvPr/>
        </p:nvSpPr>
        <p:spPr bwMode="auto">
          <a:xfrm>
            <a:off x="4168775" y="3525838"/>
            <a:ext cx="676275" cy="5857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/>
              <a:t>a b</a:t>
            </a:r>
          </a:p>
        </p:txBody>
      </p:sp>
      <p:cxnSp>
        <p:nvCxnSpPr>
          <p:cNvPr id="665611" name="AutoShape 11"/>
          <p:cNvCxnSpPr>
            <a:cxnSpLocks noChangeShapeType="1"/>
            <a:stCxn id="665606" idx="3"/>
            <a:endCxn id="665610" idx="7"/>
          </p:cNvCxnSpPr>
          <p:nvPr/>
        </p:nvCxnSpPr>
        <p:spPr bwMode="auto">
          <a:xfrm flipH="1">
            <a:off x="4746625" y="3216275"/>
            <a:ext cx="427038" cy="3952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5612" name="Oval 12"/>
          <p:cNvSpPr>
            <a:spLocks noChangeArrowheads="1"/>
          </p:cNvSpPr>
          <p:nvPr/>
        </p:nvSpPr>
        <p:spPr bwMode="auto">
          <a:xfrm>
            <a:off x="7734300" y="3582988"/>
            <a:ext cx="676275" cy="5857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cxnSp>
        <p:nvCxnSpPr>
          <p:cNvPr id="665613" name="AutoShape 13"/>
          <p:cNvCxnSpPr>
            <a:cxnSpLocks noChangeShapeType="1"/>
            <a:stCxn id="665605" idx="3"/>
            <a:endCxn id="665606" idx="7"/>
          </p:cNvCxnSpPr>
          <p:nvPr/>
        </p:nvCxnSpPr>
        <p:spPr bwMode="auto">
          <a:xfrm flipH="1">
            <a:off x="5651500" y="2405063"/>
            <a:ext cx="393700" cy="395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5614" name="AutoShape 14"/>
          <p:cNvCxnSpPr>
            <a:cxnSpLocks noChangeShapeType="1"/>
          </p:cNvCxnSpPr>
          <p:nvPr/>
        </p:nvCxnSpPr>
        <p:spPr bwMode="auto">
          <a:xfrm flipH="1" flipV="1">
            <a:off x="5697538" y="3128963"/>
            <a:ext cx="482600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665615" name="AutoShape 15"/>
          <p:cNvCxnSpPr>
            <a:cxnSpLocks noChangeShapeType="1"/>
          </p:cNvCxnSpPr>
          <p:nvPr/>
        </p:nvCxnSpPr>
        <p:spPr bwMode="auto">
          <a:xfrm flipH="1" flipV="1">
            <a:off x="7451725" y="3187700"/>
            <a:ext cx="482600" cy="5159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665616" name="AutoShape 16"/>
          <p:cNvCxnSpPr>
            <a:cxnSpLocks noChangeShapeType="1"/>
          </p:cNvCxnSpPr>
          <p:nvPr/>
        </p:nvCxnSpPr>
        <p:spPr bwMode="auto">
          <a:xfrm flipH="1" flipV="1">
            <a:off x="8356600" y="3997325"/>
            <a:ext cx="482600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665617" name="AutoShape 17"/>
          <p:cNvCxnSpPr>
            <a:cxnSpLocks noChangeShapeType="1"/>
          </p:cNvCxnSpPr>
          <p:nvPr/>
        </p:nvCxnSpPr>
        <p:spPr bwMode="auto">
          <a:xfrm flipH="1" flipV="1">
            <a:off x="6602413" y="4054475"/>
            <a:ext cx="482600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grpSp>
        <p:nvGrpSpPr>
          <p:cNvPr id="665618" name="Group 18"/>
          <p:cNvGrpSpPr>
            <a:grpSpLocks/>
          </p:cNvGrpSpPr>
          <p:nvPr/>
        </p:nvGrpSpPr>
        <p:grpSpPr bwMode="auto">
          <a:xfrm>
            <a:off x="381000" y="2362200"/>
            <a:ext cx="2755900" cy="2286000"/>
            <a:chOff x="3360" y="1440"/>
            <a:chExt cx="1784" cy="1344"/>
          </a:xfrm>
        </p:grpSpPr>
        <p:sp>
          <p:nvSpPr>
            <p:cNvPr id="665619" name="Oval 19"/>
            <p:cNvSpPr>
              <a:spLocks noChangeArrowheads="1"/>
            </p:cNvSpPr>
            <p:nvPr/>
          </p:nvSpPr>
          <p:spPr bwMode="auto">
            <a:xfrm>
              <a:off x="3895" y="1440"/>
              <a:ext cx="434" cy="3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 type="none" w="sm" len="sm"/>
            </a:ln>
            <a:effectLst/>
          </p:spPr>
          <p:txBody>
            <a:bodyPr anchor="ctr"/>
            <a:lstStyle/>
            <a:p>
              <a:pPr algn="ctr"/>
              <a:r>
                <a:rPr lang="en-US" sz="1800" b="1"/>
                <a:t>a b</a:t>
              </a:r>
            </a:p>
          </p:txBody>
        </p:sp>
        <p:sp>
          <p:nvSpPr>
            <p:cNvPr id="665620" name="Oval 20"/>
            <p:cNvSpPr>
              <a:spLocks noChangeArrowheads="1"/>
            </p:cNvSpPr>
            <p:nvPr/>
          </p:nvSpPr>
          <p:spPr bwMode="auto">
            <a:xfrm>
              <a:off x="3360" y="2324"/>
              <a:ext cx="434" cy="3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anchor="ctr"/>
            <a:lstStyle/>
            <a:p>
              <a:pPr algn="ctr"/>
              <a:r>
                <a:rPr lang="en-US" sz="1800" b="1"/>
                <a:t>b c</a:t>
              </a:r>
            </a:p>
          </p:txBody>
        </p:sp>
        <p:sp>
          <p:nvSpPr>
            <p:cNvPr id="665621" name="Oval 21"/>
            <p:cNvSpPr>
              <a:spLocks noChangeArrowheads="1"/>
            </p:cNvSpPr>
            <p:nvPr/>
          </p:nvSpPr>
          <p:spPr bwMode="auto">
            <a:xfrm>
              <a:off x="4594" y="2324"/>
              <a:ext cx="434" cy="3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 type="none" w="sm" len="sm"/>
            </a:ln>
            <a:effectLst/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c</a:t>
              </a:r>
              <a:endParaRPr lang="en-US" sz="1800" b="1"/>
            </a:p>
          </p:txBody>
        </p:sp>
        <p:cxnSp>
          <p:nvCxnSpPr>
            <p:cNvPr id="665622" name="AutoShape 22"/>
            <p:cNvCxnSpPr>
              <a:cxnSpLocks noChangeShapeType="1"/>
              <a:stCxn id="665619" idx="3"/>
              <a:endCxn id="665620" idx="0"/>
            </p:cNvCxnSpPr>
            <p:nvPr/>
          </p:nvCxnSpPr>
          <p:spPr bwMode="auto">
            <a:xfrm flipH="1">
              <a:off x="3577" y="1706"/>
              <a:ext cx="382" cy="6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5623" name="AutoShape 23"/>
            <p:cNvCxnSpPr>
              <a:cxnSpLocks noChangeShapeType="1"/>
              <a:stCxn id="665620" idx="6"/>
              <a:endCxn id="665621" idx="2"/>
            </p:cNvCxnSpPr>
            <p:nvPr/>
          </p:nvCxnSpPr>
          <p:spPr bwMode="auto">
            <a:xfrm>
              <a:off x="3794" y="2480"/>
              <a:ext cx="8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5624" name="AutoShape 24"/>
            <p:cNvCxnSpPr>
              <a:cxnSpLocks noChangeShapeType="1"/>
              <a:stCxn id="665621" idx="0"/>
              <a:endCxn id="665619" idx="5"/>
            </p:cNvCxnSpPr>
            <p:nvPr/>
          </p:nvCxnSpPr>
          <p:spPr bwMode="auto">
            <a:xfrm flipH="1" flipV="1">
              <a:off x="4266" y="1706"/>
              <a:ext cx="545" cy="6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65625" name="Line 25"/>
            <p:cNvSpPr>
              <a:spLocks noChangeShapeType="1"/>
            </p:cNvSpPr>
            <p:nvPr/>
          </p:nvSpPr>
          <p:spPr bwMode="auto">
            <a:xfrm flipH="1">
              <a:off x="3723" y="1758"/>
              <a:ext cx="363" cy="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26" name="Freeform 26"/>
            <p:cNvSpPr>
              <a:spLocks/>
            </p:cNvSpPr>
            <p:nvPr/>
          </p:nvSpPr>
          <p:spPr bwMode="auto">
            <a:xfrm>
              <a:off x="4811" y="2501"/>
              <a:ext cx="333" cy="28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88" y="384"/>
                </a:cxn>
                <a:cxn ang="0">
                  <a:pos x="480" y="192"/>
                </a:cxn>
                <a:cxn ang="0">
                  <a:pos x="336" y="0"/>
                </a:cxn>
              </a:cxnLst>
              <a:rect l="0" t="0" r="r" b="b"/>
              <a:pathLst>
                <a:path w="488" h="384">
                  <a:moveTo>
                    <a:pt x="0" y="192"/>
                  </a:moveTo>
                  <a:cubicBezTo>
                    <a:pt x="104" y="288"/>
                    <a:pt x="208" y="384"/>
                    <a:pt x="288" y="384"/>
                  </a:cubicBezTo>
                  <a:cubicBezTo>
                    <a:pt x="368" y="384"/>
                    <a:pt x="472" y="256"/>
                    <a:pt x="480" y="192"/>
                  </a:cubicBezTo>
                  <a:cubicBezTo>
                    <a:pt x="488" y="128"/>
                    <a:pt x="360" y="32"/>
                    <a:pt x="3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27" name="Text Box 27"/>
          <p:cNvSpPr txBox="1">
            <a:spLocks noChangeArrowheads="1"/>
          </p:cNvSpPr>
          <p:nvPr/>
        </p:nvSpPr>
        <p:spPr bwMode="auto">
          <a:xfrm>
            <a:off x="609600" y="4953000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State Transition Graph </a:t>
            </a:r>
          </a:p>
        </p:txBody>
      </p:sp>
      <p:sp>
        <p:nvSpPr>
          <p:cNvPr id="665628" name="Rectangle 28"/>
          <p:cNvSpPr>
            <a:spLocks noChangeArrowheads="1"/>
          </p:cNvSpPr>
          <p:nvPr/>
        </p:nvSpPr>
        <p:spPr bwMode="auto">
          <a:xfrm>
            <a:off x="971550" y="5302250"/>
            <a:ext cx="78486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endParaRPr lang="en-US" sz="2400" i="1" baseline="-25000">
              <a:latin typeface="Times New Roman" pitchFamily="18" charset="0"/>
            </a:endParaRPr>
          </a:p>
          <a:p>
            <a:pPr algn="l" eaLnBrk="1" hangingPunct="1"/>
            <a:r>
              <a:rPr lang="en-US" sz="2400">
                <a:latin typeface="Comic Sans MS" pitchFamily="66" charset="0"/>
              </a:rPr>
              <a:t>Unwind State Graph to obtain Infinite Tree.</a:t>
            </a:r>
          </a:p>
          <a:p>
            <a:pPr algn="l" eaLnBrk="1" hangingPunct="1"/>
            <a:endParaRPr lang="en-US" sz="2400">
              <a:latin typeface="Comic Sans MS" pitchFamily="66" charset="0"/>
            </a:endParaRPr>
          </a:p>
          <a:p>
            <a:pPr algn="l" eaLnBrk="1" hangingPunct="1"/>
            <a:r>
              <a:rPr lang="en-US" sz="2400" i="1">
                <a:latin typeface="Comic Sans MS" pitchFamily="66" charset="0"/>
              </a:rPr>
              <a:t>A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trace</a:t>
            </a:r>
            <a:r>
              <a:rPr lang="en-US" sz="2400" i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is an infinite sequence of state observations</a:t>
            </a:r>
          </a:p>
          <a:p>
            <a:pPr algn="l" eaLnBrk="1" hangingPunct="1"/>
            <a:endParaRPr lang="en-US" sz="2400">
              <a:latin typeface="Comic Sans MS" pitchFamily="66" charset="0"/>
            </a:endParaRPr>
          </a:p>
        </p:txBody>
      </p:sp>
      <p:sp>
        <p:nvSpPr>
          <p:cNvPr id="665629" name="Line 29"/>
          <p:cNvSpPr>
            <a:spLocks noChangeShapeType="1"/>
          </p:cNvSpPr>
          <p:nvPr/>
        </p:nvSpPr>
        <p:spPr bwMode="auto">
          <a:xfrm flipH="1">
            <a:off x="3886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30" name="Line 30"/>
          <p:cNvSpPr>
            <a:spLocks noChangeShapeType="1"/>
          </p:cNvSpPr>
          <p:nvPr/>
        </p:nvSpPr>
        <p:spPr bwMode="auto">
          <a:xfrm>
            <a:off x="15240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31" name="Line 31"/>
          <p:cNvSpPr>
            <a:spLocks noChangeShapeType="1"/>
          </p:cNvSpPr>
          <p:nvPr/>
        </p:nvSpPr>
        <p:spPr bwMode="auto">
          <a:xfrm>
            <a:off x="6324600" y="152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774F-DFF6-4994-AB02-0081B7E6398A}" type="slidenum">
              <a:rPr lang="en-US"/>
              <a:pPr/>
              <a:t>29</a:t>
            </a:fld>
            <a:endParaRPr lang="en-US"/>
          </a:p>
        </p:txBody>
      </p:sp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Semantics</a:t>
            </a:r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 flipH="1">
            <a:off x="569913" y="2209800"/>
            <a:ext cx="836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defTabSz="806450">
              <a:spcBef>
                <a:spcPct val="20000"/>
              </a:spcBef>
            </a:pPr>
            <a:endParaRPr lang="en-US">
              <a:sym typeface="Symbol" pitchFamily="18" charset="2"/>
            </a:endParaRP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4876800" y="4953000"/>
            <a:ext cx="4038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b="1"/>
              <a:t>Infinite Computation Tree</a:t>
            </a:r>
          </a:p>
        </p:txBody>
      </p:sp>
      <p:sp>
        <p:nvSpPr>
          <p:cNvPr id="666629" name="Oval 5"/>
          <p:cNvSpPr>
            <a:spLocks noChangeArrowheads="1"/>
          </p:cNvSpPr>
          <p:nvPr/>
        </p:nvSpPr>
        <p:spPr bwMode="auto">
          <a:xfrm>
            <a:off x="5926138" y="1905000"/>
            <a:ext cx="817562" cy="585788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/>
              <a:t>a b</a:t>
            </a:r>
          </a:p>
        </p:txBody>
      </p:sp>
      <p:sp>
        <p:nvSpPr>
          <p:cNvPr id="666630" name="Oval 6"/>
          <p:cNvSpPr>
            <a:spLocks noChangeArrowheads="1"/>
          </p:cNvSpPr>
          <p:nvPr/>
        </p:nvSpPr>
        <p:spPr bwMode="auto">
          <a:xfrm>
            <a:off x="5075238" y="2714625"/>
            <a:ext cx="674687" cy="587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/>
              <a:t>b c</a:t>
            </a:r>
          </a:p>
        </p:txBody>
      </p:sp>
      <p:sp>
        <p:nvSpPr>
          <p:cNvPr id="666631" name="Oval 7"/>
          <p:cNvSpPr>
            <a:spLocks noChangeArrowheads="1"/>
          </p:cNvSpPr>
          <p:nvPr/>
        </p:nvSpPr>
        <p:spPr bwMode="auto">
          <a:xfrm>
            <a:off x="5980113" y="3582988"/>
            <a:ext cx="676275" cy="5857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666632" name="Oval 8"/>
          <p:cNvSpPr>
            <a:spLocks noChangeArrowheads="1"/>
          </p:cNvSpPr>
          <p:nvPr/>
        </p:nvSpPr>
        <p:spPr bwMode="auto">
          <a:xfrm>
            <a:off x="6884988" y="2714625"/>
            <a:ext cx="676275" cy="5873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cxnSp>
        <p:nvCxnSpPr>
          <p:cNvPr id="666633" name="AutoShape 9"/>
          <p:cNvCxnSpPr>
            <a:cxnSpLocks noChangeShapeType="1"/>
            <a:stCxn id="666632" idx="1"/>
            <a:endCxn id="666629" idx="5"/>
          </p:cNvCxnSpPr>
          <p:nvPr/>
        </p:nvCxnSpPr>
        <p:spPr bwMode="auto">
          <a:xfrm flipH="1" flipV="1">
            <a:off x="6624638" y="2405063"/>
            <a:ext cx="358775" cy="395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666634" name="Oval 10"/>
          <p:cNvSpPr>
            <a:spLocks noChangeArrowheads="1"/>
          </p:cNvSpPr>
          <p:nvPr/>
        </p:nvSpPr>
        <p:spPr bwMode="auto">
          <a:xfrm>
            <a:off x="4168775" y="3525838"/>
            <a:ext cx="676275" cy="5857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/>
              <a:t>a b</a:t>
            </a:r>
          </a:p>
        </p:txBody>
      </p:sp>
      <p:cxnSp>
        <p:nvCxnSpPr>
          <p:cNvPr id="666635" name="AutoShape 11"/>
          <p:cNvCxnSpPr>
            <a:cxnSpLocks noChangeShapeType="1"/>
            <a:stCxn id="666630" idx="3"/>
            <a:endCxn id="666634" idx="7"/>
          </p:cNvCxnSpPr>
          <p:nvPr/>
        </p:nvCxnSpPr>
        <p:spPr bwMode="auto">
          <a:xfrm flipH="1">
            <a:off x="4746625" y="3216275"/>
            <a:ext cx="427038" cy="3952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66636" name="Oval 12"/>
          <p:cNvSpPr>
            <a:spLocks noChangeArrowheads="1"/>
          </p:cNvSpPr>
          <p:nvPr/>
        </p:nvSpPr>
        <p:spPr bwMode="auto">
          <a:xfrm>
            <a:off x="7734300" y="3582988"/>
            <a:ext cx="676275" cy="5857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cxnSp>
        <p:nvCxnSpPr>
          <p:cNvPr id="666637" name="AutoShape 13"/>
          <p:cNvCxnSpPr>
            <a:cxnSpLocks noChangeShapeType="1"/>
            <a:stCxn id="666629" idx="3"/>
            <a:endCxn id="666630" idx="7"/>
          </p:cNvCxnSpPr>
          <p:nvPr/>
        </p:nvCxnSpPr>
        <p:spPr bwMode="auto">
          <a:xfrm flipH="1">
            <a:off x="5651500" y="2405063"/>
            <a:ext cx="393700" cy="395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6638" name="AutoShape 14"/>
          <p:cNvCxnSpPr>
            <a:cxnSpLocks noChangeShapeType="1"/>
          </p:cNvCxnSpPr>
          <p:nvPr/>
        </p:nvCxnSpPr>
        <p:spPr bwMode="auto">
          <a:xfrm flipH="1" flipV="1">
            <a:off x="5697538" y="3128963"/>
            <a:ext cx="482600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666639" name="AutoShape 15"/>
          <p:cNvCxnSpPr>
            <a:cxnSpLocks noChangeShapeType="1"/>
          </p:cNvCxnSpPr>
          <p:nvPr/>
        </p:nvCxnSpPr>
        <p:spPr bwMode="auto">
          <a:xfrm flipH="1" flipV="1">
            <a:off x="7451725" y="3187700"/>
            <a:ext cx="482600" cy="5159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666640" name="AutoShape 16"/>
          <p:cNvCxnSpPr>
            <a:cxnSpLocks noChangeShapeType="1"/>
          </p:cNvCxnSpPr>
          <p:nvPr/>
        </p:nvCxnSpPr>
        <p:spPr bwMode="auto">
          <a:xfrm flipH="1" flipV="1">
            <a:off x="8356600" y="3997325"/>
            <a:ext cx="482600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666641" name="AutoShape 17"/>
          <p:cNvCxnSpPr>
            <a:cxnSpLocks noChangeShapeType="1"/>
          </p:cNvCxnSpPr>
          <p:nvPr/>
        </p:nvCxnSpPr>
        <p:spPr bwMode="auto">
          <a:xfrm flipH="1" flipV="1">
            <a:off x="6602413" y="4054475"/>
            <a:ext cx="482600" cy="517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grpSp>
        <p:nvGrpSpPr>
          <p:cNvPr id="666642" name="Group 18"/>
          <p:cNvGrpSpPr>
            <a:grpSpLocks/>
          </p:cNvGrpSpPr>
          <p:nvPr/>
        </p:nvGrpSpPr>
        <p:grpSpPr bwMode="auto">
          <a:xfrm>
            <a:off x="381000" y="2362200"/>
            <a:ext cx="2755900" cy="2286000"/>
            <a:chOff x="3360" y="1440"/>
            <a:chExt cx="1784" cy="1344"/>
          </a:xfrm>
        </p:grpSpPr>
        <p:sp>
          <p:nvSpPr>
            <p:cNvPr id="666643" name="Oval 19"/>
            <p:cNvSpPr>
              <a:spLocks noChangeArrowheads="1"/>
            </p:cNvSpPr>
            <p:nvPr/>
          </p:nvSpPr>
          <p:spPr bwMode="auto">
            <a:xfrm>
              <a:off x="3895" y="1440"/>
              <a:ext cx="434" cy="3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round/>
              <a:headEnd/>
              <a:tailEnd type="none" w="sm" len="sm"/>
            </a:ln>
            <a:effectLst/>
          </p:spPr>
          <p:txBody>
            <a:bodyPr anchor="ctr"/>
            <a:lstStyle/>
            <a:p>
              <a:pPr algn="ctr"/>
              <a:r>
                <a:rPr lang="en-US" sz="1800" b="1"/>
                <a:t>a b</a:t>
              </a:r>
            </a:p>
          </p:txBody>
        </p:sp>
        <p:sp>
          <p:nvSpPr>
            <p:cNvPr id="666644" name="Oval 20"/>
            <p:cNvSpPr>
              <a:spLocks noChangeArrowheads="1"/>
            </p:cNvSpPr>
            <p:nvPr/>
          </p:nvSpPr>
          <p:spPr bwMode="auto">
            <a:xfrm>
              <a:off x="3360" y="2324"/>
              <a:ext cx="434" cy="3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ffectLst/>
          </p:spPr>
          <p:txBody>
            <a:bodyPr anchor="ctr"/>
            <a:lstStyle/>
            <a:p>
              <a:pPr algn="ctr"/>
              <a:r>
                <a:rPr lang="en-US" sz="1800" b="1"/>
                <a:t>b c</a:t>
              </a:r>
            </a:p>
          </p:txBody>
        </p:sp>
        <p:sp>
          <p:nvSpPr>
            <p:cNvPr id="666645" name="Oval 21"/>
            <p:cNvSpPr>
              <a:spLocks noChangeArrowheads="1"/>
            </p:cNvSpPr>
            <p:nvPr/>
          </p:nvSpPr>
          <p:spPr bwMode="auto">
            <a:xfrm>
              <a:off x="4594" y="2324"/>
              <a:ext cx="434" cy="31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 type="none" w="sm" len="sm"/>
            </a:ln>
            <a:effectLst/>
          </p:spPr>
          <p:txBody>
            <a:bodyPr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c</a:t>
              </a:r>
              <a:endParaRPr lang="en-US" sz="1800" b="1"/>
            </a:p>
          </p:txBody>
        </p:sp>
        <p:cxnSp>
          <p:nvCxnSpPr>
            <p:cNvPr id="666646" name="AutoShape 22"/>
            <p:cNvCxnSpPr>
              <a:cxnSpLocks noChangeShapeType="1"/>
              <a:stCxn id="666643" idx="3"/>
              <a:endCxn id="666644" idx="0"/>
            </p:cNvCxnSpPr>
            <p:nvPr/>
          </p:nvCxnSpPr>
          <p:spPr bwMode="auto">
            <a:xfrm flipH="1">
              <a:off x="3577" y="1706"/>
              <a:ext cx="382" cy="6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6647" name="AutoShape 23"/>
            <p:cNvCxnSpPr>
              <a:cxnSpLocks noChangeShapeType="1"/>
              <a:stCxn id="666644" idx="6"/>
              <a:endCxn id="666645" idx="2"/>
            </p:cNvCxnSpPr>
            <p:nvPr/>
          </p:nvCxnSpPr>
          <p:spPr bwMode="auto">
            <a:xfrm>
              <a:off x="3794" y="2480"/>
              <a:ext cx="8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66648" name="AutoShape 24"/>
            <p:cNvCxnSpPr>
              <a:cxnSpLocks noChangeShapeType="1"/>
              <a:stCxn id="666645" idx="0"/>
              <a:endCxn id="666643" idx="5"/>
            </p:cNvCxnSpPr>
            <p:nvPr/>
          </p:nvCxnSpPr>
          <p:spPr bwMode="auto">
            <a:xfrm flipH="1" flipV="1">
              <a:off x="4266" y="1706"/>
              <a:ext cx="545" cy="61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</p:cxnSp>
        <p:sp>
          <p:nvSpPr>
            <p:cNvPr id="666649" name="Line 25"/>
            <p:cNvSpPr>
              <a:spLocks noChangeShapeType="1"/>
            </p:cNvSpPr>
            <p:nvPr/>
          </p:nvSpPr>
          <p:spPr bwMode="auto">
            <a:xfrm flipH="1">
              <a:off x="3723" y="1758"/>
              <a:ext cx="363" cy="6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6650" name="Freeform 26"/>
            <p:cNvSpPr>
              <a:spLocks/>
            </p:cNvSpPr>
            <p:nvPr/>
          </p:nvSpPr>
          <p:spPr bwMode="auto">
            <a:xfrm>
              <a:off x="4811" y="2501"/>
              <a:ext cx="333" cy="28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88" y="384"/>
                </a:cxn>
                <a:cxn ang="0">
                  <a:pos x="480" y="192"/>
                </a:cxn>
                <a:cxn ang="0">
                  <a:pos x="336" y="0"/>
                </a:cxn>
              </a:cxnLst>
              <a:rect l="0" t="0" r="r" b="b"/>
              <a:pathLst>
                <a:path w="488" h="384">
                  <a:moveTo>
                    <a:pt x="0" y="192"/>
                  </a:moveTo>
                  <a:cubicBezTo>
                    <a:pt x="104" y="288"/>
                    <a:pt x="208" y="384"/>
                    <a:pt x="288" y="384"/>
                  </a:cubicBezTo>
                  <a:cubicBezTo>
                    <a:pt x="368" y="384"/>
                    <a:pt x="472" y="256"/>
                    <a:pt x="480" y="192"/>
                  </a:cubicBezTo>
                  <a:cubicBezTo>
                    <a:pt x="488" y="128"/>
                    <a:pt x="360" y="32"/>
                    <a:pt x="3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651" name="Text Box 27"/>
          <p:cNvSpPr txBox="1">
            <a:spLocks noChangeArrowheads="1"/>
          </p:cNvSpPr>
          <p:nvPr/>
        </p:nvSpPr>
        <p:spPr bwMode="auto">
          <a:xfrm>
            <a:off x="609600" y="4953000"/>
            <a:ext cx="411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/>
              <a:t>State Transition Graph </a:t>
            </a:r>
          </a:p>
        </p:txBody>
      </p:sp>
      <p:sp>
        <p:nvSpPr>
          <p:cNvPr id="666652" name="Rectangle 28"/>
          <p:cNvSpPr>
            <a:spLocks noChangeArrowheads="1"/>
          </p:cNvSpPr>
          <p:nvPr/>
        </p:nvSpPr>
        <p:spPr bwMode="auto">
          <a:xfrm>
            <a:off x="457200" y="5334000"/>
            <a:ext cx="843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endParaRPr lang="en-US" sz="2400">
              <a:latin typeface="Comic Sans MS" pitchFamily="66" charset="0"/>
            </a:endParaRPr>
          </a:p>
          <a:p>
            <a:pPr algn="l" eaLnBrk="1" hangingPunct="1"/>
            <a:r>
              <a:rPr lang="en-US" sz="2400">
                <a:solidFill>
                  <a:srgbClr val="000000"/>
                </a:solidFill>
                <a:latin typeface="Comic Sans MS" pitchFamily="66" charset="0"/>
              </a:rPr>
              <a:t>The semantics of a FSM is a set of traces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666653" name="Line 29"/>
          <p:cNvSpPr>
            <a:spLocks noChangeShapeType="1"/>
          </p:cNvSpPr>
          <p:nvPr/>
        </p:nvSpPr>
        <p:spPr bwMode="auto">
          <a:xfrm flipH="1">
            <a:off x="38862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54" name="Line 30"/>
          <p:cNvSpPr>
            <a:spLocks noChangeShapeType="1"/>
          </p:cNvSpPr>
          <p:nvPr/>
        </p:nvSpPr>
        <p:spPr bwMode="auto">
          <a:xfrm>
            <a:off x="1524000" y="1981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55" name="Line 31"/>
          <p:cNvSpPr>
            <a:spLocks noChangeShapeType="1"/>
          </p:cNvSpPr>
          <p:nvPr/>
        </p:nvSpPr>
        <p:spPr bwMode="auto">
          <a:xfrm>
            <a:off x="6324600" y="152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900113" y="1700213"/>
            <a:ext cx="7129462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/>
              <a:t>Bug Catching: Automated Program Analysis</a:t>
            </a:r>
          </a:p>
          <a:p>
            <a:pPr marL="342900" indent="-342900" algn="ctr"/>
            <a:endParaRPr lang="en-US" sz="3200"/>
          </a:p>
          <a:p>
            <a:pPr marL="342900" indent="-342900" algn="ctr"/>
            <a:endParaRPr lang="en-US" sz="3600"/>
          </a:p>
          <a:p>
            <a:pPr marL="342900" indent="-342900" algn="ctr"/>
            <a:r>
              <a:rPr lang="en-US" sz="2000" b="1"/>
              <a:t>Informatics Department</a:t>
            </a:r>
          </a:p>
          <a:p>
            <a:pPr marL="342900" indent="-342900" algn="ctr"/>
            <a:r>
              <a:rPr lang="en-US" sz="2000" b="1"/>
              <a:t>The University of Lugano</a:t>
            </a:r>
          </a:p>
          <a:p>
            <a:pPr marL="342900" indent="-342900" algn="ctr"/>
            <a:endParaRPr lang="it-CH" sz="2400" b="1"/>
          </a:p>
          <a:p>
            <a:pPr marL="342900" indent="-342900" algn="ctr"/>
            <a:r>
              <a:rPr lang="it-CH" sz="2400" b="1"/>
              <a:t>Professor Natasha Sharygina</a:t>
            </a:r>
            <a:endParaRPr lang="en-US" sz="2400" b="1"/>
          </a:p>
          <a:p>
            <a:pPr marL="342900" indent="-342900" algn="ctr"/>
            <a:endParaRPr lang="en-US" sz="2400" b="1"/>
          </a:p>
        </p:txBody>
      </p:sp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9581"/>
            <a:ext cx="9387171" cy="74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042988" y="620713"/>
            <a:ext cx="4562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  <a:latin typeface="Helvetica-Bold" charset="0"/>
              </a:rPr>
              <a:t>Guess </a:t>
            </a:r>
            <a:r>
              <a:rPr lang="en-US" b="1" dirty="0" smtClean="0">
                <a:solidFill>
                  <a:srgbClr val="FFFFFF"/>
                </a:solidFill>
                <a:latin typeface="Helvetica-Bold" charset="0"/>
              </a:rPr>
              <a:t>what this </a:t>
            </a:r>
            <a:r>
              <a:rPr lang="en-US" b="1" dirty="0">
                <a:solidFill>
                  <a:srgbClr val="FFFFFF"/>
                </a:solidFill>
                <a:latin typeface="Helvetica-Bold" charset="0"/>
              </a:rPr>
              <a:t>is!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684213" y="6021388"/>
            <a:ext cx="4319587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263B-D75C-41FF-9882-AEBB4F5D9D85}" type="slidenum">
              <a:rPr lang="en-US"/>
              <a:pPr/>
              <a:t>30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Where is the model?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</a:t>
            </a:r>
            <a:r>
              <a:rPr lang="en-US">
                <a:solidFill>
                  <a:srgbClr val="CC3300"/>
                </a:solidFill>
              </a:rPr>
              <a:t>extract</a:t>
            </a:r>
            <a:r>
              <a:rPr lang="en-US"/>
              <a:t> automatically</a:t>
            </a:r>
          </a:p>
          <a:p>
            <a:r>
              <a:rPr lang="en-US">
                <a:solidFill>
                  <a:srgbClr val="CC3300"/>
                </a:solidFill>
              </a:rPr>
              <a:t>Easier</a:t>
            </a:r>
            <a:r>
              <a:rPr lang="en-US"/>
              <a:t> to construct from </a:t>
            </a:r>
            <a:r>
              <a:rPr lang="en-US">
                <a:solidFill>
                  <a:srgbClr val="CC3300"/>
                </a:solidFill>
              </a:rPr>
              <a:t>hardware</a:t>
            </a:r>
          </a:p>
          <a:p>
            <a:r>
              <a:rPr lang="en-US"/>
              <a:t>Fundamental </a:t>
            </a:r>
            <a:r>
              <a:rPr lang="en-US">
                <a:solidFill>
                  <a:srgbClr val="CC3300"/>
                </a:solidFill>
              </a:rPr>
              <a:t>challenge</a:t>
            </a:r>
            <a:r>
              <a:rPr lang="en-US"/>
              <a:t> for </a:t>
            </a:r>
            <a:r>
              <a:rPr lang="en-US">
                <a:solidFill>
                  <a:srgbClr val="CC3300"/>
                </a:solidFill>
              </a:rPr>
              <a:t>software</a:t>
            </a:r>
          </a:p>
        </p:txBody>
      </p:sp>
      <p:sp>
        <p:nvSpPr>
          <p:cNvPr id="643076" name="AutoShape 4"/>
          <p:cNvSpPr>
            <a:spLocks noChangeArrowheads="1"/>
          </p:cNvSpPr>
          <p:nvPr/>
        </p:nvSpPr>
        <p:spPr bwMode="auto">
          <a:xfrm>
            <a:off x="990600" y="3962400"/>
            <a:ext cx="3657600" cy="22860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CC3300"/>
                </a:solidFill>
                <a:cs typeface="Arial" pitchFamily="34" charset="0"/>
              </a:rPr>
              <a:t>Linux Kernel</a:t>
            </a:r>
          </a:p>
          <a:p>
            <a:pPr algn="ctr" eaLnBrk="1" hangingPunct="1"/>
            <a:r>
              <a:rPr lang="en-US" sz="2000">
                <a:cs typeface="Arial" pitchFamily="34" charset="0"/>
              </a:rPr>
              <a:t>~1000,000 LOC</a:t>
            </a:r>
          </a:p>
          <a:p>
            <a:pPr algn="ctr" eaLnBrk="1" hangingPunct="1"/>
            <a:r>
              <a:rPr lang="en-US" sz="2000">
                <a:solidFill>
                  <a:srgbClr val="CC3300"/>
                </a:solidFill>
                <a:cs typeface="Arial" pitchFamily="34" charset="0"/>
              </a:rPr>
              <a:t>Recursion</a:t>
            </a:r>
            <a:r>
              <a:rPr lang="en-US" sz="2000">
                <a:cs typeface="Arial" pitchFamily="34" charset="0"/>
              </a:rPr>
              <a:t> and data structures</a:t>
            </a:r>
          </a:p>
          <a:p>
            <a:pPr algn="ctr" eaLnBrk="1" hangingPunct="1"/>
            <a:r>
              <a:rPr lang="en-US" sz="2000">
                <a:solidFill>
                  <a:srgbClr val="CC3300"/>
                </a:solidFill>
                <a:cs typeface="Arial" pitchFamily="34" charset="0"/>
              </a:rPr>
              <a:t>Pointers</a:t>
            </a:r>
            <a:r>
              <a:rPr lang="en-US" sz="2000">
                <a:cs typeface="Arial" pitchFamily="34" charset="0"/>
              </a:rPr>
              <a:t> and Dynamic memory</a:t>
            </a:r>
          </a:p>
          <a:p>
            <a:pPr algn="ctr" eaLnBrk="1" hangingPunct="1"/>
            <a:r>
              <a:rPr lang="en-US" sz="2000">
                <a:solidFill>
                  <a:srgbClr val="CC3300"/>
                </a:solidFill>
                <a:cs typeface="Arial" pitchFamily="34" charset="0"/>
              </a:rPr>
              <a:t>Processes</a:t>
            </a:r>
            <a:r>
              <a:rPr lang="en-US" sz="2000">
                <a:cs typeface="Arial" pitchFamily="34" charset="0"/>
              </a:rPr>
              <a:t> and threads</a:t>
            </a:r>
          </a:p>
        </p:txBody>
      </p:sp>
      <p:sp>
        <p:nvSpPr>
          <p:cNvPr id="643077" name="AutoShape 5"/>
          <p:cNvSpPr>
            <a:spLocks noChangeArrowheads="1"/>
          </p:cNvSpPr>
          <p:nvPr/>
        </p:nvSpPr>
        <p:spPr bwMode="auto">
          <a:xfrm>
            <a:off x="5043488" y="48006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3078" name="AutoShape 6"/>
          <p:cNvSpPr>
            <a:spLocks noChangeArrowheads="1"/>
          </p:cNvSpPr>
          <p:nvPr/>
        </p:nvSpPr>
        <p:spPr bwMode="auto">
          <a:xfrm>
            <a:off x="6400800" y="4495800"/>
            <a:ext cx="2286000" cy="1143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cs typeface="Arial" pitchFamily="34" charset="0"/>
              </a:rPr>
              <a:t>Finite State</a:t>
            </a:r>
          </a:p>
          <a:p>
            <a:pPr algn="ctr" eaLnBrk="1" hangingPunct="1"/>
            <a:r>
              <a:rPr lang="en-US" sz="2400">
                <a:solidFill>
                  <a:srgbClr val="CC3300"/>
                </a:solidFill>
                <a:cs typeface="Arial" pitchFamily="34" charset="0"/>
              </a:rPr>
              <a:t>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16846-A121-4551-9A67-93FDAB7625A8}" type="slidenum">
              <a:rPr lang="en-US"/>
              <a:pPr/>
              <a:t>31</a:t>
            </a:fld>
            <a:endParaRPr lang="en-US"/>
          </a:p>
        </p:txBody>
      </p:sp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Mutual-exclusion protocol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533400" y="2209800"/>
            <a:ext cx="411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loop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out: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x1 := 1; last := 1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req: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await  x2 = 0  or  last = 2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in: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  x1 := 0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end loop.</a:t>
            </a: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876800" y="2209800"/>
            <a:ext cx="3962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loop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out: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x2 := 1; last := 2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req: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await  x1 = 0  or  last = 1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2000">
                <a:solidFill>
                  <a:srgbClr val="009900"/>
                </a:solidFill>
                <a:latin typeface="Comic Sans MS" pitchFamily="66" charset="0"/>
              </a:rPr>
              <a:t>in: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    x2 := 0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end loop.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3434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||</a:t>
            </a:r>
          </a:p>
        </p:txBody>
      </p:sp>
      <p:sp>
        <p:nvSpPr>
          <p:cNvPr id="644102" name="Text Box 6"/>
          <p:cNvSpPr txBox="1">
            <a:spLocks noChangeArrowheads="1"/>
          </p:cNvSpPr>
          <p:nvPr/>
        </p:nvSpPr>
        <p:spPr bwMode="auto">
          <a:xfrm>
            <a:off x="1524000" y="5181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P1</a:t>
            </a:r>
          </a:p>
        </p:txBody>
      </p:sp>
      <p:sp>
        <p:nvSpPr>
          <p:cNvPr id="644103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P2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E4B9-8AF7-4183-90C2-C267E7A79397}" type="slidenum">
              <a:rPr lang="en-US"/>
              <a:pPr/>
              <a:t>32</a:t>
            </a:fld>
            <a:endParaRPr lang="en-US"/>
          </a:p>
        </p:txBody>
      </p:sp>
      <p:sp>
        <p:nvSpPr>
          <p:cNvPr id="645122" name="Oval 2"/>
          <p:cNvSpPr>
            <a:spLocks noChangeArrowheads="1"/>
          </p:cNvSpPr>
          <p:nvPr/>
        </p:nvSpPr>
        <p:spPr bwMode="auto">
          <a:xfrm>
            <a:off x="3962400" y="914400"/>
            <a:ext cx="12192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oo001</a:t>
            </a:r>
          </a:p>
        </p:txBody>
      </p:sp>
      <p:sp>
        <p:nvSpPr>
          <p:cNvPr id="645123" name="Oval 3"/>
          <p:cNvSpPr>
            <a:spLocks noChangeArrowheads="1"/>
          </p:cNvSpPr>
          <p:nvPr/>
        </p:nvSpPr>
        <p:spPr bwMode="auto">
          <a:xfrm>
            <a:off x="4114800" y="3200400"/>
            <a:ext cx="12192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rr112</a:t>
            </a:r>
          </a:p>
        </p:txBody>
      </p:sp>
      <p:sp>
        <p:nvSpPr>
          <p:cNvPr id="645124" name="Oval 4"/>
          <p:cNvSpPr>
            <a:spLocks noChangeArrowheads="1"/>
          </p:cNvSpPr>
          <p:nvPr/>
        </p:nvSpPr>
        <p:spPr bwMode="auto">
          <a:xfrm>
            <a:off x="2971800" y="2057400"/>
            <a:ext cx="12192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ro101</a:t>
            </a:r>
          </a:p>
        </p:txBody>
      </p:sp>
      <p:sp>
        <p:nvSpPr>
          <p:cNvPr id="645125" name="Oval 5"/>
          <p:cNvSpPr>
            <a:spLocks noChangeArrowheads="1"/>
          </p:cNvSpPr>
          <p:nvPr/>
        </p:nvSpPr>
        <p:spPr bwMode="auto">
          <a:xfrm>
            <a:off x="6324600" y="1981200"/>
            <a:ext cx="12192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or012</a:t>
            </a:r>
          </a:p>
        </p:txBody>
      </p:sp>
      <p:sp>
        <p:nvSpPr>
          <p:cNvPr id="645126" name="Oval 6"/>
          <p:cNvSpPr>
            <a:spLocks noChangeArrowheads="1"/>
          </p:cNvSpPr>
          <p:nvPr/>
        </p:nvSpPr>
        <p:spPr bwMode="auto">
          <a:xfrm>
            <a:off x="2895600" y="4191000"/>
            <a:ext cx="12192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ir112</a:t>
            </a:r>
          </a:p>
        </p:txBody>
      </p:sp>
      <p:sp>
        <p:nvSpPr>
          <p:cNvPr id="645127" name="Oval 7"/>
          <p:cNvSpPr>
            <a:spLocks noChangeArrowheads="1"/>
          </p:cNvSpPr>
          <p:nvPr/>
        </p:nvSpPr>
        <p:spPr bwMode="auto">
          <a:xfrm>
            <a:off x="1828800" y="3124200"/>
            <a:ext cx="12192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io101</a:t>
            </a:r>
          </a:p>
        </p:txBody>
      </p:sp>
      <p:sp>
        <p:nvSpPr>
          <p:cNvPr id="645128" name="Line 8"/>
          <p:cNvSpPr>
            <a:spLocks noChangeShapeType="1"/>
          </p:cNvSpPr>
          <p:nvPr/>
        </p:nvSpPr>
        <p:spPr bwMode="auto">
          <a:xfrm flipH="1">
            <a:off x="3886200" y="1524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29" name="Line 9"/>
          <p:cNvSpPr>
            <a:spLocks noChangeShapeType="1"/>
          </p:cNvSpPr>
          <p:nvPr/>
        </p:nvSpPr>
        <p:spPr bwMode="auto">
          <a:xfrm flipH="1">
            <a:off x="2819400" y="2667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0" name="Line 10"/>
          <p:cNvSpPr>
            <a:spLocks noChangeShapeType="1"/>
          </p:cNvSpPr>
          <p:nvPr/>
        </p:nvSpPr>
        <p:spPr bwMode="auto">
          <a:xfrm flipH="1">
            <a:off x="3886200" y="3733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1" name="Line 11"/>
          <p:cNvSpPr>
            <a:spLocks noChangeShapeType="1"/>
          </p:cNvSpPr>
          <p:nvPr/>
        </p:nvSpPr>
        <p:spPr bwMode="auto">
          <a:xfrm>
            <a:off x="2819400" y="3657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7162800" y="2590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>
            <a:off x="3962400" y="26670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4" name="Freeform 14"/>
          <p:cNvSpPr>
            <a:spLocks/>
          </p:cNvSpPr>
          <p:nvPr/>
        </p:nvSpPr>
        <p:spPr bwMode="auto">
          <a:xfrm flipH="1">
            <a:off x="5257800" y="3124200"/>
            <a:ext cx="622300" cy="762000"/>
          </a:xfrm>
          <a:custGeom>
            <a:avLst/>
            <a:gdLst/>
            <a:ahLst/>
            <a:cxnLst>
              <a:cxn ang="0">
                <a:pos x="392" y="448"/>
              </a:cxn>
              <a:cxn ang="0">
                <a:pos x="56" y="640"/>
              </a:cxn>
              <a:cxn ang="0">
                <a:pos x="56" y="64"/>
              </a:cxn>
              <a:cxn ang="0">
                <a:pos x="392" y="256"/>
              </a:cxn>
            </a:cxnLst>
            <a:rect l="0" t="0" r="r" b="b"/>
            <a:pathLst>
              <a:path w="392" h="704">
                <a:moveTo>
                  <a:pt x="392" y="448"/>
                </a:moveTo>
                <a:cubicBezTo>
                  <a:pt x="252" y="576"/>
                  <a:pt x="112" y="704"/>
                  <a:pt x="56" y="640"/>
                </a:cubicBezTo>
                <a:cubicBezTo>
                  <a:pt x="0" y="576"/>
                  <a:pt x="0" y="128"/>
                  <a:pt x="56" y="64"/>
                </a:cubicBezTo>
                <a:cubicBezTo>
                  <a:pt x="112" y="0"/>
                  <a:pt x="252" y="128"/>
                  <a:pt x="392" y="25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45135" name="AutoShape 15"/>
          <p:cNvCxnSpPr>
            <a:cxnSpLocks noChangeShapeType="1"/>
            <a:stCxn id="645127" idx="2"/>
            <a:endCxn id="645122" idx="2"/>
          </p:cNvCxnSpPr>
          <p:nvPr/>
        </p:nvCxnSpPr>
        <p:spPr bwMode="auto">
          <a:xfrm rot="10800000" flipH="1">
            <a:off x="1809750" y="1219200"/>
            <a:ext cx="2133600" cy="2209800"/>
          </a:xfrm>
          <a:prstGeom prst="curvedConnector3">
            <a:avLst>
              <a:gd name="adj1" fmla="val -9819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645136" name="Line 16"/>
          <p:cNvSpPr>
            <a:spLocks noChangeShapeType="1"/>
          </p:cNvSpPr>
          <p:nvPr/>
        </p:nvSpPr>
        <p:spPr bwMode="auto">
          <a:xfrm flipH="1">
            <a:off x="2743200" y="4800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7" name="Line 17"/>
          <p:cNvSpPr>
            <a:spLocks noChangeShapeType="1"/>
          </p:cNvSpPr>
          <p:nvPr/>
        </p:nvSpPr>
        <p:spPr bwMode="auto">
          <a:xfrm>
            <a:off x="3886200" y="48006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8" name="Line 18"/>
          <p:cNvSpPr>
            <a:spLocks noChangeShapeType="1"/>
          </p:cNvSpPr>
          <p:nvPr/>
        </p:nvSpPr>
        <p:spPr bwMode="auto">
          <a:xfrm flipH="1">
            <a:off x="6248400" y="2590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39" name="Line 19"/>
          <p:cNvSpPr>
            <a:spLocks noChangeShapeType="1"/>
          </p:cNvSpPr>
          <p:nvPr/>
        </p:nvSpPr>
        <p:spPr bwMode="auto">
          <a:xfrm>
            <a:off x="4876800" y="1447800"/>
            <a:ext cx="1600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140" name="Text Box 20"/>
          <p:cNvSpPr txBox="1">
            <a:spLocks noChangeArrowheads="1"/>
          </p:cNvSpPr>
          <p:nvPr/>
        </p:nvSpPr>
        <p:spPr bwMode="auto">
          <a:xfrm>
            <a:off x="6705600" y="4038600"/>
            <a:ext cx="144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pc1: {o,r,i} pc2: {o,r,i} x1: {0,1} x2: {0,1} last: {1,2}</a:t>
            </a:r>
          </a:p>
        </p:txBody>
      </p:sp>
      <p:sp>
        <p:nvSpPr>
          <p:cNvPr id="645141" name="Text Box 21"/>
          <p:cNvSpPr txBox="1">
            <a:spLocks noChangeArrowheads="1"/>
          </p:cNvSpPr>
          <p:nvPr/>
        </p:nvSpPr>
        <p:spPr bwMode="auto">
          <a:xfrm>
            <a:off x="54864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3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3222 = 72 states</a:t>
            </a: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55-4DF9-4C39-9886-36FA4C4769BB}" type="slidenum">
              <a:rPr lang="en-US"/>
              <a:pPr/>
              <a:t>33</a:t>
            </a:fld>
            <a:endParaRPr lang="en-US"/>
          </a:p>
        </p:txBody>
      </p:sp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1524000" y="1981200"/>
            <a:ext cx="6324600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The translation from a system description to a state-transition graph usually involves an exponential blow-up !!!</a:t>
            </a:r>
          </a:p>
        </p:txBody>
      </p:sp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1981200" y="3429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e.g.,  n boolean variables  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  2</a:t>
            </a:r>
            <a:r>
              <a:rPr lang="en-US" sz="2400" baseline="300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n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  <a:sym typeface="Symbol" pitchFamily="18" charset="2"/>
              </a:rPr>
              <a:t> states</a:t>
            </a:r>
            <a:endParaRPr lang="en-US" sz="2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1676400" y="4724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This is called the “state-explosion problem.”</a:t>
            </a: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1219200" y="99060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tx2"/>
                </a:solidFill>
              </a:rPr>
              <a:t>State space blow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D256-CDBD-4C5A-99CF-72C51A2C9381}" type="slidenum">
              <a:rPr lang="en-US"/>
              <a:pPr/>
              <a:t>34</a:t>
            </a:fld>
            <a:endParaRPr lang="en-US"/>
          </a:p>
        </p:txBody>
      </p:sp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9900"/>
                </a:solidFill>
                <a:latin typeface="Comic Sans MS" pitchFamily="66" charset="0"/>
              </a:rPr>
              <a:t>M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Comic Sans MS" pitchFamily="66" charset="0"/>
                <a:sym typeface="Wingdings 2" pitchFamily="18" charset="2"/>
              </a:rPr>
              <a:t>|=</a:t>
            </a:r>
            <a:r>
              <a:rPr lang="en-US" sz="3200">
                <a:solidFill>
                  <a:schemeClr val="tx2"/>
                </a:solidFill>
                <a:latin typeface="Comic Sans MS" pitchFamily="66" charset="0"/>
                <a:sym typeface="Wingdings 2" pitchFamily="18" charset="2"/>
              </a:rPr>
              <a:t>   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  <a:sym typeface="Wingdings 2" pitchFamily="18" charset="2"/>
              </a:rPr>
              <a:t>P</a:t>
            </a:r>
            <a:endParaRPr lang="en-US" sz="32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371600" y="3810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system model</a:t>
            </a:r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56388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system property</a:t>
            </a:r>
          </a:p>
        </p:txBody>
      </p:sp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2971800" y="51816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satisfaction relation</a:t>
            </a:r>
          </a:p>
        </p:txBody>
      </p:sp>
      <p:sp>
        <p:nvSpPr>
          <p:cNvPr id="647174" name="Line 6"/>
          <p:cNvSpPr>
            <a:spLocks noChangeShapeType="1"/>
          </p:cNvSpPr>
          <p:nvPr/>
        </p:nvSpPr>
        <p:spPr bwMode="auto">
          <a:xfrm flipV="1">
            <a:off x="4572000" y="3352800"/>
            <a:ext cx="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7175" name="Line 7"/>
          <p:cNvSpPr>
            <a:spLocks noChangeShapeType="1"/>
          </p:cNvSpPr>
          <p:nvPr/>
        </p:nvSpPr>
        <p:spPr bwMode="auto">
          <a:xfrm flipV="1">
            <a:off x="3505200" y="3352800"/>
            <a:ext cx="228600" cy="3810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7176" name="Line 8"/>
          <p:cNvSpPr>
            <a:spLocks noChangeShapeType="1"/>
          </p:cNvSpPr>
          <p:nvPr/>
        </p:nvSpPr>
        <p:spPr bwMode="auto">
          <a:xfrm flipH="1" flipV="1">
            <a:off x="5334000" y="3352800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7177" name="Oval 9"/>
          <p:cNvSpPr>
            <a:spLocks noChangeArrowheads="1"/>
          </p:cNvSpPr>
          <p:nvPr/>
        </p:nvSpPr>
        <p:spPr bwMode="auto">
          <a:xfrm>
            <a:off x="5562600" y="3657600"/>
            <a:ext cx="2819400" cy="838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7178" name="Rectangle 10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Temporal Logic Model Checking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A5E8-6D99-4150-87C0-A03F178604D3}" type="slidenum">
              <a:rPr lang="en-US"/>
              <a:pPr/>
              <a:t>35</a:t>
            </a:fld>
            <a:endParaRPr lang="en-US"/>
          </a:p>
        </p:txBody>
      </p:sp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914400" y="2438400"/>
            <a:ext cx="7405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operational vs. declarative:		          </a:t>
            </a:r>
            <a:r>
              <a:rPr lang="en-US" sz="2400">
                <a:solidFill>
                  <a:schemeClr val="accent2"/>
                </a:solidFill>
              </a:rPr>
              <a:t>automata vs. logic</a:t>
            </a:r>
          </a:p>
          <a:p>
            <a:pPr marL="457200" indent="-457200"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may vs. must:				        </a:t>
            </a:r>
            <a:r>
              <a:rPr lang="en-US" sz="2400">
                <a:solidFill>
                  <a:schemeClr val="accent2"/>
                </a:solidFill>
              </a:rPr>
              <a:t>branching vs. linear time</a:t>
            </a:r>
            <a:r>
              <a:rPr lang="en-US" sz="2400">
                <a:solidFill>
                  <a:schemeClr val="tx2"/>
                </a:solidFill>
              </a:rPr>
              <a:t>	</a:t>
            </a:r>
          </a:p>
          <a:p>
            <a:pPr marL="457200" indent="-457200" algn="l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n"/>
            </a:pPr>
            <a:r>
              <a:rPr lang="en-US" sz="2400">
                <a:solidFill>
                  <a:schemeClr val="tx2"/>
                </a:solidFill>
              </a:rPr>
              <a:t>prohibiting bad vs. desiring good behavior:     </a:t>
            </a:r>
            <a:r>
              <a:rPr lang="en-US" sz="2400">
                <a:solidFill>
                  <a:schemeClr val="accent2"/>
                </a:solidFill>
              </a:rPr>
              <a:t>safety vs. liveness</a:t>
            </a:r>
          </a:p>
        </p:txBody>
      </p:sp>
      <p:sp>
        <p:nvSpPr>
          <p:cNvPr id="667651" name="Rectangle 3"/>
          <p:cNvSpPr>
            <a:spLocks noChangeArrowheads="1"/>
          </p:cNvSpPr>
          <p:nvPr/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Decisions when choosing system properties: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FFB5-4A7E-4A3A-A7C3-3659F1D48CE9}" type="slidenum">
              <a:rPr lang="en-US"/>
              <a:pPr/>
              <a:t>36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it-CH"/>
              <a:t>System Properties/Specifications</a:t>
            </a: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  <a:noFill/>
          <a:ln/>
        </p:spPr>
        <p:txBody>
          <a:bodyPr lIns="90487" tIns="44450" rIns="90487" bIns="44450"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- 	 Atomic propositions: properties of states</a:t>
            </a:r>
          </a:p>
          <a:p>
            <a:pPr>
              <a:buFontTx/>
              <a:buNone/>
            </a:pPr>
            <a:r>
              <a:rPr lang="en-US" sz="2400"/>
              <a:t>-	 (Linear) Temporal Logic Specifications: properties of traces.</a:t>
            </a:r>
            <a:endParaRPr lang="en-US" sz="2400" b="1">
              <a:solidFill>
                <a:schemeClr val="accent2"/>
              </a:solidFill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119-7F03-49DD-A48E-D004D69F9D31}" type="slidenum">
              <a:rPr lang="en-US"/>
              <a:pPr/>
              <a:t>37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Specification (Property)      </a:t>
            </a:r>
          </a:p>
        </p:txBody>
      </p:sp>
      <p:grpSp>
        <p:nvGrpSpPr>
          <p:cNvPr id="589829" name="Group 5"/>
          <p:cNvGrpSpPr>
            <a:grpSpLocks/>
          </p:cNvGrpSpPr>
          <p:nvPr/>
        </p:nvGrpSpPr>
        <p:grpSpPr bwMode="auto">
          <a:xfrm>
            <a:off x="685800" y="1371600"/>
            <a:ext cx="7848600" cy="5365750"/>
            <a:chOff x="480" y="624"/>
            <a:chExt cx="4944" cy="3380"/>
          </a:xfrm>
        </p:grpSpPr>
        <p:sp>
          <p:nvSpPr>
            <p:cNvPr id="589830" name="Rectangle 6"/>
            <p:cNvSpPr>
              <a:spLocks noChangeArrowheads="1"/>
            </p:cNvSpPr>
            <p:nvPr/>
          </p:nvSpPr>
          <p:spPr bwMode="auto">
            <a:xfrm>
              <a:off x="480" y="624"/>
              <a:ext cx="4944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 algn="l" eaLnBrk="1" hangingPunct="1">
                <a:spcBef>
                  <a:spcPct val="20000"/>
                </a:spcBef>
              </a:pPr>
              <a:endParaRPr lang="en-US"/>
            </a:p>
            <a:p>
              <a:pPr marL="609600" indent="-609600" algn="l" eaLnBrk="1" hangingPunct="1">
                <a:spcBef>
                  <a:spcPct val="20000"/>
                </a:spcBef>
              </a:pPr>
              <a:r>
                <a:rPr lang="en-US" b="1" i="1"/>
                <a:t>Examples:</a:t>
              </a:r>
              <a:r>
                <a:rPr lang="en-US" sz="1800" b="1"/>
                <a:t>	</a:t>
              </a:r>
              <a:r>
                <a:rPr lang="en-US" b="1" i="1">
                  <a:solidFill>
                    <a:schemeClr val="accent2"/>
                  </a:solidFill>
                </a:rPr>
                <a:t>Safety</a:t>
              </a:r>
              <a:r>
                <a:rPr lang="en-US"/>
                <a:t> (mutual exclusion): no two processes can be at the 			critical section at the same time</a:t>
              </a:r>
            </a:p>
            <a:p>
              <a:pPr marL="609600" indent="-609600" algn="l" eaLnBrk="1" hangingPunct="1">
                <a:spcBef>
                  <a:spcPct val="20000"/>
                </a:spcBef>
              </a:pPr>
              <a:endParaRPr lang="en-US"/>
            </a:p>
            <a:p>
              <a:pPr marL="2209800" lvl="4" indent="-381000" algn="l" eaLnBrk="1" hangingPunct="1">
                <a:spcBef>
                  <a:spcPct val="20000"/>
                </a:spcBef>
              </a:pPr>
              <a:r>
                <a:rPr lang="en-US" b="1" i="1">
                  <a:solidFill>
                    <a:schemeClr val="accent2"/>
                  </a:solidFill>
                </a:rPr>
                <a:t>Liveness</a:t>
              </a:r>
              <a:r>
                <a:rPr lang="en-US"/>
                <a:t> (absence of starvation): every request will be</a:t>
              </a:r>
            </a:p>
            <a:p>
              <a:pPr marL="2209800" lvl="4" indent="-381000" algn="l" eaLnBrk="1" hangingPunct="1">
                <a:spcBef>
                  <a:spcPct val="20000"/>
                </a:spcBef>
              </a:pPr>
              <a:r>
                <a:rPr lang="en-US"/>
                <a:t>eventually granted</a:t>
              </a:r>
            </a:p>
            <a:p>
              <a:pPr marL="609600" indent="-609600" algn="l" eaLnBrk="1" hangingPunct="1">
                <a:spcBef>
                  <a:spcPct val="20000"/>
                </a:spcBef>
              </a:pPr>
              <a:endParaRPr lang="en-US"/>
            </a:p>
            <a:p>
              <a:pPr marL="609600" indent="-609600" algn="l" eaLnBrk="1" hangingPunct="1">
                <a:spcBef>
                  <a:spcPct val="20000"/>
                </a:spcBef>
              </a:pPr>
              <a:r>
                <a:rPr lang="en-US"/>
                <a:t>Linear Time Logic (LTL) [Pnueli 77]: logic of temporal sequences.</a:t>
              </a:r>
            </a:p>
            <a:p>
              <a:pPr marL="609600" indent="-609600" algn="l" eaLnBrk="1" hangingPunct="1">
                <a:spcBef>
                  <a:spcPct val="20000"/>
                </a:spcBef>
              </a:pPr>
              <a:endParaRPr lang="en-US"/>
            </a:p>
            <a:p>
              <a:pPr marL="609600" indent="-609600" algn="l" eaLnBrk="1" hangingPunct="1">
                <a:spcBef>
                  <a:spcPct val="20000"/>
                </a:spcBef>
              </a:pPr>
              <a:endParaRPr lang="en-US" sz="2000"/>
            </a:p>
          </p:txBody>
        </p:sp>
        <p:sp>
          <p:nvSpPr>
            <p:cNvPr id="589831" name="Oval 7"/>
            <p:cNvSpPr>
              <a:spLocks noChangeArrowheads="1"/>
            </p:cNvSpPr>
            <p:nvPr/>
          </p:nvSpPr>
          <p:spPr bwMode="auto">
            <a:xfrm>
              <a:off x="3312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32" name="Oval 8"/>
            <p:cNvSpPr>
              <a:spLocks noChangeArrowheads="1"/>
            </p:cNvSpPr>
            <p:nvPr/>
          </p:nvSpPr>
          <p:spPr bwMode="auto">
            <a:xfrm>
              <a:off x="3648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33" name="Oval 9"/>
            <p:cNvSpPr>
              <a:spLocks noChangeArrowheads="1"/>
            </p:cNvSpPr>
            <p:nvPr/>
          </p:nvSpPr>
          <p:spPr bwMode="auto">
            <a:xfrm>
              <a:off x="3984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34" name="Oval 10"/>
            <p:cNvSpPr>
              <a:spLocks noChangeArrowheads="1"/>
            </p:cNvSpPr>
            <p:nvPr/>
          </p:nvSpPr>
          <p:spPr bwMode="auto">
            <a:xfrm>
              <a:off x="4272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35" name="Line 11"/>
            <p:cNvSpPr>
              <a:spLocks noChangeShapeType="1"/>
            </p:cNvSpPr>
            <p:nvPr/>
          </p:nvSpPr>
          <p:spPr bwMode="auto">
            <a:xfrm>
              <a:off x="3408" y="28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36" name="Line 12"/>
            <p:cNvSpPr>
              <a:spLocks noChangeShapeType="1"/>
            </p:cNvSpPr>
            <p:nvPr/>
          </p:nvSpPr>
          <p:spPr bwMode="auto">
            <a:xfrm>
              <a:off x="3744" y="28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37" name="Line 13"/>
            <p:cNvSpPr>
              <a:spLocks noChangeShapeType="1"/>
            </p:cNvSpPr>
            <p:nvPr/>
          </p:nvSpPr>
          <p:spPr bwMode="auto">
            <a:xfrm>
              <a:off x="4080" y="28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38" name="Line 14"/>
            <p:cNvSpPr>
              <a:spLocks noChangeShapeType="1"/>
            </p:cNvSpPr>
            <p:nvPr/>
          </p:nvSpPr>
          <p:spPr bwMode="auto">
            <a:xfrm>
              <a:off x="3168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39" name="Line 15"/>
            <p:cNvSpPr>
              <a:spLocks noChangeShapeType="1"/>
            </p:cNvSpPr>
            <p:nvPr/>
          </p:nvSpPr>
          <p:spPr bwMode="auto">
            <a:xfrm>
              <a:off x="4368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40" name="Oval 16"/>
            <p:cNvSpPr>
              <a:spLocks noChangeArrowheads="1"/>
            </p:cNvSpPr>
            <p:nvPr/>
          </p:nvSpPr>
          <p:spPr bwMode="auto">
            <a:xfrm>
              <a:off x="3264" y="36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1" name="Oval 17"/>
            <p:cNvSpPr>
              <a:spLocks noChangeArrowheads="1"/>
            </p:cNvSpPr>
            <p:nvPr/>
          </p:nvSpPr>
          <p:spPr bwMode="auto">
            <a:xfrm>
              <a:off x="3600" y="36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2" name="Oval 18"/>
            <p:cNvSpPr>
              <a:spLocks noChangeArrowheads="1"/>
            </p:cNvSpPr>
            <p:nvPr/>
          </p:nvSpPr>
          <p:spPr bwMode="auto">
            <a:xfrm>
              <a:off x="3936" y="369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3" name="Oval 19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4" name="Line 20"/>
            <p:cNvSpPr>
              <a:spLocks noChangeShapeType="1"/>
            </p:cNvSpPr>
            <p:nvPr/>
          </p:nvSpPr>
          <p:spPr bwMode="auto">
            <a:xfrm>
              <a:off x="3360" y="37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45" name="Line 21"/>
            <p:cNvSpPr>
              <a:spLocks noChangeShapeType="1"/>
            </p:cNvSpPr>
            <p:nvPr/>
          </p:nvSpPr>
          <p:spPr bwMode="auto">
            <a:xfrm>
              <a:off x="3696" y="37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46" name="Line 22"/>
            <p:cNvSpPr>
              <a:spLocks noChangeShapeType="1"/>
            </p:cNvSpPr>
            <p:nvPr/>
          </p:nvSpPr>
          <p:spPr bwMode="auto">
            <a:xfrm>
              <a:off x="4032" y="3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47" name="Line 23"/>
            <p:cNvSpPr>
              <a:spLocks noChangeShapeType="1"/>
            </p:cNvSpPr>
            <p:nvPr/>
          </p:nvSpPr>
          <p:spPr bwMode="auto">
            <a:xfrm>
              <a:off x="3120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48" name="Line 24"/>
            <p:cNvSpPr>
              <a:spLocks noChangeShapeType="1"/>
            </p:cNvSpPr>
            <p:nvPr/>
          </p:nvSpPr>
          <p:spPr bwMode="auto">
            <a:xfrm>
              <a:off x="4320" y="3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49" name="Oval 25"/>
            <p:cNvSpPr>
              <a:spLocks noChangeArrowheads="1"/>
            </p:cNvSpPr>
            <p:nvPr/>
          </p:nvSpPr>
          <p:spPr bwMode="auto">
            <a:xfrm>
              <a:off x="3264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0" name="Oval 26"/>
            <p:cNvSpPr>
              <a:spLocks noChangeArrowheads="1"/>
            </p:cNvSpPr>
            <p:nvPr/>
          </p:nvSpPr>
          <p:spPr bwMode="auto">
            <a:xfrm>
              <a:off x="3600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1" name="Oval 27"/>
            <p:cNvSpPr>
              <a:spLocks noChangeArrowheads="1"/>
            </p:cNvSpPr>
            <p:nvPr/>
          </p:nvSpPr>
          <p:spPr bwMode="auto">
            <a:xfrm>
              <a:off x="3936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2" name="Oval 28"/>
            <p:cNvSpPr>
              <a:spLocks noChangeArrowheads="1"/>
            </p:cNvSpPr>
            <p:nvPr/>
          </p:nvSpPr>
          <p:spPr bwMode="auto">
            <a:xfrm>
              <a:off x="4224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3" name="Line 29"/>
            <p:cNvSpPr>
              <a:spLocks noChangeShapeType="1"/>
            </p:cNvSpPr>
            <p:nvPr/>
          </p:nvSpPr>
          <p:spPr bwMode="auto">
            <a:xfrm>
              <a:off x="3360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54" name="Line 30"/>
            <p:cNvSpPr>
              <a:spLocks noChangeShapeType="1"/>
            </p:cNvSpPr>
            <p:nvPr/>
          </p:nvSpPr>
          <p:spPr bwMode="auto">
            <a:xfrm>
              <a:off x="3696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55" name="Line 31"/>
            <p:cNvSpPr>
              <a:spLocks noChangeShapeType="1"/>
            </p:cNvSpPr>
            <p:nvPr/>
          </p:nvSpPr>
          <p:spPr bwMode="auto">
            <a:xfrm>
              <a:off x="4032" y="32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56" name="Line 32"/>
            <p:cNvSpPr>
              <a:spLocks noChangeShapeType="1"/>
            </p:cNvSpPr>
            <p:nvPr/>
          </p:nvSpPr>
          <p:spPr bwMode="auto">
            <a:xfrm>
              <a:off x="3120" y="32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57" name="Line 33"/>
            <p:cNvSpPr>
              <a:spLocks noChangeShapeType="1"/>
            </p:cNvSpPr>
            <p:nvPr/>
          </p:nvSpPr>
          <p:spPr bwMode="auto">
            <a:xfrm>
              <a:off x="4320" y="32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58" name="Rectangle 34"/>
            <p:cNvSpPr>
              <a:spLocks noChangeArrowheads="1"/>
            </p:cNvSpPr>
            <p:nvPr/>
          </p:nvSpPr>
          <p:spPr bwMode="auto">
            <a:xfrm>
              <a:off x="3936" y="2863"/>
              <a:ext cx="1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</a:t>
              </a:r>
            </a:p>
          </p:txBody>
        </p:sp>
        <p:sp>
          <p:nvSpPr>
            <p:cNvPr id="589859" name="Rectangle 35"/>
            <p:cNvSpPr>
              <a:spLocks noChangeArrowheads="1"/>
            </p:cNvSpPr>
            <p:nvPr/>
          </p:nvSpPr>
          <p:spPr bwMode="auto">
            <a:xfrm>
              <a:off x="3552" y="331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</a:t>
              </a:r>
            </a:p>
          </p:txBody>
        </p:sp>
        <p:sp>
          <p:nvSpPr>
            <p:cNvPr id="589860" name="Rectangle 36"/>
            <p:cNvSpPr>
              <a:spLocks noChangeArrowheads="1"/>
            </p:cNvSpPr>
            <p:nvPr/>
          </p:nvSpPr>
          <p:spPr bwMode="auto">
            <a:xfrm flipH="1">
              <a:off x="3216" y="3312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</a:t>
              </a:r>
            </a:p>
          </p:txBody>
        </p:sp>
        <p:sp>
          <p:nvSpPr>
            <p:cNvPr id="589861" name="Oval 37"/>
            <p:cNvSpPr>
              <a:spLocks noChangeArrowheads="1"/>
            </p:cNvSpPr>
            <p:nvPr/>
          </p:nvSpPr>
          <p:spPr bwMode="auto">
            <a:xfrm>
              <a:off x="3312" y="230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62" name="Oval 38"/>
            <p:cNvSpPr>
              <a:spLocks noChangeArrowheads="1"/>
            </p:cNvSpPr>
            <p:nvPr/>
          </p:nvSpPr>
          <p:spPr bwMode="auto">
            <a:xfrm>
              <a:off x="3648" y="23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63" name="Oval 39"/>
            <p:cNvSpPr>
              <a:spLocks noChangeArrowheads="1"/>
            </p:cNvSpPr>
            <p:nvPr/>
          </p:nvSpPr>
          <p:spPr bwMode="auto">
            <a:xfrm>
              <a:off x="3984" y="23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64" name="Oval 40"/>
            <p:cNvSpPr>
              <a:spLocks noChangeArrowheads="1"/>
            </p:cNvSpPr>
            <p:nvPr/>
          </p:nvSpPr>
          <p:spPr bwMode="auto">
            <a:xfrm>
              <a:off x="4272" y="23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65" name="Line 41"/>
            <p:cNvSpPr>
              <a:spLocks noChangeShapeType="1"/>
            </p:cNvSpPr>
            <p:nvPr/>
          </p:nvSpPr>
          <p:spPr bwMode="auto">
            <a:xfrm>
              <a:off x="3408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66" name="Line 42"/>
            <p:cNvSpPr>
              <a:spLocks noChangeShapeType="1"/>
            </p:cNvSpPr>
            <p:nvPr/>
          </p:nvSpPr>
          <p:spPr bwMode="auto">
            <a:xfrm>
              <a:off x="3744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67" name="Line 43"/>
            <p:cNvSpPr>
              <a:spLocks noChangeShapeType="1"/>
            </p:cNvSpPr>
            <p:nvPr/>
          </p:nvSpPr>
          <p:spPr bwMode="auto">
            <a:xfrm>
              <a:off x="4080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68" name="Line 44"/>
            <p:cNvSpPr>
              <a:spLocks noChangeShapeType="1"/>
            </p:cNvSpPr>
            <p:nvPr/>
          </p:nvSpPr>
          <p:spPr bwMode="auto">
            <a:xfrm>
              <a:off x="3168" y="23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69" name="Line 45"/>
            <p:cNvSpPr>
              <a:spLocks noChangeShapeType="1"/>
            </p:cNvSpPr>
            <p:nvPr/>
          </p:nvSpPr>
          <p:spPr bwMode="auto">
            <a:xfrm>
              <a:off x="4368" y="23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9870" name="Rectangle 46"/>
            <p:cNvSpPr>
              <a:spLocks noChangeArrowheads="1"/>
            </p:cNvSpPr>
            <p:nvPr/>
          </p:nvSpPr>
          <p:spPr bwMode="auto">
            <a:xfrm>
              <a:off x="3264" y="23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</a:t>
              </a:r>
            </a:p>
          </p:txBody>
        </p:sp>
        <p:sp>
          <p:nvSpPr>
            <p:cNvPr id="589871" name="Rectangle 47"/>
            <p:cNvSpPr>
              <a:spLocks noChangeArrowheads="1"/>
            </p:cNvSpPr>
            <p:nvPr/>
          </p:nvSpPr>
          <p:spPr bwMode="auto">
            <a:xfrm>
              <a:off x="480" y="2256"/>
              <a:ext cx="2448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 i="1">
                  <a:solidFill>
                    <a:schemeClr val="accent2"/>
                  </a:solidFill>
                </a:rPr>
                <a:t>next (</a:t>
              </a:r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):  </a:t>
              </a:r>
              <a:r>
                <a:rPr lang="en-US" b="1">
                  <a:sym typeface="Symbol" pitchFamily="18" charset="2"/>
                </a:rPr>
                <a:t>holds in the next state 	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endParaRPr lang="en-US" b="1">
                <a:sym typeface="Symbol" pitchFamily="18" charset="2"/>
              </a:endParaRP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 i="1">
                  <a:solidFill>
                    <a:schemeClr val="accent2"/>
                  </a:solidFill>
                </a:rPr>
                <a:t>eventually(</a:t>
              </a:r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):  </a:t>
              </a:r>
              <a:r>
                <a:rPr lang="en-US" b="1">
                  <a:sym typeface="Symbol" pitchFamily="18" charset="2"/>
                </a:rPr>
                <a:t>holds eventually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endParaRPr lang="en-US" b="1">
                <a:sym typeface="Symbol" pitchFamily="18" charset="2"/>
              </a:endParaRP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 i="1">
                  <a:solidFill>
                    <a:schemeClr val="accent2"/>
                  </a:solidFill>
                </a:rPr>
                <a:t>always(</a:t>
              </a:r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):  </a:t>
              </a:r>
              <a:r>
                <a:rPr lang="en-US" b="1">
                  <a:sym typeface="Symbol" pitchFamily="18" charset="2"/>
                </a:rPr>
                <a:t>holds from now on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endParaRPr lang="en-US" b="1">
                <a:sym typeface="Symbol" pitchFamily="18" charset="2"/>
              </a:endParaRP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 until :  </a:t>
              </a:r>
              <a:r>
                <a:rPr lang="en-US" b="1" i="1">
                  <a:sym typeface="Symbol" pitchFamily="18" charset="2"/>
                </a:rPr>
                <a:t>holds until</a:t>
              </a:r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  </a:t>
              </a:r>
              <a:r>
                <a:rPr lang="en-US" b="1" i="1">
                  <a:sym typeface="Symbol" pitchFamily="18" charset="2"/>
                </a:rPr>
                <a:t>holds</a:t>
              </a:r>
            </a:p>
          </p:txBody>
        </p:sp>
        <p:sp>
          <p:nvSpPr>
            <p:cNvPr id="589872" name="Rectangle 48"/>
            <p:cNvSpPr>
              <a:spLocks noChangeArrowheads="1"/>
            </p:cNvSpPr>
            <p:nvPr/>
          </p:nvSpPr>
          <p:spPr bwMode="auto">
            <a:xfrm>
              <a:off x="3888" y="331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</a:t>
              </a:r>
            </a:p>
          </p:txBody>
        </p:sp>
        <p:sp>
          <p:nvSpPr>
            <p:cNvPr id="589873" name="Rectangle 49"/>
            <p:cNvSpPr>
              <a:spLocks noChangeArrowheads="1"/>
            </p:cNvSpPr>
            <p:nvPr/>
          </p:nvSpPr>
          <p:spPr bwMode="auto">
            <a:xfrm>
              <a:off x="4176" y="331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</a:t>
              </a:r>
            </a:p>
          </p:txBody>
        </p:sp>
        <p:sp>
          <p:nvSpPr>
            <p:cNvPr id="589874" name="Rectangle 50"/>
            <p:cNvSpPr>
              <a:spLocks noChangeArrowheads="1"/>
            </p:cNvSpPr>
            <p:nvPr/>
          </p:nvSpPr>
          <p:spPr bwMode="auto">
            <a:xfrm>
              <a:off x="3216" y="3792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</a:t>
              </a:r>
            </a:p>
          </p:txBody>
        </p:sp>
        <p:sp>
          <p:nvSpPr>
            <p:cNvPr id="589875" name="Rectangle 51"/>
            <p:cNvSpPr>
              <a:spLocks noChangeArrowheads="1"/>
            </p:cNvSpPr>
            <p:nvPr/>
          </p:nvSpPr>
          <p:spPr bwMode="auto">
            <a:xfrm>
              <a:off x="3552" y="3792"/>
              <a:ext cx="1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</a:t>
              </a:r>
            </a:p>
          </p:txBody>
        </p:sp>
        <p:sp>
          <p:nvSpPr>
            <p:cNvPr id="589876" name="Rectangle 52"/>
            <p:cNvSpPr>
              <a:spLocks noChangeArrowheads="1"/>
            </p:cNvSpPr>
            <p:nvPr/>
          </p:nvSpPr>
          <p:spPr bwMode="auto">
            <a:xfrm>
              <a:off x="3888" y="379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b="1" i="1">
                  <a:solidFill>
                    <a:schemeClr val="accent2"/>
                  </a:solidFill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AA5D5-0747-4B0D-B26B-1FA93AB7E083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602117" name="Group 5"/>
          <p:cNvGrpSpPr>
            <a:grpSpLocks/>
          </p:cNvGrpSpPr>
          <p:nvPr/>
        </p:nvGrpSpPr>
        <p:grpSpPr bwMode="auto">
          <a:xfrm>
            <a:off x="7010400" y="152400"/>
            <a:ext cx="1981200" cy="2057400"/>
            <a:chOff x="4609" y="3929"/>
            <a:chExt cx="1664" cy="1831"/>
          </a:xfrm>
        </p:grpSpPr>
        <p:pic>
          <p:nvPicPr>
            <p:cNvPr id="602118" name="Picture 6" descr="7dof_jr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8" y="3929"/>
              <a:ext cx="1515" cy="1831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602119" name="Line 7"/>
            <p:cNvSpPr>
              <a:spLocks noChangeShapeType="1"/>
            </p:cNvSpPr>
            <p:nvPr/>
          </p:nvSpPr>
          <p:spPr bwMode="auto">
            <a:xfrm flipH="1" flipV="1">
              <a:off x="4609" y="5093"/>
              <a:ext cx="328" cy="2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2120" name="Text Box 8"/>
            <p:cNvSpPr txBox="1">
              <a:spLocks noChangeArrowheads="1"/>
            </p:cNvSpPr>
            <p:nvPr/>
          </p:nvSpPr>
          <p:spPr bwMode="auto">
            <a:xfrm>
              <a:off x="4672" y="4859"/>
              <a:ext cx="469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i="1">
                  <a:latin typeface="Times New Roman" pitchFamily="18" charset="0"/>
                </a:rPr>
                <a:t>v</a:t>
              </a:r>
              <a:r>
                <a:rPr lang="en-US" b="1" baseline="-25000">
                  <a:latin typeface="Times New Roman" pitchFamily="18" charset="0"/>
                </a:rPr>
                <a:t>EEF</a:t>
              </a:r>
              <a:endParaRPr lang="en-US">
                <a:latin typeface="Times New Roman" pitchFamily="18" charset="0"/>
              </a:endParaRPr>
            </a:p>
          </p:txBody>
        </p:sp>
      </p:grpSp>
      <p:graphicFrame>
        <p:nvGraphicFramePr>
          <p:cNvPr id="602121" name="Object 9"/>
          <p:cNvGraphicFramePr>
            <a:graphicFrameLocks/>
          </p:cNvGraphicFramePr>
          <p:nvPr/>
        </p:nvGraphicFramePr>
        <p:xfrm>
          <a:off x="1447800" y="1524000"/>
          <a:ext cx="5113338" cy="4837113"/>
        </p:xfrm>
        <a:graphic>
          <a:graphicData uri="http://schemas.openxmlformats.org/presentationml/2006/ole">
            <p:oleObj spid="_x0000_s602121" name="Picture" r:id="rId5" imgW="4870440" imgH="5433840" progId="Word.Picture.8">
              <p:embed/>
            </p:oleObj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239A-7F4A-4C44-A6CE-6049F1ABCB98}" type="slidenum">
              <a:rPr lang="en-US"/>
              <a:pPr/>
              <a:t>39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     Examples of the Robot Control Properties</a:t>
            </a:r>
          </a:p>
        </p:txBody>
      </p:sp>
      <p:graphicFrame>
        <p:nvGraphicFramePr>
          <p:cNvPr id="600072" name="Object 8"/>
          <p:cNvGraphicFramePr>
            <a:graphicFrameLocks noChangeAspect="1"/>
          </p:cNvGraphicFramePr>
          <p:nvPr/>
        </p:nvGraphicFramePr>
        <p:xfrm>
          <a:off x="152400" y="228600"/>
          <a:ext cx="2133600" cy="1768475"/>
        </p:xfrm>
        <a:graphic>
          <a:graphicData uri="http://schemas.openxmlformats.org/presentationml/2006/ole">
            <p:oleObj spid="_x0000_s600072" name="Document" r:id="rId4" imgW="4140720" imgH="2452680" progId="Word.Document.8">
              <p:embed/>
            </p:oleObj>
          </a:graphicData>
        </a:graphic>
      </p:graphicFrame>
      <p:sp>
        <p:nvSpPr>
          <p:cNvPr id="600073" name="Rectangle 9"/>
          <p:cNvSpPr>
            <a:spLocks noChangeArrowheads="1"/>
          </p:cNvSpPr>
          <p:nvPr/>
        </p:nvSpPr>
        <p:spPr bwMode="auto">
          <a:xfrm>
            <a:off x="495300" y="2133600"/>
            <a:ext cx="8648700" cy="434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</a:pPr>
            <a:endParaRPr lang="en-US" sz="1400" b="1" i="1">
              <a:solidFill>
                <a:schemeClr val="accent2"/>
              </a:solidFill>
            </a:endParaRPr>
          </a:p>
          <a:p>
            <a:pPr marL="742950" lvl="1" indent="-285750" algn="ctr">
              <a:lnSpc>
                <a:spcPct val="85000"/>
              </a:lnSpc>
              <a:spcBef>
                <a:spcPct val="20000"/>
              </a:spcBef>
            </a:pPr>
            <a:endParaRPr lang="en-US" b="1" i="1">
              <a:solidFill>
                <a:schemeClr val="accent2"/>
              </a:solidFill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1" i="1"/>
              <a:t>Configuration Validity Check:</a:t>
            </a:r>
            <a:br>
              <a:rPr lang="en-US" sz="1800" b="1" i="1"/>
            </a:br>
            <a:r>
              <a:rPr lang="en-US" sz="1800"/>
              <a:t>If an instance of </a:t>
            </a:r>
            <a:r>
              <a:rPr lang="en-US" sz="1800" i="1"/>
              <a:t>EndEffector</a:t>
            </a:r>
            <a:r>
              <a:rPr lang="en-US" sz="1800"/>
              <a:t> is in the “FollowingDesiredTrajectory” state, then the instance of the corresponding </a:t>
            </a:r>
            <a:r>
              <a:rPr lang="en-US" sz="1800" i="1"/>
              <a:t>Arm</a:t>
            </a:r>
            <a:r>
              <a:rPr lang="en-US" sz="1800"/>
              <a:t> class is in the ‘Valid” state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/>
          </a:p>
          <a:p>
            <a:pPr marL="742950" lvl="1" indent="-285750" algn="ctr">
              <a:spcBef>
                <a:spcPct val="20000"/>
              </a:spcBef>
            </a:pPr>
            <a:r>
              <a:rPr lang="en-US" b="1" i="1">
                <a:solidFill>
                  <a:schemeClr val="accent2"/>
                </a:solidFill>
              </a:rPr>
              <a:t>Always((ee_reference=1) -&gt;(arm_status=1)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US" sz="1800"/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US" sz="1800" b="1" i="1"/>
              <a:t>Control Termination:</a:t>
            </a:r>
            <a:r>
              <a:rPr lang="en-US" sz="1800"/>
              <a:t> Eventually the robot control terminates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800"/>
          </a:p>
          <a:p>
            <a:pPr marL="742950" lvl="1" indent="-285750" algn="ctr">
              <a:spcBef>
                <a:spcPct val="20000"/>
              </a:spcBef>
            </a:pPr>
            <a:r>
              <a:rPr lang="en-US" sz="1800"/>
              <a:t>   </a:t>
            </a:r>
            <a:r>
              <a:rPr lang="en-US"/>
              <a:t>  </a:t>
            </a:r>
            <a:r>
              <a:rPr lang="en-US" b="1" i="1">
                <a:solidFill>
                  <a:schemeClr val="accent2"/>
                </a:solidFill>
              </a:rPr>
              <a:t>EventuallyAlways(abort_var=1)</a:t>
            </a:r>
            <a:endParaRPr lang="en-US" sz="1800"/>
          </a:p>
          <a:p>
            <a:pPr marL="742950" lvl="1" indent="-285750" algn="l"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900113" y="1700213"/>
            <a:ext cx="7129462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/>
              <a:t>Bug Catching: Automated Program Analysis</a:t>
            </a:r>
          </a:p>
          <a:p>
            <a:pPr marL="342900" indent="-342900" algn="ctr"/>
            <a:endParaRPr lang="en-US" sz="3200"/>
          </a:p>
          <a:p>
            <a:pPr marL="342900" indent="-342900" algn="ctr"/>
            <a:endParaRPr lang="en-US" sz="3600"/>
          </a:p>
          <a:p>
            <a:pPr marL="342900" indent="-342900" algn="ctr"/>
            <a:r>
              <a:rPr lang="en-US" sz="2000" b="1"/>
              <a:t>Informatics Department</a:t>
            </a:r>
          </a:p>
          <a:p>
            <a:pPr marL="342900" indent="-342900" algn="ctr"/>
            <a:r>
              <a:rPr lang="en-US" sz="2000" b="1"/>
              <a:t>The University of Lugano</a:t>
            </a:r>
          </a:p>
          <a:p>
            <a:pPr marL="342900" indent="-342900" algn="ctr"/>
            <a:endParaRPr lang="it-CH" sz="2400" b="1"/>
          </a:p>
          <a:p>
            <a:pPr marL="342900" indent="-342900" algn="ctr"/>
            <a:r>
              <a:rPr lang="it-CH" sz="2400" b="1"/>
              <a:t>Professor Natasha Sharygina</a:t>
            </a:r>
            <a:endParaRPr lang="en-US" sz="2400" b="1"/>
          </a:p>
          <a:p>
            <a:pPr marL="342900" indent="-342900" algn="ctr"/>
            <a:endParaRPr lang="en-US" sz="2400" b="1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719"/>
            <a:ext cx="9143999" cy="68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042988" y="549275"/>
            <a:ext cx="4562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Helvetica-Bold" charset="0"/>
              </a:rPr>
              <a:t>Two trains, one bridge – model transformed with a simulation tool, Hugo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684213" y="6021388"/>
            <a:ext cx="4319587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7D557-8BC1-433C-AFD7-30F423B6F20D}" type="slidenum">
              <a:rPr lang="en-US"/>
              <a:pPr/>
              <a:t>40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 lIns="90487" tIns="44450" rIns="90487" bIns="44450"/>
          <a:lstStyle/>
          <a:p>
            <a:r>
              <a:rPr lang="en-US"/>
              <a:t>What is “satisfy”?</a:t>
            </a: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304800" y="15240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 eaLnBrk="1" hangingPunct="1"/>
            <a:endParaRPr lang="en-US" b="1">
              <a:solidFill>
                <a:srgbClr val="000000"/>
              </a:solidFill>
            </a:endParaRPr>
          </a:p>
          <a:p>
            <a:pPr marL="609600" indent="-609600" algn="ctr" eaLnBrk="1" hangingPunct="1">
              <a:spcBef>
                <a:spcPct val="20000"/>
              </a:spcBef>
            </a:pPr>
            <a:r>
              <a:rPr lang="en-US" sz="2000" b="1" i="1">
                <a:solidFill>
                  <a:srgbClr val="000000"/>
                </a:solidFill>
              </a:rPr>
              <a:t>M</a:t>
            </a: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satisfies</a:t>
            </a: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b="1" i="1">
                <a:solidFill>
                  <a:srgbClr val="000000"/>
                </a:solidFill>
              </a:rPr>
              <a:t>S</a:t>
            </a:r>
            <a:r>
              <a:rPr lang="en-US" sz="2000">
                <a:solidFill>
                  <a:srgbClr val="000000"/>
                </a:solidFill>
              </a:rPr>
              <a:t> if </a:t>
            </a:r>
            <a:r>
              <a:rPr lang="en-US" sz="2000" i="1">
                <a:solidFill>
                  <a:srgbClr val="3333CC"/>
                </a:solidFill>
              </a:rPr>
              <a:t>all</a:t>
            </a:r>
            <a:r>
              <a:rPr lang="en-US" sz="2000">
                <a:solidFill>
                  <a:srgbClr val="000000"/>
                </a:solidFill>
              </a:rPr>
              <a:t> the reachable states satisfy </a:t>
            </a:r>
            <a:r>
              <a:rPr lang="en-US" sz="2000" b="1" i="1">
                <a:solidFill>
                  <a:srgbClr val="000000"/>
                </a:solidFill>
              </a:rPr>
              <a:t>P</a:t>
            </a:r>
          </a:p>
          <a:p>
            <a:pPr marL="609600" indent="-609600" algn="l" eaLnBrk="1" hangingPunct="1">
              <a:spcBef>
                <a:spcPct val="2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marL="609600" indent="-609600" algn="l" eaLnBrk="1" hangingPunct="1"/>
            <a:r>
              <a:rPr lang="en-US" sz="2000" b="1">
                <a:solidFill>
                  <a:srgbClr val="000000"/>
                </a:solidFill>
              </a:rPr>
              <a:t>Different Algorithms to check if </a:t>
            </a:r>
            <a:r>
              <a:rPr lang="en-US" sz="2000" b="1" i="1">
                <a:solidFill>
                  <a:srgbClr val="000000"/>
                </a:solidFill>
              </a:rPr>
              <a:t>M </a:t>
            </a:r>
            <a:r>
              <a:rPr lang="en-US" sz="2000" b="1">
                <a:solidFill>
                  <a:srgbClr val="000000"/>
                </a:solidFill>
              </a:rPr>
              <a:t>|=</a:t>
            </a:r>
            <a:r>
              <a:rPr lang="en-US" sz="2000" i="1">
                <a:solidFill>
                  <a:srgbClr val="000000"/>
                </a:solidFill>
              </a:rPr>
              <a:t> </a:t>
            </a:r>
            <a:r>
              <a:rPr lang="en-US" sz="2000" b="1" i="1">
                <a:solidFill>
                  <a:srgbClr val="000000"/>
                </a:solidFill>
              </a:rPr>
              <a:t>P</a:t>
            </a:r>
            <a:r>
              <a:rPr lang="en-US" sz="2000" b="1">
                <a:solidFill>
                  <a:srgbClr val="000000"/>
                </a:solidFill>
              </a:rPr>
              <a:t>.</a:t>
            </a:r>
          </a:p>
          <a:p>
            <a:pPr marL="609600" indent="-609600" algn="l" eaLnBrk="1" hangingPunct="1"/>
            <a:endParaRPr lang="en-US" sz="2000" b="1">
              <a:solidFill>
                <a:srgbClr val="3333CC"/>
              </a:solidFill>
            </a:endParaRPr>
          </a:p>
          <a:p>
            <a:pPr marL="609600" indent="-609600" algn="l" eaLnBrk="1" hangingPunct="1"/>
            <a:r>
              <a:rPr lang="en-US" sz="2000" b="1">
                <a:solidFill>
                  <a:srgbClr val="3333CC"/>
                </a:solidFill>
              </a:rPr>
              <a:t>- Explicit State Space Exploration</a:t>
            </a:r>
          </a:p>
          <a:p>
            <a:pPr marL="609600" indent="-609600" algn="l" eaLnBrk="1" hangingPunct="1">
              <a:buFontTx/>
              <a:buChar char="-"/>
            </a:pPr>
            <a:endParaRPr lang="en-US" sz="2000" b="1">
              <a:solidFill>
                <a:srgbClr val="3333CC"/>
              </a:solidFill>
            </a:endParaRPr>
          </a:p>
          <a:p>
            <a:pPr marL="609600" indent="-609600" algn="l" eaLnBrk="1" hangingPunct="1"/>
            <a:endParaRPr lang="en-US" sz="2000" b="1">
              <a:solidFill>
                <a:srgbClr val="000000"/>
              </a:solidFill>
            </a:endParaRPr>
          </a:p>
          <a:p>
            <a:pPr marL="609600" indent="-609600" algn="l" eaLnBrk="1" hangingPunct="1"/>
            <a:r>
              <a:rPr lang="en-US" sz="2000" b="1">
                <a:solidFill>
                  <a:srgbClr val="000000"/>
                </a:solidFill>
              </a:rPr>
              <a:t>For example:  Invariant checking Algorithm.</a:t>
            </a:r>
          </a:p>
          <a:p>
            <a:pPr marL="609600" indent="-609600" algn="l" eaLnBrk="1" hangingPunct="1"/>
            <a:endParaRPr lang="en-US" sz="2000" b="1">
              <a:solidFill>
                <a:srgbClr val="0000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Start at the initial states and explore the states of </a:t>
            </a:r>
            <a:r>
              <a:rPr lang="en-US" sz="2000" b="1" i="1">
                <a:solidFill>
                  <a:srgbClr val="000000"/>
                </a:solidFill>
              </a:rPr>
              <a:t>M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using DFS or BFS.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In any state, if </a:t>
            </a:r>
            <a:r>
              <a:rPr lang="en-US" sz="2000" b="1" i="1">
                <a:solidFill>
                  <a:srgbClr val="000000"/>
                </a:solidFill>
              </a:rPr>
              <a:t>P</a:t>
            </a:r>
            <a:r>
              <a:rPr lang="en-US" sz="2000">
                <a:solidFill>
                  <a:srgbClr val="000000"/>
                </a:solidFill>
              </a:rPr>
              <a:t> is violated then print an “error trace”.</a:t>
            </a:r>
            <a:br>
              <a:rPr lang="en-US" sz="2000">
                <a:solidFill>
                  <a:srgbClr val="000000"/>
                </a:solidFill>
              </a:rPr>
            </a:br>
            <a:endParaRPr lang="en-US" sz="2000">
              <a:solidFill>
                <a:srgbClr val="000000"/>
              </a:solidFill>
            </a:endParaRPr>
          </a:p>
          <a:p>
            <a:pPr marL="609600" indent="-609600" algn="l" eaLnBrk="1" hangingPunct="1">
              <a:buFontTx/>
              <a:buAutoNum type="arabicPeriod"/>
            </a:pPr>
            <a:r>
              <a:rPr lang="en-US" sz="2000">
                <a:solidFill>
                  <a:srgbClr val="000000"/>
                </a:solidFill>
              </a:rPr>
              <a:t>If all reachable states have been visited then say “yes”.</a:t>
            </a:r>
            <a:endParaRPr lang="en-US">
              <a:solidFill>
                <a:srgbClr val="000000"/>
              </a:solidFill>
              <a:latin typeface="Microsoft Sans Serif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CDD4F-89B0-4F3F-B1EA-F77871674835}" type="slidenum">
              <a:rPr lang="en-US"/>
              <a:pPr/>
              <a:t>41</a:t>
            </a:fld>
            <a:endParaRPr lang="en-US"/>
          </a:p>
        </p:txBody>
      </p:sp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State Space Explosion</a:t>
            </a:r>
          </a:p>
        </p:txBody>
      </p:sp>
      <p:sp>
        <p:nvSpPr>
          <p:cNvPr id="668675" name="Rectangle 3"/>
          <p:cNvSpPr>
            <a:spLocks noChangeArrowheads="1"/>
          </p:cNvSpPr>
          <p:nvPr/>
        </p:nvSpPr>
        <p:spPr bwMode="auto">
          <a:xfrm>
            <a:off x="611188" y="1752600"/>
            <a:ext cx="81518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 eaLnBrk="1" hangingPunct="1">
              <a:spcBef>
                <a:spcPct val="20000"/>
              </a:spcBef>
            </a:pPr>
            <a:r>
              <a:rPr lang="en-US" sz="2400" i="1">
                <a:solidFill>
                  <a:srgbClr val="3333CC"/>
                </a:solidFill>
              </a:rPr>
              <a:t>Problem: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Size of the state graph can be exponential in size      </a:t>
            </a:r>
          </a:p>
          <a:p>
            <a:pPr marL="609600" indent="-609600" algn="l" eaLnBrk="1" hangingPunct="1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                of the program</a:t>
            </a:r>
            <a:r>
              <a:rPr lang="en-US" sz="2400" i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(both in the number of the </a:t>
            </a:r>
          </a:p>
          <a:p>
            <a:pPr marL="609600" indent="-609600" algn="l" eaLnBrk="1" hangingPunct="1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                program </a:t>
            </a:r>
            <a:r>
              <a:rPr lang="en-US" sz="2400" i="1">
                <a:solidFill>
                  <a:srgbClr val="3333CC"/>
                </a:solidFill>
              </a:rPr>
              <a:t>variables</a:t>
            </a:r>
            <a:r>
              <a:rPr lang="en-US" sz="2400" i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and the number of program </a:t>
            </a:r>
          </a:p>
          <a:p>
            <a:pPr marL="609600" indent="-609600" algn="l" eaLnBrk="1" hangingPunct="1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 	         </a:t>
            </a:r>
            <a:r>
              <a:rPr lang="en-US" sz="2400" i="1">
                <a:solidFill>
                  <a:srgbClr val="3333CC"/>
                </a:solidFill>
              </a:rPr>
              <a:t>components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  <a:p>
            <a:pPr marL="609600" indent="-609600" algn="ctr" eaLnBrk="1" hangingPunct="1">
              <a:spcBef>
                <a:spcPct val="2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marL="609600" indent="-609600" algn="ctr" eaLnBrk="1" hangingPunct="1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M = M</a:t>
            </a:r>
            <a:r>
              <a:rPr lang="en-US" sz="2400" baseline="-25000">
                <a:solidFill>
                  <a:srgbClr val="000000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 || … || M</a:t>
            </a:r>
            <a:r>
              <a:rPr lang="en-US" sz="2400" baseline="-25000">
                <a:solidFill>
                  <a:srgbClr val="000000"/>
                </a:solidFill>
              </a:rPr>
              <a:t>n</a:t>
            </a:r>
          </a:p>
          <a:p>
            <a:pPr marL="609600" indent="-609600" algn="ctr" eaLnBrk="1" hangingPunct="1">
              <a:spcBef>
                <a:spcPct val="20000"/>
              </a:spcBef>
            </a:pPr>
            <a:endParaRPr lang="en-US" sz="2400">
              <a:solidFill>
                <a:srgbClr val="000000"/>
              </a:solidFill>
            </a:endParaRPr>
          </a:p>
          <a:p>
            <a:pPr marL="609600" indent="-609600" algn="l" eaLnBrk="1" hangingPunct="1"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If each </a:t>
            </a:r>
            <a:r>
              <a:rPr lang="en-US" sz="2000" i="1">
                <a:solidFill>
                  <a:srgbClr val="000000"/>
                </a:solidFill>
              </a:rPr>
              <a:t>M</a:t>
            </a:r>
            <a:r>
              <a:rPr lang="en-US" sz="2000" i="1" baseline="-25000">
                <a:solidFill>
                  <a:srgbClr val="000000"/>
                </a:solidFill>
              </a:rPr>
              <a:t>i</a:t>
            </a:r>
            <a:r>
              <a:rPr lang="en-US" sz="2000">
                <a:solidFill>
                  <a:srgbClr val="000000"/>
                </a:solidFill>
              </a:rPr>
              <a:t> has just 2 local states, potentially 2</a:t>
            </a:r>
            <a:r>
              <a:rPr lang="en-US" sz="2000" baseline="30000">
                <a:solidFill>
                  <a:srgbClr val="000000"/>
                </a:solidFill>
              </a:rPr>
              <a:t>n</a:t>
            </a:r>
            <a:r>
              <a:rPr lang="en-US" sz="2000">
                <a:solidFill>
                  <a:srgbClr val="000000"/>
                </a:solidFill>
              </a:rPr>
              <a:t> global states</a:t>
            </a:r>
          </a:p>
          <a:p>
            <a:pPr marL="609600" indent="-609600" algn="l" eaLnBrk="1" hangingPunct="1">
              <a:spcBef>
                <a:spcPct val="20000"/>
              </a:spcBef>
            </a:pPr>
            <a:endParaRPr lang="en-US" sz="2000">
              <a:solidFill>
                <a:srgbClr val="000000"/>
              </a:solidFill>
            </a:endParaRPr>
          </a:p>
          <a:p>
            <a:pPr marL="609600" indent="-609600" algn="l" eaLnBrk="1" hangingPunct="1">
              <a:spcBef>
                <a:spcPct val="20000"/>
              </a:spcBef>
            </a:pPr>
            <a:endParaRPr lang="en-US" sz="2400">
              <a:solidFill>
                <a:srgbClr val="000000"/>
              </a:solidFill>
            </a:endParaRPr>
          </a:p>
          <a:p>
            <a:pPr marL="609600" indent="-609600" algn="l" eaLnBrk="1" hangingPunct="1">
              <a:spcBef>
                <a:spcPct val="20000"/>
              </a:spcBef>
            </a:pPr>
            <a:r>
              <a:rPr lang="en-US" sz="2400" i="1">
                <a:solidFill>
                  <a:srgbClr val="3333CC"/>
                </a:solidFill>
              </a:rPr>
              <a:t>Research Directions:</a:t>
            </a:r>
            <a:r>
              <a:rPr lang="en-US" sz="2400">
                <a:solidFill>
                  <a:srgbClr val="000000"/>
                </a:solidFill>
              </a:rPr>
              <a:t> State space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FDAC-F456-465E-A457-7B6E53CCCA61}" type="slidenum">
              <a:rPr lang="en-US"/>
              <a:pPr/>
              <a:t>42</a:t>
            </a:fld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Abstractions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43100"/>
            <a:ext cx="8051800" cy="415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They are one of the most useful ways to</a:t>
            </a:r>
            <a:r>
              <a:rPr lang="en-US" sz="2400" b="1"/>
              <a:t> </a:t>
            </a:r>
            <a:r>
              <a:rPr lang="en-US" sz="2400" b="1">
                <a:solidFill>
                  <a:srgbClr val="FF0000"/>
                </a:solidFill>
              </a:rPr>
              <a:t>fight</a:t>
            </a:r>
            <a:r>
              <a:rPr lang="en-US" sz="2400" b="1"/>
              <a:t> </a:t>
            </a:r>
            <a:r>
              <a:rPr lang="en-US" sz="2400"/>
              <a:t>the </a:t>
            </a:r>
            <a:r>
              <a:rPr lang="en-US" sz="2400" b="1">
                <a:solidFill>
                  <a:srgbClr val="000000"/>
                </a:solidFill>
              </a:rPr>
              <a:t>state explosion problem</a:t>
            </a:r>
            <a:r>
              <a:rPr lang="en-US" sz="2400">
                <a:solidFill>
                  <a:srgbClr val="00CC00"/>
                </a:solidFill>
              </a:rPr>
              <a:t/>
            </a:r>
            <a:br>
              <a:rPr lang="en-US" sz="2400">
                <a:solidFill>
                  <a:srgbClr val="00CC00"/>
                </a:solidFill>
              </a:rPr>
            </a:br>
            <a:endParaRPr lang="en-US" sz="2400">
              <a:solidFill>
                <a:srgbClr val="00CC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They should </a:t>
            </a:r>
            <a:r>
              <a:rPr lang="en-US" sz="2400" b="1">
                <a:solidFill>
                  <a:srgbClr val="FF0000"/>
                </a:solidFill>
              </a:rPr>
              <a:t>preserve</a:t>
            </a:r>
            <a:r>
              <a:rPr lang="en-US" sz="2400" b="1"/>
              <a:t> </a:t>
            </a:r>
            <a:r>
              <a:rPr lang="en-US" sz="2400" b="1">
                <a:solidFill>
                  <a:srgbClr val="000000"/>
                </a:solidFill>
              </a:rPr>
              <a:t>properties of interest:</a:t>
            </a:r>
            <a:r>
              <a:rPr lang="en-US" sz="2400"/>
              <a:t> properties that hold for the abstract model should hold for the concrete model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Abstractions should be </a:t>
            </a:r>
            <a:r>
              <a:rPr lang="en-US" sz="2400" b="1">
                <a:solidFill>
                  <a:srgbClr val="FF0000"/>
                </a:solidFill>
              </a:rPr>
              <a:t>constructed</a:t>
            </a:r>
            <a:r>
              <a:rPr lang="en-US" sz="2400" b="1"/>
              <a:t> </a:t>
            </a:r>
            <a:r>
              <a:rPr lang="en-US" sz="2400" b="1">
                <a:solidFill>
                  <a:srgbClr val="000000"/>
                </a:solidFill>
              </a:rPr>
              <a:t>directly from</a:t>
            </a:r>
            <a:r>
              <a:rPr lang="en-US" sz="2400" b="1">
                <a:solidFill>
                  <a:srgbClr val="00CC00"/>
                </a:solidFill>
              </a:rPr>
              <a:t> </a:t>
            </a:r>
            <a:br>
              <a:rPr lang="en-US" sz="2400" b="1">
                <a:solidFill>
                  <a:srgbClr val="00CC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>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49D5-B706-46FA-9DCF-35A6F82CE8C5}" type="slidenum">
              <a:rPr lang="en-US"/>
              <a:pPr/>
              <a:t>43</a:t>
            </a:fld>
            <a:endParaRPr lang="en-US"/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45400" cy="914400"/>
          </a:xfrm>
        </p:spPr>
        <p:txBody>
          <a:bodyPr/>
          <a:lstStyle/>
          <a:p>
            <a:r>
              <a:rPr lang="en-US"/>
              <a:t>Data Abstraction</a:t>
            </a:r>
            <a:endParaRPr lang="en-US">
              <a:latin typeface="Brush Script MT" pitchFamily="66" charset="0"/>
              <a:cs typeface="Arial" pitchFamily="34" charset="0"/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80400" cy="4610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Given a program P with variables x</a:t>
            </a:r>
            <a:r>
              <a:rPr lang="en-US" sz="2400" baseline="-25000"/>
              <a:t>1</a:t>
            </a:r>
            <a:r>
              <a:rPr lang="en-US" sz="2400"/>
              <a:t>,...x</a:t>
            </a:r>
            <a:r>
              <a:rPr lang="en-US" sz="2400" baseline="-25000"/>
              <a:t>n</a:t>
            </a:r>
            <a:r>
              <a:rPr lang="en-US" sz="2400"/>
              <a:t> , each over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domain D, the </a:t>
            </a:r>
            <a:r>
              <a:rPr lang="en-US" sz="2400" b="1">
                <a:solidFill>
                  <a:srgbClr val="FF0000"/>
                </a:solidFill>
              </a:rPr>
              <a:t>concrete model</a:t>
            </a:r>
            <a:r>
              <a:rPr lang="en-US" sz="2400"/>
              <a:t> of P is defined over states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(d</a:t>
            </a:r>
            <a:r>
              <a:rPr lang="en-US" sz="2400" b="1" baseline="-25000">
                <a:solidFill>
                  <a:srgbClr val="000000"/>
                </a:solidFill>
              </a:rPr>
              <a:t>1</a:t>
            </a:r>
            <a:r>
              <a:rPr lang="en-US" sz="2400" b="1">
                <a:solidFill>
                  <a:srgbClr val="000000"/>
                </a:solidFill>
              </a:rPr>
              <a:t>,...,d</a:t>
            </a:r>
            <a:r>
              <a:rPr lang="en-US" sz="2400" b="1" baseline="-25000">
                <a:solidFill>
                  <a:srgbClr val="000000"/>
                </a:solidFill>
              </a:rPr>
              <a:t>n</a:t>
            </a:r>
            <a:r>
              <a:rPr lang="en-US" sz="2400" b="1">
                <a:solidFill>
                  <a:srgbClr val="000000"/>
                </a:solidFill>
              </a:rPr>
              <a:t>) 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en-US" sz="2400" b="1">
                <a:solidFill>
                  <a:srgbClr val="000000"/>
                </a:solidFill>
              </a:rPr>
              <a:t> D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...</a:t>
            </a:r>
            <a:r>
              <a:rPr lang="en-US" sz="2400" b="1">
                <a:solidFill>
                  <a:srgbClr val="000000"/>
                </a:solidFill>
              </a:rPr>
              <a:t>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Choosing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Abstract domain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400"/>
              <a:t>Abstraction mapping (surjection) </a:t>
            </a:r>
            <a:r>
              <a:rPr lang="en-US" sz="2400" b="1">
                <a:solidFill>
                  <a:srgbClr val="00CC00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h: D 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 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we get an </a:t>
            </a:r>
            <a:r>
              <a:rPr lang="en-US" sz="2400" b="1">
                <a:solidFill>
                  <a:srgbClr val="FF0000"/>
                </a:solidFill>
              </a:rPr>
              <a:t>abstract model</a:t>
            </a:r>
            <a:r>
              <a:rPr lang="en-US" sz="2400"/>
              <a:t> over abstract states </a:t>
            </a:r>
            <a:r>
              <a:rPr lang="en-US" sz="2400" b="1">
                <a:solidFill>
                  <a:srgbClr val="000000"/>
                </a:solidFill>
              </a:rPr>
              <a:t>(a</a:t>
            </a:r>
            <a:r>
              <a:rPr lang="en-US" sz="2400" b="1" baseline="-25000">
                <a:solidFill>
                  <a:srgbClr val="000000"/>
                </a:solidFill>
              </a:rPr>
              <a:t>1</a:t>
            </a:r>
            <a:r>
              <a:rPr lang="en-US" sz="2400" b="1">
                <a:solidFill>
                  <a:srgbClr val="000000"/>
                </a:solidFill>
              </a:rPr>
              <a:t>,...,a</a:t>
            </a:r>
            <a:r>
              <a:rPr lang="en-US" sz="2400" b="1" baseline="-25000">
                <a:solidFill>
                  <a:srgbClr val="000000"/>
                </a:solidFill>
              </a:rPr>
              <a:t>n</a:t>
            </a:r>
            <a:r>
              <a:rPr lang="en-US" sz="2400" b="1">
                <a:solidFill>
                  <a:srgbClr val="000000"/>
                </a:solidFill>
              </a:rPr>
              <a:t>) 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</a:t>
            </a:r>
            <a:r>
              <a:rPr lang="en-US" sz="2400" b="1">
                <a:solidFill>
                  <a:srgbClr val="000000"/>
                </a:solidFill>
              </a:rPr>
              <a:t> A</a:t>
            </a:r>
            <a:r>
              <a:rPr lang="en-US" sz="2400" b="1">
                <a:solidFill>
                  <a:srgbClr val="000000"/>
                </a:solidFill>
                <a:sym typeface="Symbol" pitchFamily="18" charset="2"/>
              </a:rPr>
              <a:t>...</a:t>
            </a:r>
            <a:r>
              <a:rPr lang="en-US" sz="2400" b="1">
                <a:solidFill>
                  <a:srgbClr val="00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D828-2770-4D24-9371-E5959D29518A}" type="slidenum">
              <a:rPr lang="en-US"/>
              <a:pPr/>
              <a:t>44</a:t>
            </a:fld>
            <a:endParaRPr lang="en-US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45400" cy="8001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747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Given a program P with variable x over the integers</a:t>
            </a:r>
          </a:p>
          <a:p>
            <a:pPr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Abstraction 1:</a:t>
            </a:r>
          </a:p>
          <a:p>
            <a:pPr>
              <a:buFontTx/>
              <a:buNone/>
            </a:pPr>
            <a:r>
              <a:rPr lang="en-US" sz="2400"/>
              <a:t>A</a:t>
            </a:r>
            <a:r>
              <a:rPr lang="en-US" sz="2400" baseline="-25000"/>
              <a:t>1</a:t>
            </a:r>
            <a:r>
              <a:rPr lang="en-US" sz="2400"/>
              <a:t> = {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–</a:t>
            </a:r>
            <a:r>
              <a:rPr lang="en-US" sz="2400" b="1"/>
              <a:t>,</a:t>
            </a:r>
            <a:r>
              <a:rPr lang="en-US" sz="2400" b="1">
                <a:solidFill>
                  <a:srgbClr val="FF0000"/>
                </a:solidFill>
              </a:rPr>
              <a:t> a</a:t>
            </a:r>
            <a:r>
              <a:rPr lang="en-US" sz="2400" b="1" baseline="-25000">
                <a:solidFill>
                  <a:srgbClr val="FF0000"/>
                </a:solidFill>
              </a:rPr>
              <a:t>0</a:t>
            </a:r>
            <a:r>
              <a:rPr lang="en-US" sz="2400" b="1"/>
              <a:t>,</a:t>
            </a:r>
            <a:r>
              <a:rPr lang="en-US" sz="2400" b="1">
                <a:solidFill>
                  <a:srgbClr val="FF0000"/>
                </a:solidFill>
              </a:rPr>
              <a:t> a</a:t>
            </a:r>
            <a:r>
              <a:rPr lang="en-US" sz="2400" b="1" baseline="-25000">
                <a:solidFill>
                  <a:srgbClr val="FF0000"/>
                </a:solidFill>
              </a:rPr>
              <a:t>+</a:t>
            </a:r>
            <a:r>
              <a:rPr lang="en-US" sz="2400"/>
              <a:t> }</a:t>
            </a:r>
          </a:p>
          <a:p>
            <a:pPr>
              <a:buFontTx/>
              <a:buNone/>
            </a:pPr>
            <a:r>
              <a:rPr lang="en-US" sz="2400"/>
              <a:t>                 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+</a:t>
            </a:r>
            <a:r>
              <a:rPr lang="en-US" sz="2400"/>
              <a:t>   if  d&gt;0</a:t>
            </a:r>
          </a:p>
          <a:p>
            <a:pPr>
              <a:buFontTx/>
              <a:buNone/>
            </a:pPr>
            <a:r>
              <a:rPr lang="en-US" sz="2400"/>
              <a:t>h</a:t>
            </a:r>
            <a:r>
              <a:rPr lang="en-US" sz="2400" baseline="-25000"/>
              <a:t>1</a:t>
            </a:r>
            <a:r>
              <a:rPr lang="en-US" sz="2400"/>
              <a:t>(d) =      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0</a:t>
            </a:r>
            <a:r>
              <a:rPr lang="en-US" sz="2400"/>
              <a:t>   if  d=0</a:t>
            </a:r>
          </a:p>
          <a:p>
            <a:pPr>
              <a:buFontTx/>
              <a:buNone/>
            </a:pPr>
            <a:r>
              <a:rPr lang="en-US" sz="2400"/>
              <a:t>                 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–</a:t>
            </a:r>
            <a:r>
              <a:rPr lang="en-US" sz="2400"/>
              <a:t>    if d&lt;0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Abstraction 2:</a:t>
            </a:r>
          </a:p>
          <a:p>
            <a:pPr>
              <a:buFontTx/>
              <a:buNone/>
            </a:pPr>
            <a:r>
              <a:rPr lang="en-US" sz="2400"/>
              <a:t>A</a:t>
            </a:r>
            <a:r>
              <a:rPr lang="en-US" sz="2400" baseline="-25000"/>
              <a:t>2</a:t>
            </a:r>
            <a:r>
              <a:rPr lang="en-US" sz="2400"/>
              <a:t> = {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even</a:t>
            </a:r>
            <a:r>
              <a:rPr lang="en-US" sz="2400" b="1"/>
              <a:t>,</a:t>
            </a:r>
            <a:r>
              <a:rPr lang="en-US" sz="2400" b="1">
                <a:solidFill>
                  <a:srgbClr val="00CC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odd</a:t>
            </a:r>
            <a:r>
              <a:rPr lang="en-US" sz="2400"/>
              <a:t> }</a:t>
            </a:r>
          </a:p>
          <a:p>
            <a:pPr>
              <a:buFontTx/>
              <a:buNone/>
            </a:pP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(d) =  if even( |d| ) then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even</a:t>
            </a:r>
            <a:r>
              <a:rPr lang="en-US" sz="2400"/>
              <a:t> else </a:t>
            </a:r>
            <a:r>
              <a:rPr lang="en-US" sz="2400" b="1">
                <a:solidFill>
                  <a:srgbClr val="FF0000"/>
                </a:solidFill>
              </a:rPr>
              <a:t>a</a:t>
            </a:r>
            <a:r>
              <a:rPr lang="en-US" sz="2400" b="1" baseline="-25000">
                <a:solidFill>
                  <a:srgbClr val="FF0000"/>
                </a:solidFill>
              </a:rPr>
              <a:t>odd</a:t>
            </a:r>
          </a:p>
        </p:txBody>
      </p:sp>
      <p:sp>
        <p:nvSpPr>
          <p:cNvPr id="687108" name="AutoShape 4"/>
          <p:cNvSpPr>
            <a:spLocks/>
          </p:cNvSpPr>
          <p:nvPr/>
        </p:nvSpPr>
        <p:spPr bwMode="auto">
          <a:xfrm>
            <a:off x="1981200" y="2895600"/>
            <a:ext cx="203200" cy="1143000"/>
          </a:xfrm>
          <a:prstGeom prst="leftBrace">
            <a:avLst>
              <a:gd name="adj1" fmla="val 46875"/>
              <a:gd name="adj2" fmla="val 4625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995F-2A8A-4AB6-991A-6EFF857F26BC}" type="slidenum">
              <a:rPr lang="en-US"/>
              <a:pPr/>
              <a:t>45</a:t>
            </a:fld>
            <a:endParaRPr lang="en-US"/>
          </a:p>
        </p:txBody>
      </p:sp>
      <p:sp>
        <p:nvSpPr>
          <p:cNvPr id="693250" name="AutoShape 2"/>
          <p:cNvSpPr>
            <a:spLocks noChangeArrowheads="1"/>
          </p:cNvSpPr>
          <p:nvPr/>
        </p:nvSpPr>
        <p:spPr bwMode="auto">
          <a:xfrm>
            <a:off x="1676400" y="4419600"/>
            <a:ext cx="4648200" cy="1143000"/>
          </a:xfrm>
          <a:prstGeom prst="flowChartInputOutpu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3251" name="Group 3"/>
          <p:cNvGrpSpPr>
            <a:grpSpLocks/>
          </p:cNvGrpSpPr>
          <p:nvPr/>
        </p:nvGrpSpPr>
        <p:grpSpPr bwMode="auto">
          <a:xfrm>
            <a:off x="2344738" y="3810000"/>
            <a:ext cx="3217862" cy="1676400"/>
            <a:chOff x="1584" y="2880"/>
            <a:chExt cx="2026" cy="1056"/>
          </a:xfrm>
        </p:grpSpPr>
        <p:sp>
          <p:nvSpPr>
            <p:cNvPr id="693252" name="Text Box 4"/>
            <p:cNvSpPr txBox="1">
              <a:spLocks noChangeArrowheads="1"/>
            </p:cNvSpPr>
            <p:nvPr/>
          </p:nvSpPr>
          <p:spPr bwMode="auto">
            <a:xfrm>
              <a:off x="1991" y="2880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93253" name="Text Box 5"/>
            <p:cNvSpPr txBox="1">
              <a:spLocks noChangeArrowheads="1"/>
            </p:cNvSpPr>
            <p:nvPr/>
          </p:nvSpPr>
          <p:spPr bwMode="auto">
            <a:xfrm>
              <a:off x="2602" y="2880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693254" name="Text Box 6"/>
            <p:cNvSpPr txBox="1">
              <a:spLocks noChangeArrowheads="1"/>
            </p:cNvSpPr>
            <p:nvPr/>
          </p:nvSpPr>
          <p:spPr bwMode="auto">
            <a:xfrm>
              <a:off x="3143" y="2880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latin typeface="Comic Sans MS" pitchFamily="66" charset="0"/>
                  <a:cs typeface="Times New Roman" pitchFamily="18" charset="0"/>
                </a:rPr>
                <a:t>h</a:t>
              </a:r>
            </a:p>
          </p:txBody>
        </p:sp>
        <p:grpSp>
          <p:nvGrpSpPr>
            <p:cNvPr id="693255" name="Group 7"/>
            <p:cNvGrpSpPr>
              <a:grpSpLocks/>
            </p:cNvGrpSpPr>
            <p:nvPr/>
          </p:nvGrpSpPr>
          <p:grpSpPr bwMode="auto">
            <a:xfrm>
              <a:off x="1584" y="3360"/>
              <a:ext cx="2026" cy="576"/>
              <a:chOff x="1584" y="3360"/>
              <a:chExt cx="2026" cy="576"/>
            </a:xfrm>
          </p:grpSpPr>
          <p:sp>
            <p:nvSpPr>
              <p:cNvPr id="693256" name="AutoShape 8"/>
              <p:cNvSpPr>
                <a:spLocks noChangeArrowheads="1"/>
              </p:cNvSpPr>
              <p:nvPr/>
            </p:nvSpPr>
            <p:spPr bwMode="auto">
              <a:xfrm>
                <a:off x="2410" y="3360"/>
                <a:ext cx="720" cy="240"/>
              </a:xfrm>
              <a:prstGeom prst="star16">
                <a:avLst>
                  <a:gd name="adj" fmla="val 3888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257" name="AutoShape 9"/>
              <p:cNvSpPr>
                <a:spLocks noChangeArrowheads="1"/>
              </p:cNvSpPr>
              <p:nvPr/>
            </p:nvSpPr>
            <p:spPr bwMode="auto">
              <a:xfrm>
                <a:off x="2890" y="3696"/>
                <a:ext cx="720" cy="240"/>
              </a:xfrm>
              <a:prstGeom prst="star16">
                <a:avLst>
                  <a:gd name="adj" fmla="val 38889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258" name="AutoShape 10"/>
              <p:cNvSpPr>
                <a:spLocks noChangeArrowheads="1"/>
              </p:cNvSpPr>
              <p:nvPr/>
            </p:nvSpPr>
            <p:spPr bwMode="auto">
              <a:xfrm>
                <a:off x="1584" y="3552"/>
                <a:ext cx="720" cy="240"/>
              </a:xfrm>
              <a:prstGeom prst="star16">
                <a:avLst>
                  <a:gd name="adj" fmla="val 38889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AT" sz="240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3259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Existential Abstraction</a:t>
            </a:r>
          </a:p>
        </p:txBody>
      </p:sp>
      <p:sp>
        <p:nvSpPr>
          <p:cNvPr id="693260" name="AutoShape 12"/>
          <p:cNvSpPr>
            <a:spLocks noChangeArrowheads="1"/>
          </p:cNvSpPr>
          <p:nvPr/>
        </p:nvSpPr>
        <p:spPr bwMode="auto">
          <a:xfrm>
            <a:off x="2895600" y="2514600"/>
            <a:ext cx="3048000" cy="914400"/>
          </a:xfrm>
          <a:prstGeom prst="flowChartInputOutpu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>
            <a:off x="4800600" y="5334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3262" name="Group 14"/>
          <p:cNvGrpSpPr>
            <a:grpSpLocks/>
          </p:cNvGrpSpPr>
          <p:nvPr/>
        </p:nvGrpSpPr>
        <p:grpSpPr bwMode="auto">
          <a:xfrm>
            <a:off x="3581400" y="2590800"/>
            <a:ext cx="1371600" cy="533400"/>
            <a:chOff x="2362" y="2112"/>
            <a:chExt cx="864" cy="336"/>
          </a:xfrm>
        </p:grpSpPr>
        <p:sp>
          <p:nvSpPr>
            <p:cNvPr id="693263" name="Oval 15"/>
            <p:cNvSpPr>
              <a:spLocks noChangeArrowheads="1"/>
            </p:cNvSpPr>
            <p:nvPr/>
          </p:nvSpPr>
          <p:spPr bwMode="auto">
            <a:xfrm flipV="1">
              <a:off x="3130" y="2352"/>
              <a:ext cx="96" cy="9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4" name="Oval 16"/>
            <p:cNvSpPr>
              <a:spLocks noChangeArrowheads="1"/>
            </p:cNvSpPr>
            <p:nvPr/>
          </p:nvSpPr>
          <p:spPr bwMode="auto">
            <a:xfrm flipV="1">
              <a:off x="2362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FF000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5" name="Oval 17"/>
            <p:cNvSpPr>
              <a:spLocks noChangeArrowheads="1"/>
            </p:cNvSpPr>
            <p:nvPr/>
          </p:nvSpPr>
          <p:spPr bwMode="auto">
            <a:xfrm flipV="1">
              <a:off x="289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3266" name="Group 18"/>
          <p:cNvGrpSpPr>
            <a:grpSpLocks/>
          </p:cNvGrpSpPr>
          <p:nvPr/>
        </p:nvGrpSpPr>
        <p:grpSpPr bwMode="auto">
          <a:xfrm>
            <a:off x="2362200" y="2743200"/>
            <a:ext cx="3124200" cy="2590800"/>
            <a:chOff x="1594" y="2208"/>
            <a:chExt cx="1968" cy="1632"/>
          </a:xfrm>
        </p:grpSpPr>
        <p:sp>
          <p:nvSpPr>
            <p:cNvPr id="693267" name="Line 19"/>
            <p:cNvSpPr>
              <a:spLocks noChangeShapeType="1"/>
            </p:cNvSpPr>
            <p:nvPr/>
          </p:nvSpPr>
          <p:spPr bwMode="auto">
            <a:xfrm flipV="1">
              <a:off x="1594" y="2304"/>
              <a:ext cx="768" cy="12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8" name="Line 20"/>
            <p:cNvSpPr>
              <a:spLocks noChangeShapeType="1"/>
            </p:cNvSpPr>
            <p:nvPr/>
          </p:nvSpPr>
          <p:spPr bwMode="auto">
            <a:xfrm flipV="1">
              <a:off x="2314" y="2304"/>
              <a:ext cx="96" cy="1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69" name="Line 21"/>
            <p:cNvSpPr>
              <a:spLocks noChangeShapeType="1"/>
            </p:cNvSpPr>
            <p:nvPr/>
          </p:nvSpPr>
          <p:spPr bwMode="auto">
            <a:xfrm flipV="1">
              <a:off x="2410" y="2208"/>
              <a:ext cx="480" cy="124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0" name="Line 22"/>
            <p:cNvSpPr>
              <a:spLocks noChangeShapeType="1"/>
            </p:cNvSpPr>
            <p:nvPr/>
          </p:nvSpPr>
          <p:spPr bwMode="auto">
            <a:xfrm flipH="1" flipV="1">
              <a:off x="2938" y="2208"/>
              <a:ext cx="192" cy="129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1" name="Line 23"/>
            <p:cNvSpPr>
              <a:spLocks noChangeShapeType="1"/>
            </p:cNvSpPr>
            <p:nvPr/>
          </p:nvSpPr>
          <p:spPr bwMode="auto">
            <a:xfrm flipV="1">
              <a:off x="2890" y="2448"/>
              <a:ext cx="240" cy="134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72" name="Line 24"/>
            <p:cNvSpPr>
              <a:spLocks noChangeShapeType="1"/>
            </p:cNvSpPr>
            <p:nvPr/>
          </p:nvSpPr>
          <p:spPr bwMode="auto">
            <a:xfrm flipH="1" flipV="1">
              <a:off x="3226" y="2448"/>
              <a:ext cx="336" cy="139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73" name="Text Box 25"/>
          <p:cNvSpPr txBox="1">
            <a:spLocks noChangeArrowheads="1"/>
          </p:cNvSpPr>
          <p:nvPr/>
        </p:nvSpPr>
        <p:spPr bwMode="auto">
          <a:xfrm>
            <a:off x="1582738" y="4465638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endParaRPr lang="en-US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93274" name="Text Box 26"/>
          <p:cNvSpPr txBox="1">
            <a:spLocks noChangeArrowheads="1"/>
          </p:cNvSpPr>
          <p:nvPr/>
        </p:nvSpPr>
        <p:spPr bwMode="auto">
          <a:xfrm>
            <a:off x="2590800" y="24384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CH" sz="240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A</a:t>
            </a:r>
            <a:endParaRPr lang="en-US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93275" name="Text Box 27"/>
          <p:cNvSpPr txBox="1">
            <a:spLocks noChangeArrowheads="1"/>
          </p:cNvSpPr>
          <p:nvPr/>
        </p:nvSpPr>
        <p:spPr bwMode="auto">
          <a:xfrm>
            <a:off x="747713" y="187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de-AT" sz="24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93276" name="Text Box 28"/>
          <p:cNvSpPr txBox="1">
            <a:spLocks noChangeArrowheads="1"/>
          </p:cNvSpPr>
          <p:nvPr/>
        </p:nvSpPr>
        <p:spPr bwMode="auto">
          <a:xfrm>
            <a:off x="685800" y="1828800"/>
            <a:ext cx="73914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3277" name="Oval 29"/>
          <p:cNvSpPr>
            <a:spLocks noChangeArrowheads="1"/>
          </p:cNvSpPr>
          <p:nvPr/>
        </p:nvSpPr>
        <p:spPr bwMode="auto">
          <a:xfrm>
            <a:off x="3106738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8" name="Oval 30"/>
          <p:cNvSpPr>
            <a:spLocks noChangeArrowheads="1"/>
          </p:cNvSpPr>
          <p:nvPr/>
        </p:nvSpPr>
        <p:spPr bwMode="auto">
          <a:xfrm>
            <a:off x="2878138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79" name="Oval 31"/>
          <p:cNvSpPr>
            <a:spLocks noChangeArrowheads="1"/>
          </p:cNvSpPr>
          <p:nvPr/>
        </p:nvSpPr>
        <p:spPr bwMode="auto">
          <a:xfrm>
            <a:off x="2573338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 flipV="1">
            <a:off x="3259138" y="48006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1" name="Oval 33"/>
          <p:cNvSpPr>
            <a:spLocks noChangeArrowheads="1"/>
          </p:cNvSpPr>
          <p:nvPr/>
        </p:nvSpPr>
        <p:spPr bwMode="auto">
          <a:xfrm>
            <a:off x="3944938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2" name="Oval 34"/>
          <p:cNvSpPr>
            <a:spLocks noChangeArrowheads="1"/>
          </p:cNvSpPr>
          <p:nvPr/>
        </p:nvSpPr>
        <p:spPr bwMode="auto">
          <a:xfrm>
            <a:off x="4173538" y="464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3" name="Oval 35"/>
          <p:cNvSpPr>
            <a:spLocks noChangeArrowheads="1"/>
          </p:cNvSpPr>
          <p:nvPr/>
        </p:nvSpPr>
        <p:spPr bwMode="auto">
          <a:xfrm>
            <a:off x="4706938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4" name="Oval 36"/>
          <p:cNvSpPr>
            <a:spLocks noChangeArrowheads="1"/>
          </p:cNvSpPr>
          <p:nvPr/>
        </p:nvSpPr>
        <p:spPr bwMode="auto">
          <a:xfrm>
            <a:off x="5164138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5" name="Oval 37"/>
          <p:cNvSpPr>
            <a:spLocks noChangeArrowheads="1"/>
          </p:cNvSpPr>
          <p:nvPr/>
        </p:nvSpPr>
        <p:spPr bwMode="auto">
          <a:xfrm>
            <a:off x="4402138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 flipH="1" flipV="1">
            <a:off x="4478338" y="48006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>
            <a:off x="4859338" y="533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3288" name="Group 40"/>
          <p:cNvGrpSpPr>
            <a:grpSpLocks/>
          </p:cNvGrpSpPr>
          <p:nvPr/>
        </p:nvGrpSpPr>
        <p:grpSpPr bwMode="auto">
          <a:xfrm>
            <a:off x="3259138" y="2667000"/>
            <a:ext cx="1160462" cy="2362200"/>
            <a:chOff x="2160" y="2160"/>
            <a:chExt cx="730" cy="1488"/>
          </a:xfrm>
        </p:grpSpPr>
        <p:sp>
          <p:nvSpPr>
            <p:cNvPr id="693289" name="Line 41"/>
            <p:cNvSpPr>
              <a:spLocks noChangeShapeType="1"/>
            </p:cNvSpPr>
            <p:nvPr/>
          </p:nvSpPr>
          <p:spPr bwMode="auto">
            <a:xfrm flipV="1">
              <a:off x="2458" y="2160"/>
              <a:ext cx="432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0" name="Line 42"/>
            <p:cNvSpPr>
              <a:spLocks noChangeShapeType="1"/>
            </p:cNvSpPr>
            <p:nvPr/>
          </p:nvSpPr>
          <p:spPr bwMode="auto">
            <a:xfrm flipV="1">
              <a:off x="2160" y="3504"/>
              <a:ext cx="43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3291" name="Group 43"/>
          <p:cNvGrpSpPr>
            <a:grpSpLocks/>
          </p:cNvGrpSpPr>
          <p:nvPr/>
        </p:nvGrpSpPr>
        <p:grpSpPr bwMode="auto">
          <a:xfrm>
            <a:off x="4478338" y="2743200"/>
            <a:ext cx="398462" cy="2514600"/>
            <a:chOff x="2928" y="2208"/>
            <a:chExt cx="250" cy="1584"/>
          </a:xfrm>
        </p:grpSpPr>
        <p:sp>
          <p:nvSpPr>
            <p:cNvPr id="693292" name="Line 44"/>
            <p:cNvSpPr>
              <a:spLocks noChangeShapeType="1"/>
            </p:cNvSpPr>
            <p:nvPr/>
          </p:nvSpPr>
          <p:spPr bwMode="auto">
            <a:xfrm flipH="1" flipV="1">
              <a:off x="2986" y="2208"/>
              <a:ext cx="1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3" name="Line 45"/>
            <p:cNvSpPr>
              <a:spLocks noChangeShapeType="1"/>
            </p:cNvSpPr>
            <p:nvPr/>
          </p:nvSpPr>
          <p:spPr bwMode="auto">
            <a:xfrm flipH="1" flipV="1">
              <a:off x="2928" y="3504"/>
              <a:ext cx="14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3294" name="Group 46"/>
          <p:cNvGrpSpPr>
            <a:grpSpLocks/>
          </p:cNvGrpSpPr>
          <p:nvPr/>
        </p:nvGrpSpPr>
        <p:grpSpPr bwMode="auto">
          <a:xfrm>
            <a:off x="4859338" y="2743200"/>
            <a:ext cx="398462" cy="2590800"/>
            <a:chOff x="3168" y="2208"/>
            <a:chExt cx="250" cy="1632"/>
          </a:xfrm>
        </p:grpSpPr>
        <p:sp>
          <p:nvSpPr>
            <p:cNvPr id="693295" name="AutoShape 47"/>
            <p:cNvSpPr>
              <a:spLocks noChangeArrowheads="1"/>
            </p:cNvSpPr>
            <p:nvPr/>
          </p:nvSpPr>
          <p:spPr bwMode="auto">
            <a:xfrm>
              <a:off x="3226" y="2208"/>
              <a:ext cx="192" cy="231"/>
            </a:xfrm>
            <a:custGeom>
              <a:avLst/>
              <a:gdLst>
                <a:gd name="G0" fmla="+- 7171602 0 0"/>
                <a:gd name="G1" fmla="+- -11790675 0 0"/>
                <a:gd name="G2" fmla="+- 7171602 0 -11790675"/>
                <a:gd name="G3" fmla="+- 10800 0 0"/>
                <a:gd name="G4" fmla="+- 0 0 717160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469 0 0"/>
                <a:gd name="G9" fmla="+- 0 0 -11790675"/>
                <a:gd name="G10" fmla="+- 9469 0 2700"/>
                <a:gd name="G11" fmla="cos G10 7171602"/>
                <a:gd name="G12" fmla="sin G10 7171602"/>
                <a:gd name="G13" fmla="cos 13500 7171602"/>
                <a:gd name="G14" fmla="sin 13500 7171602"/>
                <a:gd name="G15" fmla="+- G11 10800 0"/>
                <a:gd name="G16" fmla="+- G12 10800 0"/>
                <a:gd name="G17" fmla="+- G13 10800 0"/>
                <a:gd name="G18" fmla="+- G14 10800 0"/>
                <a:gd name="G19" fmla="*/ 9469 1 2"/>
                <a:gd name="G20" fmla="+- G19 5400 0"/>
                <a:gd name="G21" fmla="cos G20 7171602"/>
                <a:gd name="G22" fmla="sin G20 7171602"/>
                <a:gd name="G23" fmla="+- G21 10800 0"/>
                <a:gd name="G24" fmla="+- G12 G23 G22"/>
                <a:gd name="G25" fmla="+- G22 G23 G11"/>
                <a:gd name="G26" fmla="cos 10800 7171602"/>
                <a:gd name="G27" fmla="sin 10800 7171602"/>
                <a:gd name="G28" fmla="cos 9469 7171602"/>
                <a:gd name="G29" fmla="sin 9469 717160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0675"/>
                <a:gd name="G36" fmla="sin G34 -11790675"/>
                <a:gd name="G37" fmla="+/ -11790675 717160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469 G39"/>
                <a:gd name="G43" fmla="sin 946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9620 w 21600"/>
                <a:gd name="T5" fmla="*/ 4568 h 21600"/>
                <a:gd name="T6" fmla="*/ 665 w 21600"/>
                <a:gd name="T7" fmla="*/ 10784 h 21600"/>
                <a:gd name="T8" fmla="*/ 18533 w 21600"/>
                <a:gd name="T9" fmla="*/ 5336 h 21600"/>
                <a:gd name="T10" fmla="*/ 6309 w 21600"/>
                <a:gd name="T11" fmla="*/ 23531 h 21600"/>
                <a:gd name="T12" fmla="*/ 4254 w 21600"/>
                <a:gd name="T13" fmla="*/ 19237 h 21600"/>
                <a:gd name="T14" fmla="*/ 8548 w 21600"/>
                <a:gd name="T15" fmla="*/ 1718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7650" y="19729"/>
                  </a:moveTo>
                  <a:cubicBezTo>
                    <a:pt x="8661" y="20086"/>
                    <a:pt x="9727" y="20269"/>
                    <a:pt x="10800" y="20269"/>
                  </a:cubicBezTo>
                  <a:cubicBezTo>
                    <a:pt x="16029" y="20269"/>
                    <a:pt x="20269" y="16029"/>
                    <a:pt x="20269" y="10800"/>
                  </a:cubicBezTo>
                  <a:cubicBezTo>
                    <a:pt x="20269" y="5570"/>
                    <a:pt x="16029" y="1331"/>
                    <a:pt x="10800" y="1331"/>
                  </a:cubicBezTo>
                  <a:cubicBezTo>
                    <a:pt x="5576" y="1330"/>
                    <a:pt x="1339" y="5561"/>
                    <a:pt x="1331" y="10785"/>
                  </a:cubicBezTo>
                  <a:lnTo>
                    <a:pt x="0" y="10783"/>
                  </a:lnTo>
                  <a:cubicBezTo>
                    <a:pt x="9" y="4825"/>
                    <a:pt x="4841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9576" y="21600"/>
                    <a:pt x="8361" y="21392"/>
                    <a:pt x="7207" y="20984"/>
                  </a:cubicBezTo>
                  <a:lnTo>
                    <a:pt x="6309" y="23531"/>
                  </a:lnTo>
                  <a:lnTo>
                    <a:pt x="4254" y="19237"/>
                  </a:lnTo>
                  <a:lnTo>
                    <a:pt x="8548" y="17183"/>
                  </a:lnTo>
                  <a:lnTo>
                    <a:pt x="7650" y="19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296" name="Line 48"/>
            <p:cNvSpPr>
              <a:spLocks noChangeShapeType="1"/>
            </p:cNvSpPr>
            <p:nvPr/>
          </p:nvSpPr>
          <p:spPr bwMode="auto">
            <a:xfrm>
              <a:off x="3168" y="3840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297" name="Line 49"/>
          <p:cNvSpPr>
            <a:spLocks noChangeShapeType="1"/>
          </p:cNvSpPr>
          <p:nvPr/>
        </p:nvSpPr>
        <p:spPr bwMode="auto">
          <a:xfrm>
            <a:off x="3259138" y="5105400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3298" name="Group 50"/>
          <p:cNvGrpSpPr>
            <a:grpSpLocks/>
          </p:cNvGrpSpPr>
          <p:nvPr/>
        </p:nvGrpSpPr>
        <p:grpSpPr bwMode="auto">
          <a:xfrm>
            <a:off x="3259138" y="2895600"/>
            <a:ext cx="1447800" cy="2438400"/>
            <a:chOff x="2160" y="2304"/>
            <a:chExt cx="912" cy="1536"/>
          </a:xfrm>
        </p:grpSpPr>
        <p:sp>
          <p:nvSpPr>
            <p:cNvPr id="693299" name="Line 51"/>
            <p:cNvSpPr>
              <a:spLocks noChangeShapeType="1"/>
            </p:cNvSpPr>
            <p:nvPr/>
          </p:nvSpPr>
          <p:spPr bwMode="auto">
            <a:xfrm>
              <a:off x="2160" y="3696"/>
              <a:ext cx="91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300" name="Line 52"/>
            <p:cNvSpPr>
              <a:spLocks noChangeShapeType="1"/>
            </p:cNvSpPr>
            <p:nvPr/>
          </p:nvSpPr>
          <p:spPr bwMode="auto">
            <a:xfrm>
              <a:off x="2448" y="2304"/>
              <a:ext cx="624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3301" name="Text Box 53"/>
          <p:cNvSpPr txBox="1">
            <a:spLocks noChangeArrowheads="1"/>
          </p:cNvSpPr>
          <p:nvPr/>
        </p:nvSpPr>
        <p:spPr bwMode="auto">
          <a:xfrm>
            <a:off x="6445250" y="3170238"/>
            <a:ext cx="1042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M </a:t>
            </a:r>
            <a:r>
              <a:rPr lang="en-US" sz="2400" b="1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&lt;</a:t>
            </a:r>
            <a:r>
              <a:rPr lang="en-US" sz="2400">
                <a:solidFill>
                  <a:srgbClr val="008080"/>
                </a:solidFill>
                <a:latin typeface="Comic Sans MS" pitchFamily="66" charset="0"/>
                <a:cs typeface="Times New Roman" pitchFamily="18" charset="0"/>
              </a:rPr>
              <a:t> A</a:t>
            </a:r>
            <a:endParaRPr lang="en-US" sz="1800">
              <a:solidFill>
                <a:srgbClr val="00808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9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9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30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14FF-954E-46E7-BB4E-115FBADAE680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697346" name="Group 2"/>
          <p:cNvGrpSpPr>
            <a:grpSpLocks/>
          </p:cNvGrpSpPr>
          <p:nvPr/>
        </p:nvGrpSpPr>
        <p:grpSpPr bwMode="auto">
          <a:xfrm>
            <a:off x="1600200" y="1951038"/>
            <a:ext cx="5353050" cy="4343400"/>
            <a:chOff x="48" y="1229"/>
            <a:chExt cx="3372" cy="2736"/>
          </a:xfrm>
        </p:grpSpPr>
        <p:sp>
          <p:nvSpPr>
            <p:cNvPr id="697347" name="Oval 3"/>
            <p:cNvSpPr>
              <a:spLocks noChangeArrowheads="1"/>
            </p:cNvSpPr>
            <p:nvPr/>
          </p:nvSpPr>
          <p:spPr bwMode="auto">
            <a:xfrm>
              <a:off x="816" y="1229"/>
              <a:ext cx="43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48" name="Oval 4"/>
            <p:cNvSpPr>
              <a:spLocks noChangeArrowheads="1"/>
            </p:cNvSpPr>
            <p:nvPr/>
          </p:nvSpPr>
          <p:spPr bwMode="auto">
            <a:xfrm>
              <a:off x="480" y="2112"/>
              <a:ext cx="115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49" name="Oval 5"/>
            <p:cNvSpPr>
              <a:spLocks noChangeArrowheads="1"/>
            </p:cNvSpPr>
            <p:nvPr/>
          </p:nvSpPr>
          <p:spPr bwMode="auto">
            <a:xfrm>
              <a:off x="48" y="3024"/>
              <a:ext cx="91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350" name="Rectangle 6"/>
            <p:cNvSpPr>
              <a:spLocks noChangeArrowheads="1"/>
            </p:cNvSpPr>
            <p:nvPr/>
          </p:nvSpPr>
          <p:spPr bwMode="auto">
            <a:xfrm>
              <a:off x="2544" y="3600"/>
              <a:ext cx="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>
                  <a:solidFill>
                    <a:srgbClr val="CC3300"/>
                  </a:solidFill>
                  <a:latin typeface="Lucida Calligraphy" pitchFamily="66" charset="0"/>
                </a:rPr>
                <a:t>      A</a:t>
              </a:r>
            </a:p>
          </p:txBody>
        </p:sp>
        <p:sp>
          <p:nvSpPr>
            <p:cNvPr id="697351" name="Oval 7"/>
            <p:cNvSpPr>
              <a:spLocks noChangeArrowheads="1"/>
            </p:cNvSpPr>
            <p:nvPr/>
          </p:nvSpPr>
          <p:spPr bwMode="auto">
            <a:xfrm>
              <a:off x="1056" y="3024"/>
              <a:ext cx="91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3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defTabSz="811213"/>
            <a:r>
              <a:rPr lang="en-US"/>
              <a:t>Existential Abstraction</a:t>
            </a:r>
            <a:endParaRPr lang="en-US">
              <a:latin typeface="Lucida Calligraphy" pitchFamily="66" charset="0"/>
            </a:endParaRPr>
          </a:p>
        </p:txBody>
      </p:sp>
      <p:sp>
        <p:nvSpPr>
          <p:cNvPr id="697353" name="Oval 9"/>
          <p:cNvSpPr>
            <a:spLocks noChangeArrowheads="1"/>
          </p:cNvSpPr>
          <p:nvPr/>
        </p:nvSpPr>
        <p:spPr bwMode="auto">
          <a:xfrm>
            <a:off x="2971800" y="2103438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1</a:t>
            </a:r>
          </a:p>
        </p:txBody>
      </p:sp>
      <p:sp>
        <p:nvSpPr>
          <p:cNvPr id="697354" name="Oval 10"/>
          <p:cNvSpPr>
            <a:spLocks noChangeArrowheads="1"/>
          </p:cNvSpPr>
          <p:nvPr/>
        </p:nvSpPr>
        <p:spPr bwMode="auto">
          <a:xfrm>
            <a:off x="2438400" y="35052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2</a:t>
            </a:r>
          </a:p>
        </p:txBody>
      </p:sp>
      <p:sp>
        <p:nvSpPr>
          <p:cNvPr id="697355" name="Oval 11"/>
          <p:cNvSpPr>
            <a:spLocks noChangeArrowheads="1"/>
          </p:cNvSpPr>
          <p:nvPr/>
        </p:nvSpPr>
        <p:spPr bwMode="auto">
          <a:xfrm>
            <a:off x="3581400" y="35052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3</a:t>
            </a:r>
          </a:p>
        </p:txBody>
      </p:sp>
      <p:sp>
        <p:nvSpPr>
          <p:cNvPr id="697356" name="Oval 12"/>
          <p:cNvSpPr>
            <a:spLocks noChangeArrowheads="1"/>
          </p:cNvSpPr>
          <p:nvPr/>
        </p:nvSpPr>
        <p:spPr bwMode="auto">
          <a:xfrm>
            <a:off x="17526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4</a:t>
            </a:r>
          </a:p>
        </p:txBody>
      </p:sp>
      <p:sp>
        <p:nvSpPr>
          <p:cNvPr id="697357" name="Oval 13"/>
          <p:cNvSpPr>
            <a:spLocks noChangeArrowheads="1"/>
          </p:cNvSpPr>
          <p:nvPr/>
        </p:nvSpPr>
        <p:spPr bwMode="auto">
          <a:xfrm>
            <a:off x="33528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6</a:t>
            </a:r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 flipH="1">
            <a:off x="2667000" y="24384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>
            <a:off x="3276600" y="24384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 flipH="1">
            <a:off x="1981200" y="38862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 flipH="1">
            <a:off x="3581400" y="3886200"/>
            <a:ext cx="152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62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a</a:t>
            </a:r>
          </a:p>
        </p:txBody>
      </p:sp>
      <p:sp>
        <p:nvSpPr>
          <p:cNvPr id="697363" name="Text Box 19"/>
          <p:cNvSpPr txBox="1">
            <a:spLocks noChangeArrowheads="1"/>
          </p:cNvSpPr>
          <p:nvPr/>
        </p:nvSpPr>
        <p:spPr bwMode="auto">
          <a:xfrm>
            <a:off x="3429000" y="2667000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b</a:t>
            </a:r>
          </a:p>
        </p:txBody>
      </p:sp>
      <p:sp>
        <p:nvSpPr>
          <p:cNvPr id="697364" name="Text Box 20"/>
          <p:cNvSpPr txBox="1">
            <a:spLocks noChangeArrowheads="1"/>
          </p:cNvSpPr>
          <p:nvPr/>
        </p:nvSpPr>
        <p:spPr bwMode="auto">
          <a:xfrm>
            <a:off x="1914525" y="41910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c</a:t>
            </a:r>
          </a:p>
        </p:txBody>
      </p:sp>
      <p:sp>
        <p:nvSpPr>
          <p:cNvPr id="697365" name="Text Box 21"/>
          <p:cNvSpPr txBox="1">
            <a:spLocks noChangeArrowheads="1"/>
          </p:cNvSpPr>
          <p:nvPr/>
        </p:nvSpPr>
        <p:spPr bwMode="auto">
          <a:xfrm>
            <a:off x="4068763" y="419100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f</a:t>
            </a:r>
          </a:p>
        </p:txBody>
      </p:sp>
      <p:sp>
        <p:nvSpPr>
          <p:cNvPr id="697366" name="Rectangle 22"/>
          <p:cNvSpPr>
            <a:spLocks noChangeArrowheads="1"/>
          </p:cNvSpPr>
          <p:nvPr/>
        </p:nvSpPr>
        <p:spPr bwMode="auto">
          <a:xfrm>
            <a:off x="2971800" y="571500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>
                <a:solidFill>
                  <a:srgbClr val="CC3300"/>
                </a:solidFill>
                <a:latin typeface="Lucida Calligraphy" pitchFamily="66" charset="0"/>
              </a:rPr>
              <a:t>M</a:t>
            </a:r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>
            <a:off x="2590800" y="1798638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68" name="Line 24"/>
          <p:cNvSpPr>
            <a:spLocks noChangeShapeType="1"/>
          </p:cNvSpPr>
          <p:nvPr/>
        </p:nvSpPr>
        <p:spPr bwMode="auto">
          <a:xfrm>
            <a:off x="5867400" y="1828800"/>
            <a:ext cx="457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97369" name="Group 25"/>
          <p:cNvGrpSpPr>
            <a:grpSpLocks/>
          </p:cNvGrpSpPr>
          <p:nvPr/>
        </p:nvGrpSpPr>
        <p:grpSpPr bwMode="auto">
          <a:xfrm>
            <a:off x="5638800" y="2057400"/>
            <a:ext cx="2209800" cy="3429000"/>
            <a:chOff x="1872" y="1296"/>
            <a:chExt cx="1392" cy="2160"/>
          </a:xfrm>
        </p:grpSpPr>
        <p:sp>
          <p:nvSpPr>
            <p:cNvPr id="697370" name="Oval 26"/>
            <p:cNvSpPr>
              <a:spLocks noChangeArrowheads="1"/>
            </p:cNvSpPr>
            <p:nvPr/>
          </p:nvSpPr>
          <p:spPr bwMode="auto">
            <a:xfrm>
              <a:off x="2112" y="2112"/>
              <a:ext cx="816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[2,3]</a:t>
              </a:r>
            </a:p>
          </p:txBody>
        </p:sp>
        <p:sp>
          <p:nvSpPr>
            <p:cNvPr id="697371" name="Oval 27"/>
            <p:cNvSpPr>
              <a:spLocks noChangeArrowheads="1"/>
            </p:cNvSpPr>
            <p:nvPr/>
          </p:nvSpPr>
          <p:spPr bwMode="auto">
            <a:xfrm>
              <a:off x="1872" y="3024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[4,5]</a:t>
              </a:r>
            </a:p>
          </p:txBody>
        </p:sp>
        <p:sp>
          <p:nvSpPr>
            <p:cNvPr id="697372" name="Oval 28"/>
            <p:cNvSpPr>
              <a:spLocks noChangeArrowheads="1"/>
            </p:cNvSpPr>
            <p:nvPr/>
          </p:nvSpPr>
          <p:spPr bwMode="auto">
            <a:xfrm>
              <a:off x="2784" y="3024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[6,7]</a:t>
              </a:r>
            </a:p>
          </p:txBody>
        </p:sp>
        <p:sp>
          <p:nvSpPr>
            <p:cNvPr id="697373" name="Oval 29"/>
            <p:cNvSpPr>
              <a:spLocks noChangeArrowheads="1"/>
            </p:cNvSpPr>
            <p:nvPr/>
          </p:nvSpPr>
          <p:spPr bwMode="auto">
            <a:xfrm>
              <a:off x="2256" y="1296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[1]</a:t>
              </a:r>
            </a:p>
          </p:txBody>
        </p:sp>
      </p:grpSp>
      <p:sp>
        <p:nvSpPr>
          <p:cNvPr id="697374" name="Oval 30"/>
          <p:cNvSpPr>
            <a:spLocks noChangeArrowheads="1"/>
          </p:cNvSpPr>
          <p:nvPr/>
        </p:nvSpPr>
        <p:spPr bwMode="auto">
          <a:xfrm>
            <a:off x="25146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5</a:t>
            </a:r>
          </a:p>
        </p:txBody>
      </p:sp>
      <p:sp>
        <p:nvSpPr>
          <p:cNvPr id="697375" name="Oval 31"/>
          <p:cNvSpPr>
            <a:spLocks noChangeArrowheads="1"/>
          </p:cNvSpPr>
          <p:nvPr/>
        </p:nvSpPr>
        <p:spPr bwMode="auto">
          <a:xfrm>
            <a:off x="41148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7</a:t>
            </a:r>
          </a:p>
        </p:txBody>
      </p:sp>
      <p:sp>
        <p:nvSpPr>
          <p:cNvPr id="697376" name="Line 32"/>
          <p:cNvSpPr>
            <a:spLocks noChangeShapeType="1"/>
          </p:cNvSpPr>
          <p:nvPr/>
        </p:nvSpPr>
        <p:spPr bwMode="auto">
          <a:xfrm>
            <a:off x="2667000" y="3886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77" name="Line 33"/>
          <p:cNvSpPr>
            <a:spLocks noChangeShapeType="1"/>
          </p:cNvSpPr>
          <p:nvPr/>
        </p:nvSpPr>
        <p:spPr bwMode="auto">
          <a:xfrm>
            <a:off x="3810000" y="38862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7378" name="Text Box 34"/>
          <p:cNvSpPr txBox="1">
            <a:spLocks noChangeArrowheads="1"/>
          </p:cNvSpPr>
          <p:nvPr/>
        </p:nvSpPr>
        <p:spPr bwMode="auto">
          <a:xfrm>
            <a:off x="3306763" y="41910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e</a:t>
            </a:r>
          </a:p>
        </p:txBody>
      </p:sp>
      <p:sp>
        <p:nvSpPr>
          <p:cNvPr id="697379" name="Text Box 35"/>
          <p:cNvSpPr txBox="1">
            <a:spLocks noChangeArrowheads="1"/>
          </p:cNvSpPr>
          <p:nvPr/>
        </p:nvSpPr>
        <p:spPr bwMode="auto">
          <a:xfrm>
            <a:off x="2600325" y="419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d</a:t>
            </a:r>
          </a:p>
        </p:txBody>
      </p:sp>
      <p:grpSp>
        <p:nvGrpSpPr>
          <p:cNvPr id="697380" name="Group 36"/>
          <p:cNvGrpSpPr>
            <a:grpSpLocks/>
          </p:cNvGrpSpPr>
          <p:nvPr/>
        </p:nvGrpSpPr>
        <p:grpSpPr bwMode="auto">
          <a:xfrm>
            <a:off x="5937250" y="2743200"/>
            <a:ext cx="1362075" cy="609600"/>
            <a:chOff x="2252" y="1728"/>
            <a:chExt cx="858" cy="384"/>
          </a:xfrm>
        </p:grpSpPr>
        <p:sp>
          <p:nvSpPr>
            <p:cNvPr id="697381" name="Freeform 37"/>
            <p:cNvSpPr>
              <a:spLocks/>
            </p:cNvSpPr>
            <p:nvPr/>
          </p:nvSpPr>
          <p:spPr bwMode="auto">
            <a:xfrm>
              <a:off x="2512" y="1728"/>
              <a:ext cx="81" cy="38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1"/>
                </a:cxn>
                <a:cxn ang="0">
                  <a:pos x="81" y="384"/>
                </a:cxn>
              </a:cxnLst>
              <a:rect l="0" t="0" r="r" b="b"/>
              <a:pathLst>
                <a:path w="81" h="384">
                  <a:moveTo>
                    <a:pt x="80" y="0"/>
                  </a:moveTo>
                  <a:cubicBezTo>
                    <a:pt x="67" y="27"/>
                    <a:pt x="0" y="97"/>
                    <a:pt x="0" y="161"/>
                  </a:cubicBezTo>
                  <a:cubicBezTo>
                    <a:pt x="0" y="225"/>
                    <a:pt x="64" y="338"/>
                    <a:pt x="81" y="384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382" name="Text Box 38"/>
            <p:cNvSpPr txBox="1">
              <a:spLocks noChangeArrowheads="1"/>
            </p:cNvSpPr>
            <p:nvPr/>
          </p:nvSpPr>
          <p:spPr bwMode="auto">
            <a:xfrm>
              <a:off x="2252" y="172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a</a:t>
              </a:r>
            </a:p>
          </p:txBody>
        </p:sp>
        <p:sp>
          <p:nvSpPr>
            <p:cNvPr id="697383" name="Freeform 39"/>
            <p:cNvSpPr>
              <a:spLocks/>
            </p:cNvSpPr>
            <p:nvPr/>
          </p:nvSpPr>
          <p:spPr bwMode="auto">
            <a:xfrm flipH="1">
              <a:off x="2785" y="1728"/>
              <a:ext cx="95" cy="38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1"/>
                </a:cxn>
                <a:cxn ang="0">
                  <a:pos x="81" y="384"/>
                </a:cxn>
              </a:cxnLst>
              <a:rect l="0" t="0" r="r" b="b"/>
              <a:pathLst>
                <a:path w="81" h="384">
                  <a:moveTo>
                    <a:pt x="80" y="0"/>
                  </a:moveTo>
                  <a:cubicBezTo>
                    <a:pt x="67" y="27"/>
                    <a:pt x="0" y="97"/>
                    <a:pt x="0" y="161"/>
                  </a:cubicBezTo>
                  <a:cubicBezTo>
                    <a:pt x="0" y="225"/>
                    <a:pt x="64" y="338"/>
                    <a:pt x="81" y="384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384" name="Text Box 40"/>
            <p:cNvSpPr txBox="1">
              <a:spLocks noChangeArrowheads="1"/>
            </p:cNvSpPr>
            <p:nvPr/>
          </p:nvSpPr>
          <p:spPr bwMode="auto">
            <a:xfrm>
              <a:off x="2876" y="1728"/>
              <a:ext cx="2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b</a:t>
              </a:r>
            </a:p>
          </p:txBody>
        </p:sp>
      </p:grpSp>
      <p:grpSp>
        <p:nvGrpSpPr>
          <p:cNvPr id="697385" name="Group 41"/>
          <p:cNvGrpSpPr>
            <a:grpSpLocks/>
          </p:cNvGrpSpPr>
          <p:nvPr/>
        </p:nvGrpSpPr>
        <p:grpSpPr bwMode="auto">
          <a:xfrm>
            <a:off x="5638800" y="3962400"/>
            <a:ext cx="990600" cy="849313"/>
            <a:chOff x="2064" y="2496"/>
            <a:chExt cx="624" cy="535"/>
          </a:xfrm>
        </p:grpSpPr>
        <p:sp>
          <p:nvSpPr>
            <p:cNvPr id="697386" name="Freeform 42"/>
            <p:cNvSpPr>
              <a:spLocks/>
            </p:cNvSpPr>
            <p:nvPr/>
          </p:nvSpPr>
          <p:spPr bwMode="auto">
            <a:xfrm>
              <a:off x="2256" y="2496"/>
              <a:ext cx="240" cy="52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57" y="175"/>
                </a:cxn>
                <a:cxn ang="0">
                  <a:pos x="0" y="480"/>
                </a:cxn>
              </a:cxnLst>
              <a:rect l="0" t="0" r="r" b="b"/>
              <a:pathLst>
                <a:path w="240" h="480">
                  <a:moveTo>
                    <a:pt x="240" y="0"/>
                  </a:moveTo>
                  <a:cubicBezTo>
                    <a:pt x="210" y="29"/>
                    <a:pt x="97" y="95"/>
                    <a:pt x="57" y="175"/>
                  </a:cubicBezTo>
                  <a:cubicBezTo>
                    <a:pt x="17" y="255"/>
                    <a:pt x="12" y="417"/>
                    <a:pt x="0" y="48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387" name="Text Box 43"/>
            <p:cNvSpPr txBox="1">
              <a:spLocks noChangeArrowheads="1"/>
            </p:cNvSpPr>
            <p:nvPr/>
          </p:nvSpPr>
          <p:spPr bwMode="auto">
            <a:xfrm>
              <a:off x="2064" y="264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c</a:t>
              </a:r>
            </a:p>
          </p:txBody>
        </p:sp>
        <p:sp>
          <p:nvSpPr>
            <p:cNvPr id="697388" name="Freeform 44"/>
            <p:cNvSpPr>
              <a:spLocks/>
            </p:cNvSpPr>
            <p:nvPr/>
          </p:nvSpPr>
          <p:spPr bwMode="auto">
            <a:xfrm>
              <a:off x="2370" y="2544"/>
              <a:ext cx="318" cy="487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255" y="308"/>
                </a:cxn>
                <a:cxn ang="0">
                  <a:pos x="0" y="487"/>
                </a:cxn>
              </a:cxnLst>
              <a:rect l="0" t="0" r="r" b="b"/>
              <a:pathLst>
                <a:path w="318" h="487">
                  <a:moveTo>
                    <a:pt x="318" y="0"/>
                  </a:moveTo>
                  <a:cubicBezTo>
                    <a:pt x="307" y="51"/>
                    <a:pt x="308" y="227"/>
                    <a:pt x="255" y="308"/>
                  </a:cubicBezTo>
                  <a:cubicBezTo>
                    <a:pt x="207" y="388"/>
                    <a:pt x="53" y="450"/>
                    <a:pt x="0" y="487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389" name="Text Box 45"/>
            <p:cNvSpPr txBox="1">
              <a:spLocks noChangeArrowheads="1"/>
            </p:cNvSpPr>
            <p:nvPr/>
          </p:nvSpPr>
          <p:spPr bwMode="auto">
            <a:xfrm>
              <a:off x="2400" y="26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d</a:t>
              </a:r>
            </a:p>
          </p:txBody>
        </p:sp>
      </p:grpSp>
      <p:grpSp>
        <p:nvGrpSpPr>
          <p:cNvPr id="697390" name="Group 46"/>
          <p:cNvGrpSpPr>
            <a:grpSpLocks/>
          </p:cNvGrpSpPr>
          <p:nvPr/>
        </p:nvGrpSpPr>
        <p:grpSpPr bwMode="auto">
          <a:xfrm>
            <a:off x="6883400" y="3962400"/>
            <a:ext cx="889000" cy="914400"/>
            <a:chOff x="2848" y="2496"/>
            <a:chExt cx="560" cy="576"/>
          </a:xfrm>
        </p:grpSpPr>
        <p:sp>
          <p:nvSpPr>
            <p:cNvPr id="697391" name="Freeform 47"/>
            <p:cNvSpPr>
              <a:spLocks/>
            </p:cNvSpPr>
            <p:nvPr/>
          </p:nvSpPr>
          <p:spPr bwMode="auto">
            <a:xfrm>
              <a:off x="2848" y="2544"/>
              <a:ext cx="224" cy="52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89"/>
                </a:cxn>
                <a:cxn ang="0">
                  <a:pos x="224" y="528"/>
                </a:cxn>
              </a:cxnLst>
              <a:rect l="0" t="0" r="r" b="b"/>
              <a:pathLst>
                <a:path w="224" h="528">
                  <a:moveTo>
                    <a:pt x="32" y="0"/>
                  </a:moveTo>
                  <a:cubicBezTo>
                    <a:pt x="32" y="48"/>
                    <a:pt x="0" y="201"/>
                    <a:pt x="32" y="289"/>
                  </a:cubicBezTo>
                  <a:cubicBezTo>
                    <a:pt x="64" y="377"/>
                    <a:pt x="184" y="478"/>
                    <a:pt x="224" y="5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392" name="Text Box 48"/>
            <p:cNvSpPr txBox="1">
              <a:spLocks noChangeArrowheads="1"/>
            </p:cNvSpPr>
            <p:nvPr/>
          </p:nvSpPr>
          <p:spPr bwMode="auto">
            <a:xfrm>
              <a:off x="3214" y="2640"/>
              <a:ext cx="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f</a:t>
              </a:r>
            </a:p>
          </p:txBody>
        </p:sp>
        <p:sp>
          <p:nvSpPr>
            <p:cNvPr id="697393" name="Freeform 49"/>
            <p:cNvSpPr>
              <a:spLocks/>
            </p:cNvSpPr>
            <p:nvPr/>
          </p:nvSpPr>
          <p:spPr bwMode="auto">
            <a:xfrm>
              <a:off x="2976" y="2496"/>
              <a:ext cx="21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214"/>
                </a:cxn>
                <a:cxn ang="0">
                  <a:pos x="192" y="528"/>
                </a:cxn>
              </a:cxnLst>
              <a:rect l="0" t="0" r="r" b="b"/>
              <a:pathLst>
                <a:path w="210" h="528">
                  <a:moveTo>
                    <a:pt x="0" y="0"/>
                  </a:moveTo>
                  <a:cubicBezTo>
                    <a:pt x="30" y="36"/>
                    <a:pt x="146" y="126"/>
                    <a:pt x="178" y="214"/>
                  </a:cubicBezTo>
                  <a:cubicBezTo>
                    <a:pt x="210" y="302"/>
                    <a:pt x="189" y="463"/>
                    <a:pt x="192" y="5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394" name="Text Box 50"/>
            <p:cNvSpPr txBox="1">
              <a:spLocks noChangeArrowheads="1"/>
            </p:cNvSpPr>
            <p:nvPr/>
          </p:nvSpPr>
          <p:spPr bwMode="auto">
            <a:xfrm>
              <a:off x="2851" y="2640"/>
              <a:ext cx="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0D99-B4D6-4677-9BCE-98B5A9E3CDC7}" type="slidenum">
              <a:rPr lang="en-US"/>
              <a:pPr/>
              <a:t>47</a:t>
            </a:fld>
            <a:endParaRPr lang="en-US"/>
          </a:p>
        </p:txBody>
      </p:sp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defTabSz="811213"/>
            <a:r>
              <a:rPr lang="en-US"/>
              <a:t>Existential Abstraction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648200"/>
          </a:xfrm>
        </p:spPr>
        <p:txBody>
          <a:bodyPr/>
          <a:lstStyle/>
          <a:p>
            <a:pPr marL="0" indent="0" defTabSz="811213">
              <a:lnSpc>
                <a:spcPct val="80000"/>
              </a:lnSpc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0000CC"/>
                </a:solidFill>
              </a:rPr>
              <a:t>Every</a:t>
            </a:r>
            <a:r>
              <a:rPr lang="en-US" sz="2000" dirty="0"/>
              <a:t> trace of </a:t>
            </a:r>
            <a:r>
              <a:rPr lang="en-US" sz="2000" dirty="0">
                <a:latin typeface="Lucida Calligraphy" pitchFamily="66" charset="0"/>
              </a:rPr>
              <a:t>M</a:t>
            </a:r>
            <a:r>
              <a:rPr lang="en-US" sz="2000" dirty="0"/>
              <a:t> is a trace of </a:t>
            </a:r>
            <a:r>
              <a:rPr lang="en-US" sz="2000" dirty="0">
                <a:latin typeface="Lucida Calligraphy" pitchFamily="66" charset="0"/>
              </a:rPr>
              <a:t>A</a:t>
            </a:r>
          </a:p>
          <a:p>
            <a:pPr marL="0" indent="0" defTabSz="811213">
              <a:lnSpc>
                <a:spcPct val="80000"/>
              </a:lnSpc>
            </a:pPr>
            <a:endParaRPr lang="en-US" sz="2000" dirty="0">
              <a:latin typeface="Lucida Calligraphy" pitchFamily="66" charset="0"/>
            </a:endParaRPr>
          </a:p>
          <a:p>
            <a:pPr marL="336550" lvl="1" indent="-207963" defTabSz="811213">
              <a:lnSpc>
                <a:spcPct val="80000"/>
              </a:lnSpc>
            </a:pPr>
            <a:r>
              <a:rPr lang="en-US" sz="2000" dirty="0">
                <a:solidFill>
                  <a:srgbClr val="0000CC"/>
                </a:solidFill>
                <a:latin typeface="Lucida Calligraphy" pitchFamily="66" charset="0"/>
              </a:rPr>
              <a:t>A</a:t>
            </a:r>
            <a:r>
              <a:rPr lang="en-US" sz="2000" dirty="0">
                <a:solidFill>
                  <a:srgbClr val="CC3300"/>
                </a:solidFill>
                <a:latin typeface="Lucida Calligraphy" pitchFamily="66" charset="0"/>
              </a:rPr>
              <a:t> </a:t>
            </a:r>
            <a:r>
              <a:rPr lang="en-US" sz="2000" dirty="0">
                <a:solidFill>
                  <a:srgbClr val="FF3300"/>
                </a:solidFill>
              </a:rPr>
              <a:t>over-approximates</a:t>
            </a:r>
            <a:r>
              <a:rPr lang="en-US" sz="2000" dirty="0"/>
              <a:t> what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Lucida Calligraphy" pitchFamily="66" charset="0"/>
              </a:rPr>
              <a:t>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can do</a:t>
            </a:r>
          </a:p>
          <a:p>
            <a:pPr marL="336550" lvl="1" indent="-207963" defTabSz="811213">
              <a:lnSpc>
                <a:spcPct val="80000"/>
              </a:lnSpc>
              <a:buFontTx/>
              <a:buNone/>
            </a:pPr>
            <a:r>
              <a:rPr lang="en-US" sz="2000" dirty="0"/>
              <a:t>   (Preserves </a:t>
            </a:r>
            <a:r>
              <a:rPr lang="en-US" sz="2000" dirty="0">
                <a:solidFill>
                  <a:srgbClr val="0000CC"/>
                </a:solidFill>
              </a:rPr>
              <a:t>safety</a:t>
            </a:r>
            <a:r>
              <a:rPr lang="en-US" sz="2000" dirty="0"/>
              <a:t> properties!):   </a:t>
            </a:r>
            <a:r>
              <a:rPr lang="en-US" sz="2000" dirty="0" smtClean="0">
                <a:latin typeface="Lucida Calligraphy" pitchFamily="66" charset="0"/>
              </a:rPr>
              <a:t>A </a:t>
            </a:r>
            <a:r>
              <a:rPr lang="en-US" sz="2000" dirty="0" smtClean="0">
                <a:latin typeface="msam10"/>
              </a:rPr>
              <a:t>satisfies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  <a:sym typeface="Symbol"/>
              </a:rPr>
              <a:t> </a:t>
            </a:r>
            <a:r>
              <a:rPr lang="en-US" sz="2000" dirty="0" smtClean="0">
                <a:latin typeface="Symbol" pitchFamily="18" charset="2"/>
                <a:sym typeface="Symbol" pitchFamily="18" charset="2"/>
              </a:rPr>
              <a:t>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Symbol" pitchFamily="18" charset="2"/>
                <a:sym typeface="Symbol"/>
              </a:rPr>
              <a:t>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>
                <a:latin typeface="Lucida Calligraphy" pitchFamily="66" charset="0"/>
              </a:rPr>
              <a:t>M</a:t>
            </a:r>
            <a:r>
              <a:rPr lang="en-US" sz="2000" dirty="0"/>
              <a:t> </a:t>
            </a:r>
            <a:r>
              <a:rPr lang="en-US" sz="2000" dirty="0" smtClean="0">
                <a:latin typeface="msam10" pitchFamily="34" charset="0"/>
              </a:rPr>
              <a:t>satisfies</a:t>
            </a:r>
            <a:r>
              <a:rPr lang="en-US" sz="2000" dirty="0" smtClean="0"/>
              <a:t>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</a:t>
            </a:r>
          </a:p>
          <a:p>
            <a:pPr marL="0" indent="0" defTabSz="811213">
              <a:lnSpc>
                <a:spcPct val="80000"/>
              </a:lnSpc>
            </a:pPr>
            <a:endParaRPr lang="en-US" sz="2000" dirty="0"/>
          </a:p>
          <a:p>
            <a:pPr marL="0" indent="0" defTabSz="811213">
              <a:lnSpc>
                <a:spcPct val="80000"/>
              </a:lnSpc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0000CC"/>
                </a:solidFill>
              </a:rPr>
              <a:t>Some </a:t>
            </a:r>
            <a:r>
              <a:rPr lang="en-US" sz="2000" dirty="0"/>
              <a:t>traces of </a:t>
            </a:r>
            <a:r>
              <a:rPr lang="en-US" sz="2000" dirty="0">
                <a:latin typeface="Lucida Calligraphy" pitchFamily="66" charset="0"/>
              </a:rPr>
              <a:t>A</a:t>
            </a:r>
            <a:r>
              <a:rPr lang="en-US" sz="2000" dirty="0"/>
              <a:t> may not be traces of </a:t>
            </a:r>
            <a:r>
              <a:rPr lang="en-US" sz="2000" dirty="0">
                <a:latin typeface="Lucida Calligraphy" pitchFamily="66" charset="0"/>
              </a:rPr>
              <a:t>M</a:t>
            </a:r>
          </a:p>
          <a:p>
            <a:pPr marL="0" indent="0" defTabSz="811213">
              <a:lnSpc>
                <a:spcPct val="80000"/>
              </a:lnSpc>
            </a:pPr>
            <a:endParaRPr lang="en-US" sz="2000" dirty="0">
              <a:latin typeface="Lucida Calligraphy" pitchFamily="66" charset="0"/>
            </a:endParaRPr>
          </a:p>
          <a:p>
            <a:pPr marL="336550" lvl="1" indent="-207963" defTabSz="811213">
              <a:lnSpc>
                <a:spcPct val="80000"/>
              </a:lnSpc>
            </a:pPr>
            <a:r>
              <a:rPr lang="en-US" sz="2000" dirty="0"/>
              <a:t>May yield </a:t>
            </a:r>
            <a:r>
              <a:rPr lang="en-US" sz="2000" dirty="0">
                <a:solidFill>
                  <a:srgbClr val="FF3300"/>
                </a:solidFill>
              </a:rPr>
              <a:t>spurious</a:t>
            </a:r>
            <a:r>
              <a:rPr lang="en-US" sz="2000" dirty="0"/>
              <a:t> counterexamples - </a:t>
            </a:r>
            <a:r>
              <a:rPr lang="en-US" sz="2000" dirty="0">
                <a:solidFill>
                  <a:srgbClr val="FF3300"/>
                </a:solidFill>
                <a:latin typeface="cmsy10" pitchFamily="34" charset="0"/>
              </a:rPr>
              <a:t>&lt;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>
                <a:solidFill>
                  <a:srgbClr val="FF3300"/>
                </a:solidFill>
                <a:latin typeface="Lucida Calligraphy" pitchFamily="66" charset="0"/>
              </a:rPr>
              <a:t>a, e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 smtClean="0">
                <a:solidFill>
                  <a:srgbClr val="FF3300"/>
                </a:solidFill>
                <a:latin typeface="cmsy10" pitchFamily="34" charset="0"/>
              </a:rPr>
              <a:t>&gt;</a:t>
            </a:r>
            <a:endParaRPr lang="en-US" sz="2000" dirty="0">
              <a:solidFill>
                <a:srgbClr val="FF3300"/>
              </a:solidFill>
              <a:latin typeface="cmsy10" pitchFamily="34" charset="0"/>
            </a:endParaRPr>
          </a:p>
          <a:p>
            <a:pPr marL="336550" lvl="1" indent="-207963" defTabSz="811213">
              <a:lnSpc>
                <a:spcPct val="80000"/>
              </a:lnSpc>
            </a:pPr>
            <a:endParaRPr lang="en-US" sz="2000" dirty="0">
              <a:solidFill>
                <a:srgbClr val="FF3300"/>
              </a:solidFill>
            </a:endParaRPr>
          </a:p>
          <a:p>
            <a:pPr marL="0" indent="0" defTabSz="811213">
              <a:lnSpc>
                <a:spcPct val="80000"/>
              </a:lnSpc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0000CC"/>
                </a:solidFill>
              </a:rPr>
              <a:t>Eliminated</a:t>
            </a:r>
            <a:r>
              <a:rPr lang="en-US" sz="2000" dirty="0"/>
              <a:t> via abstraction </a:t>
            </a:r>
            <a:r>
              <a:rPr lang="en-US" sz="2000" dirty="0">
                <a:solidFill>
                  <a:srgbClr val="0000CC"/>
                </a:solidFill>
              </a:rPr>
              <a:t>refinement</a:t>
            </a:r>
          </a:p>
          <a:p>
            <a:pPr marL="0" indent="0" defTabSz="811213"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 marL="336550" lvl="1" indent="-207963" defTabSz="811213">
              <a:lnSpc>
                <a:spcPct val="80000"/>
              </a:lnSpc>
            </a:pPr>
            <a:r>
              <a:rPr lang="en-US" sz="2000" dirty="0">
                <a:solidFill>
                  <a:srgbClr val="FF3300"/>
                </a:solidFill>
              </a:rPr>
              <a:t>Splitting </a:t>
            </a:r>
            <a:r>
              <a:rPr lang="en-US" sz="2000" dirty="0"/>
              <a:t>some clusters in smaller ones</a:t>
            </a:r>
          </a:p>
          <a:p>
            <a:pPr marL="336550" lvl="1" indent="-207963" defTabSz="811213">
              <a:lnSpc>
                <a:spcPct val="80000"/>
              </a:lnSpc>
            </a:pPr>
            <a:r>
              <a:rPr lang="en-US" sz="2000" dirty="0"/>
              <a:t>Refinement can be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automated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8D8B-7DB8-4AA2-9C57-0B1873D36356}" type="slidenum">
              <a:rPr lang="en-US"/>
              <a:pPr/>
              <a:t>48</a:t>
            </a:fld>
            <a:endParaRPr lang="en-US"/>
          </a:p>
        </p:txBody>
      </p:sp>
      <p:grpSp>
        <p:nvGrpSpPr>
          <p:cNvPr id="699394" name="Group 2"/>
          <p:cNvGrpSpPr>
            <a:grpSpLocks/>
          </p:cNvGrpSpPr>
          <p:nvPr/>
        </p:nvGrpSpPr>
        <p:grpSpPr bwMode="auto">
          <a:xfrm>
            <a:off x="1600200" y="1951038"/>
            <a:ext cx="5353050" cy="4343400"/>
            <a:chOff x="48" y="1229"/>
            <a:chExt cx="3372" cy="2736"/>
          </a:xfrm>
        </p:grpSpPr>
        <p:sp>
          <p:nvSpPr>
            <p:cNvPr id="699395" name="Oval 3"/>
            <p:cNvSpPr>
              <a:spLocks noChangeArrowheads="1"/>
            </p:cNvSpPr>
            <p:nvPr/>
          </p:nvSpPr>
          <p:spPr bwMode="auto">
            <a:xfrm>
              <a:off x="816" y="1229"/>
              <a:ext cx="43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396" name="Oval 4"/>
            <p:cNvSpPr>
              <a:spLocks noChangeArrowheads="1"/>
            </p:cNvSpPr>
            <p:nvPr/>
          </p:nvSpPr>
          <p:spPr bwMode="auto">
            <a:xfrm>
              <a:off x="480" y="2112"/>
              <a:ext cx="115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397" name="Oval 5"/>
            <p:cNvSpPr>
              <a:spLocks noChangeArrowheads="1"/>
            </p:cNvSpPr>
            <p:nvPr/>
          </p:nvSpPr>
          <p:spPr bwMode="auto">
            <a:xfrm>
              <a:off x="48" y="3024"/>
              <a:ext cx="91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398" name="Rectangle 6"/>
            <p:cNvSpPr>
              <a:spLocks noChangeArrowheads="1"/>
            </p:cNvSpPr>
            <p:nvPr/>
          </p:nvSpPr>
          <p:spPr bwMode="auto">
            <a:xfrm>
              <a:off x="2544" y="3600"/>
              <a:ext cx="8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>
                  <a:solidFill>
                    <a:srgbClr val="CC3300"/>
                  </a:solidFill>
                  <a:latin typeface="Lucida Calligraphy" pitchFamily="66" charset="0"/>
                </a:rPr>
                <a:t>      A</a:t>
              </a:r>
            </a:p>
          </p:txBody>
        </p:sp>
        <p:sp>
          <p:nvSpPr>
            <p:cNvPr id="699399" name="Oval 7"/>
            <p:cNvSpPr>
              <a:spLocks noChangeArrowheads="1"/>
            </p:cNvSpPr>
            <p:nvPr/>
          </p:nvSpPr>
          <p:spPr bwMode="auto">
            <a:xfrm>
              <a:off x="1056" y="3024"/>
              <a:ext cx="912" cy="432"/>
            </a:xfrm>
            <a:prstGeom prst="ellipse">
              <a:avLst/>
            </a:prstGeom>
            <a:solidFill>
              <a:srgbClr val="00FFFF"/>
            </a:solidFill>
            <a:ln w="38100">
              <a:noFill/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defTabSz="811213"/>
            <a:r>
              <a:rPr lang="en-US"/>
              <a:t>Original Abstraction</a:t>
            </a:r>
            <a:endParaRPr lang="en-US">
              <a:latin typeface="Lucida Calligraphy" pitchFamily="66" charset="0"/>
            </a:endParaRPr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2971800" y="2103438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1</a:t>
            </a:r>
          </a:p>
        </p:txBody>
      </p:sp>
      <p:sp>
        <p:nvSpPr>
          <p:cNvPr id="699402" name="Oval 10"/>
          <p:cNvSpPr>
            <a:spLocks noChangeArrowheads="1"/>
          </p:cNvSpPr>
          <p:nvPr/>
        </p:nvSpPr>
        <p:spPr bwMode="auto">
          <a:xfrm>
            <a:off x="2438400" y="35052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2</a:t>
            </a:r>
          </a:p>
        </p:txBody>
      </p:sp>
      <p:sp>
        <p:nvSpPr>
          <p:cNvPr id="699403" name="Oval 11"/>
          <p:cNvSpPr>
            <a:spLocks noChangeArrowheads="1"/>
          </p:cNvSpPr>
          <p:nvPr/>
        </p:nvSpPr>
        <p:spPr bwMode="auto">
          <a:xfrm>
            <a:off x="3581400" y="35052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3</a:t>
            </a:r>
          </a:p>
        </p:txBody>
      </p:sp>
      <p:sp>
        <p:nvSpPr>
          <p:cNvPr id="699404" name="Oval 12"/>
          <p:cNvSpPr>
            <a:spLocks noChangeArrowheads="1"/>
          </p:cNvSpPr>
          <p:nvPr/>
        </p:nvSpPr>
        <p:spPr bwMode="auto">
          <a:xfrm>
            <a:off x="17526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4</a:t>
            </a:r>
          </a:p>
        </p:txBody>
      </p:sp>
      <p:sp>
        <p:nvSpPr>
          <p:cNvPr id="699405" name="Oval 13"/>
          <p:cNvSpPr>
            <a:spLocks noChangeArrowheads="1"/>
          </p:cNvSpPr>
          <p:nvPr/>
        </p:nvSpPr>
        <p:spPr bwMode="auto">
          <a:xfrm>
            <a:off x="33528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6</a:t>
            </a: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 flipH="1">
            <a:off x="2667000" y="24384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07" name="Line 15"/>
          <p:cNvSpPr>
            <a:spLocks noChangeShapeType="1"/>
          </p:cNvSpPr>
          <p:nvPr/>
        </p:nvSpPr>
        <p:spPr bwMode="auto">
          <a:xfrm>
            <a:off x="3276600" y="24384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08" name="Line 16"/>
          <p:cNvSpPr>
            <a:spLocks noChangeShapeType="1"/>
          </p:cNvSpPr>
          <p:nvPr/>
        </p:nvSpPr>
        <p:spPr bwMode="auto">
          <a:xfrm flipH="1">
            <a:off x="1981200" y="38862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 flipH="1">
            <a:off x="3581400" y="3886200"/>
            <a:ext cx="152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a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3429000" y="2667000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b</a:t>
            </a:r>
          </a:p>
        </p:txBody>
      </p: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1914525" y="41910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c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4068763" y="419100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f</a:t>
            </a:r>
          </a:p>
        </p:txBody>
      </p:sp>
      <p:sp>
        <p:nvSpPr>
          <p:cNvPr id="699414" name="Rectangle 22"/>
          <p:cNvSpPr>
            <a:spLocks noChangeArrowheads="1"/>
          </p:cNvSpPr>
          <p:nvPr/>
        </p:nvSpPr>
        <p:spPr bwMode="auto">
          <a:xfrm>
            <a:off x="2971800" y="571500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>
                <a:solidFill>
                  <a:srgbClr val="CC3300"/>
                </a:solidFill>
                <a:latin typeface="Lucida Calligraphy" pitchFamily="66" charset="0"/>
              </a:rPr>
              <a:t>M</a:t>
            </a:r>
          </a:p>
        </p:txBody>
      </p:sp>
      <p:sp>
        <p:nvSpPr>
          <p:cNvPr id="699415" name="Line 23"/>
          <p:cNvSpPr>
            <a:spLocks noChangeShapeType="1"/>
          </p:cNvSpPr>
          <p:nvPr/>
        </p:nvSpPr>
        <p:spPr bwMode="auto">
          <a:xfrm>
            <a:off x="2590800" y="1798638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5867400" y="1828800"/>
            <a:ext cx="457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699417" name="Group 25"/>
          <p:cNvGrpSpPr>
            <a:grpSpLocks/>
          </p:cNvGrpSpPr>
          <p:nvPr/>
        </p:nvGrpSpPr>
        <p:grpSpPr bwMode="auto">
          <a:xfrm>
            <a:off x="5638800" y="2057400"/>
            <a:ext cx="2209800" cy="3429000"/>
            <a:chOff x="1872" y="1296"/>
            <a:chExt cx="1392" cy="2160"/>
          </a:xfrm>
        </p:grpSpPr>
        <p:sp>
          <p:nvSpPr>
            <p:cNvPr id="699418" name="Oval 26"/>
            <p:cNvSpPr>
              <a:spLocks noChangeArrowheads="1"/>
            </p:cNvSpPr>
            <p:nvPr/>
          </p:nvSpPr>
          <p:spPr bwMode="auto">
            <a:xfrm>
              <a:off x="2112" y="2112"/>
              <a:ext cx="816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[2,3]</a:t>
              </a:r>
            </a:p>
          </p:txBody>
        </p:sp>
        <p:sp>
          <p:nvSpPr>
            <p:cNvPr id="699419" name="Oval 27"/>
            <p:cNvSpPr>
              <a:spLocks noChangeArrowheads="1"/>
            </p:cNvSpPr>
            <p:nvPr/>
          </p:nvSpPr>
          <p:spPr bwMode="auto">
            <a:xfrm>
              <a:off x="1872" y="3024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[4,5]</a:t>
              </a:r>
            </a:p>
          </p:txBody>
        </p:sp>
        <p:sp>
          <p:nvSpPr>
            <p:cNvPr id="699420" name="Oval 28"/>
            <p:cNvSpPr>
              <a:spLocks noChangeArrowheads="1"/>
            </p:cNvSpPr>
            <p:nvPr/>
          </p:nvSpPr>
          <p:spPr bwMode="auto">
            <a:xfrm>
              <a:off x="2784" y="3024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[6,7]</a:t>
              </a:r>
            </a:p>
          </p:txBody>
        </p:sp>
        <p:sp>
          <p:nvSpPr>
            <p:cNvPr id="699421" name="Oval 29"/>
            <p:cNvSpPr>
              <a:spLocks noChangeArrowheads="1"/>
            </p:cNvSpPr>
            <p:nvPr/>
          </p:nvSpPr>
          <p:spPr bwMode="auto">
            <a:xfrm>
              <a:off x="2256" y="1296"/>
              <a:ext cx="480" cy="43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latin typeface="Lucida Calligraphy" pitchFamily="66" charset="0"/>
                </a:rPr>
                <a:t>[1]</a:t>
              </a:r>
            </a:p>
          </p:txBody>
        </p:sp>
      </p:grpSp>
      <p:sp>
        <p:nvSpPr>
          <p:cNvPr id="699422" name="Oval 30"/>
          <p:cNvSpPr>
            <a:spLocks noChangeArrowheads="1"/>
          </p:cNvSpPr>
          <p:nvPr/>
        </p:nvSpPr>
        <p:spPr bwMode="auto">
          <a:xfrm>
            <a:off x="25146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5</a:t>
            </a:r>
          </a:p>
        </p:txBody>
      </p:sp>
      <p:sp>
        <p:nvSpPr>
          <p:cNvPr id="699423" name="Oval 31"/>
          <p:cNvSpPr>
            <a:spLocks noChangeArrowheads="1"/>
          </p:cNvSpPr>
          <p:nvPr/>
        </p:nvSpPr>
        <p:spPr bwMode="auto">
          <a:xfrm>
            <a:off x="41148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7</a:t>
            </a: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2667000" y="3886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25" name="Line 33"/>
          <p:cNvSpPr>
            <a:spLocks noChangeShapeType="1"/>
          </p:cNvSpPr>
          <p:nvPr/>
        </p:nvSpPr>
        <p:spPr bwMode="auto">
          <a:xfrm>
            <a:off x="3810000" y="38862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3306763" y="41910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e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2600325" y="419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d</a:t>
            </a:r>
          </a:p>
        </p:txBody>
      </p:sp>
      <p:grpSp>
        <p:nvGrpSpPr>
          <p:cNvPr id="699428" name="Group 36"/>
          <p:cNvGrpSpPr>
            <a:grpSpLocks/>
          </p:cNvGrpSpPr>
          <p:nvPr/>
        </p:nvGrpSpPr>
        <p:grpSpPr bwMode="auto">
          <a:xfrm>
            <a:off x="5937250" y="2743200"/>
            <a:ext cx="1362075" cy="609600"/>
            <a:chOff x="2252" y="1728"/>
            <a:chExt cx="858" cy="384"/>
          </a:xfrm>
        </p:grpSpPr>
        <p:sp>
          <p:nvSpPr>
            <p:cNvPr id="699429" name="Freeform 37"/>
            <p:cNvSpPr>
              <a:spLocks/>
            </p:cNvSpPr>
            <p:nvPr/>
          </p:nvSpPr>
          <p:spPr bwMode="auto">
            <a:xfrm>
              <a:off x="2512" y="1728"/>
              <a:ext cx="81" cy="38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1"/>
                </a:cxn>
                <a:cxn ang="0">
                  <a:pos x="81" y="384"/>
                </a:cxn>
              </a:cxnLst>
              <a:rect l="0" t="0" r="r" b="b"/>
              <a:pathLst>
                <a:path w="81" h="384">
                  <a:moveTo>
                    <a:pt x="80" y="0"/>
                  </a:moveTo>
                  <a:cubicBezTo>
                    <a:pt x="67" y="27"/>
                    <a:pt x="0" y="97"/>
                    <a:pt x="0" y="161"/>
                  </a:cubicBezTo>
                  <a:cubicBezTo>
                    <a:pt x="0" y="225"/>
                    <a:pt x="64" y="338"/>
                    <a:pt x="81" y="384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430" name="Text Box 38"/>
            <p:cNvSpPr txBox="1">
              <a:spLocks noChangeArrowheads="1"/>
            </p:cNvSpPr>
            <p:nvPr/>
          </p:nvSpPr>
          <p:spPr bwMode="auto">
            <a:xfrm>
              <a:off x="2252" y="172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a</a:t>
              </a:r>
            </a:p>
          </p:txBody>
        </p:sp>
        <p:sp>
          <p:nvSpPr>
            <p:cNvPr id="699431" name="Freeform 39"/>
            <p:cNvSpPr>
              <a:spLocks/>
            </p:cNvSpPr>
            <p:nvPr/>
          </p:nvSpPr>
          <p:spPr bwMode="auto">
            <a:xfrm flipH="1">
              <a:off x="2785" y="1728"/>
              <a:ext cx="95" cy="38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1"/>
                </a:cxn>
                <a:cxn ang="0">
                  <a:pos x="81" y="384"/>
                </a:cxn>
              </a:cxnLst>
              <a:rect l="0" t="0" r="r" b="b"/>
              <a:pathLst>
                <a:path w="81" h="384">
                  <a:moveTo>
                    <a:pt x="80" y="0"/>
                  </a:moveTo>
                  <a:cubicBezTo>
                    <a:pt x="67" y="27"/>
                    <a:pt x="0" y="97"/>
                    <a:pt x="0" y="161"/>
                  </a:cubicBezTo>
                  <a:cubicBezTo>
                    <a:pt x="0" y="225"/>
                    <a:pt x="64" y="338"/>
                    <a:pt x="81" y="384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432" name="Text Box 40"/>
            <p:cNvSpPr txBox="1">
              <a:spLocks noChangeArrowheads="1"/>
            </p:cNvSpPr>
            <p:nvPr/>
          </p:nvSpPr>
          <p:spPr bwMode="auto">
            <a:xfrm>
              <a:off x="2876" y="1728"/>
              <a:ext cx="2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b</a:t>
              </a:r>
            </a:p>
          </p:txBody>
        </p:sp>
      </p:grpSp>
      <p:grpSp>
        <p:nvGrpSpPr>
          <p:cNvPr id="699433" name="Group 41"/>
          <p:cNvGrpSpPr>
            <a:grpSpLocks/>
          </p:cNvGrpSpPr>
          <p:nvPr/>
        </p:nvGrpSpPr>
        <p:grpSpPr bwMode="auto">
          <a:xfrm>
            <a:off x="5638800" y="3962400"/>
            <a:ext cx="990600" cy="849313"/>
            <a:chOff x="2064" y="2496"/>
            <a:chExt cx="624" cy="535"/>
          </a:xfrm>
        </p:grpSpPr>
        <p:sp>
          <p:nvSpPr>
            <p:cNvPr id="699434" name="Freeform 42"/>
            <p:cNvSpPr>
              <a:spLocks/>
            </p:cNvSpPr>
            <p:nvPr/>
          </p:nvSpPr>
          <p:spPr bwMode="auto">
            <a:xfrm>
              <a:off x="2256" y="2496"/>
              <a:ext cx="240" cy="52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57" y="175"/>
                </a:cxn>
                <a:cxn ang="0">
                  <a:pos x="0" y="480"/>
                </a:cxn>
              </a:cxnLst>
              <a:rect l="0" t="0" r="r" b="b"/>
              <a:pathLst>
                <a:path w="240" h="480">
                  <a:moveTo>
                    <a:pt x="240" y="0"/>
                  </a:moveTo>
                  <a:cubicBezTo>
                    <a:pt x="210" y="29"/>
                    <a:pt x="97" y="95"/>
                    <a:pt x="57" y="175"/>
                  </a:cubicBezTo>
                  <a:cubicBezTo>
                    <a:pt x="17" y="255"/>
                    <a:pt x="12" y="417"/>
                    <a:pt x="0" y="48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435" name="Text Box 43"/>
            <p:cNvSpPr txBox="1">
              <a:spLocks noChangeArrowheads="1"/>
            </p:cNvSpPr>
            <p:nvPr/>
          </p:nvSpPr>
          <p:spPr bwMode="auto">
            <a:xfrm>
              <a:off x="2064" y="264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c</a:t>
              </a:r>
            </a:p>
          </p:txBody>
        </p:sp>
        <p:sp>
          <p:nvSpPr>
            <p:cNvPr id="699436" name="Freeform 44"/>
            <p:cNvSpPr>
              <a:spLocks/>
            </p:cNvSpPr>
            <p:nvPr/>
          </p:nvSpPr>
          <p:spPr bwMode="auto">
            <a:xfrm>
              <a:off x="2370" y="2544"/>
              <a:ext cx="318" cy="487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255" y="308"/>
                </a:cxn>
                <a:cxn ang="0">
                  <a:pos x="0" y="487"/>
                </a:cxn>
              </a:cxnLst>
              <a:rect l="0" t="0" r="r" b="b"/>
              <a:pathLst>
                <a:path w="318" h="487">
                  <a:moveTo>
                    <a:pt x="318" y="0"/>
                  </a:moveTo>
                  <a:cubicBezTo>
                    <a:pt x="307" y="51"/>
                    <a:pt x="308" y="227"/>
                    <a:pt x="255" y="308"/>
                  </a:cubicBezTo>
                  <a:cubicBezTo>
                    <a:pt x="207" y="388"/>
                    <a:pt x="53" y="450"/>
                    <a:pt x="0" y="487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437" name="Text Box 45"/>
            <p:cNvSpPr txBox="1">
              <a:spLocks noChangeArrowheads="1"/>
            </p:cNvSpPr>
            <p:nvPr/>
          </p:nvSpPr>
          <p:spPr bwMode="auto">
            <a:xfrm>
              <a:off x="2400" y="264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d</a:t>
              </a:r>
            </a:p>
          </p:txBody>
        </p:sp>
      </p:grpSp>
      <p:grpSp>
        <p:nvGrpSpPr>
          <p:cNvPr id="699438" name="Group 46"/>
          <p:cNvGrpSpPr>
            <a:grpSpLocks/>
          </p:cNvGrpSpPr>
          <p:nvPr/>
        </p:nvGrpSpPr>
        <p:grpSpPr bwMode="auto">
          <a:xfrm>
            <a:off x="6883400" y="3962400"/>
            <a:ext cx="889000" cy="914400"/>
            <a:chOff x="2848" y="2496"/>
            <a:chExt cx="560" cy="576"/>
          </a:xfrm>
        </p:grpSpPr>
        <p:sp>
          <p:nvSpPr>
            <p:cNvPr id="699439" name="Freeform 47"/>
            <p:cNvSpPr>
              <a:spLocks/>
            </p:cNvSpPr>
            <p:nvPr/>
          </p:nvSpPr>
          <p:spPr bwMode="auto">
            <a:xfrm>
              <a:off x="2848" y="2544"/>
              <a:ext cx="224" cy="52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89"/>
                </a:cxn>
                <a:cxn ang="0">
                  <a:pos x="224" y="528"/>
                </a:cxn>
              </a:cxnLst>
              <a:rect l="0" t="0" r="r" b="b"/>
              <a:pathLst>
                <a:path w="224" h="528">
                  <a:moveTo>
                    <a:pt x="32" y="0"/>
                  </a:moveTo>
                  <a:cubicBezTo>
                    <a:pt x="32" y="48"/>
                    <a:pt x="0" y="201"/>
                    <a:pt x="32" y="289"/>
                  </a:cubicBezTo>
                  <a:cubicBezTo>
                    <a:pt x="64" y="377"/>
                    <a:pt x="184" y="478"/>
                    <a:pt x="224" y="5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440" name="Text Box 48"/>
            <p:cNvSpPr txBox="1">
              <a:spLocks noChangeArrowheads="1"/>
            </p:cNvSpPr>
            <p:nvPr/>
          </p:nvSpPr>
          <p:spPr bwMode="auto">
            <a:xfrm>
              <a:off x="3214" y="2640"/>
              <a:ext cx="1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f</a:t>
              </a:r>
            </a:p>
          </p:txBody>
        </p:sp>
        <p:sp>
          <p:nvSpPr>
            <p:cNvPr id="699441" name="Freeform 49"/>
            <p:cNvSpPr>
              <a:spLocks/>
            </p:cNvSpPr>
            <p:nvPr/>
          </p:nvSpPr>
          <p:spPr bwMode="auto">
            <a:xfrm>
              <a:off x="2976" y="2496"/>
              <a:ext cx="21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" y="214"/>
                </a:cxn>
                <a:cxn ang="0">
                  <a:pos x="192" y="528"/>
                </a:cxn>
              </a:cxnLst>
              <a:rect l="0" t="0" r="r" b="b"/>
              <a:pathLst>
                <a:path w="210" h="528">
                  <a:moveTo>
                    <a:pt x="0" y="0"/>
                  </a:moveTo>
                  <a:cubicBezTo>
                    <a:pt x="30" y="36"/>
                    <a:pt x="146" y="126"/>
                    <a:pt x="178" y="214"/>
                  </a:cubicBezTo>
                  <a:cubicBezTo>
                    <a:pt x="210" y="302"/>
                    <a:pt x="189" y="463"/>
                    <a:pt x="192" y="5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442" name="Text Box 50"/>
            <p:cNvSpPr txBox="1">
              <a:spLocks noChangeArrowheads="1"/>
            </p:cNvSpPr>
            <p:nvPr/>
          </p:nvSpPr>
          <p:spPr bwMode="auto">
            <a:xfrm>
              <a:off x="2851" y="2640"/>
              <a:ext cx="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Lucida Calligraphy" pitchFamily="66" charset="0"/>
                </a:rPr>
                <a:t>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5316-CB05-41AD-9B9F-2857ABF47F9A}" type="slidenum">
              <a:rPr lang="en-US"/>
              <a:pPr/>
              <a:t>49</a:t>
            </a:fld>
            <a:endParaRPr lang="en-US"/>
          </a:p>
        </p:txBody>
      </p:sp>
      <p:sp>
        <p:nvSpPr>
          <p:cNvPr id="700418" name="Oval 2"/>
          <p:cNvSpPr>
            <a:spLocks noChangeArrowheads="1"/>
          </p:cNvSpPr>
          <p:nvPr/>
        </p:nvSpPr>
        <p:spPr bwMode="auto">
          <a:xfrm>
            <a:off x="3429000" y="3352800"/>
            <a:ext cx="685800" cy="685800"/>
          </a:xfrm>
          <a:prstGeom prst="ellipse">
            <a:avLst/>
          </a:prstGeom>
          <a:solidFill>
            <a:srgbClr val="00FFFF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19" name="Oval 3"/>
          <p:cNvSpPr>
            <a:spLocks noChangeArrowheads="1"/>
          </p:cNvSpPr>
          <p:nvPr/>
        </p:nvSpPr>
        <p:spPr bwMode="auto">
          <a:xfrm>
            <a:off x="2286000" y="3352800"/>
            <a:ext cx="685800" cy="685800"/>
          </a:xfrm>
          <a:prstGeom prst="ellipse">
            <a:avLst/>
          </a:prstGeom>
          <a:solidFill>
            <a:srgbClr val="00FFFF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0" name="Oval 4"/>
          <p:cNvSpPr>
            <a:spLocks noChangeArrowheads="1"/>
          </p:cNvSpPr>
          <p:nvPr/>
        </p:nvSpPr>
        <p:spPr bwMode="auto">
          <a:xfrm>
            <a:off x="2819400" y="1951038"/>
            <a:ext cx="685800" cy="685800"/>
          </a:xfrm>
          <a:prstGeom prst="ellipse">
            <a:avLst/>
          </a:prstGeom>
          <a:solidFill>
            <a:srgbClr val="00FFFF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1600200" y="4800600"/>
            <a:ext cx="1447800" cy="685800"/>
          </a:xfrm>
          <a:prstGeom prst="ellipse">
            <a:avLst/>
          </a:prstGeom>
          <a:solidFill>
            <a:srgbClr val="00FFFF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2" name="Rectangle 6"/>
          <p:cNvSpPr>
            <a:spLocks noChangeArrowheads="1"/>
          </p:cNvSpPr>
          <p:nvPr/>
        </p:nvSpPr>
        <p:spPr bwMode="auto">
          <a:xfrm>
            <a:off x="5562600" y="5715000"/>
            <a:ext cx="1390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>
                <a:solidFill>
                  <a:srgbClr val="CC3300"/>
                </a:solidFill>
                <a:latin typeface="Lucida Calligraphy" pitchFamily="66" charset="0"/>
              </a:rPr>
              <a:t>      A</a:t>
            </a:r>
          </a:p>
        </p:txBody>
      </p:sp>
      <p:sp>
        <p:nvSpPr>
          <p:cNvPr id="700423" name="Oval 7"/>
          <p:cNvSpPr>
            <a:spLocks noChangeArrowheads="1"/>
          </p:cNvSpPr>
          <p:nvPr/>
        </p:nvSpPr>
        <p:spPr bwMode="auto">
          <a:xfrm>
            <a:off x="3200400" y="4800600"/>
            <a:ext cx="1447800" cy="685800"/>
          </a:xfrm>
          <a:prstGeom prst="ellipse">
            <a:avLst/>
          </a:prstGeom>
          <a:solidFill>
            <a:srgbClr val="00FFFF"/>
          </a:solidFill>
          <a:ln w="381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defTabSz="811213"/>
            <a:r>
              <a:rPr lang="en-US"/>
              <a:t>Refined Abstraction</a:t>
            </a:r>
            <a:endParaRPr lang="en-US">
              <a:latin typeface="Lucida Calligraphy" pitchFamily="66" charset="0"/>
            </a:endParaRPr>
          </a:p>
        </p:txBody>
      </p:sp>
      <p:sp>
        <p:nvSpPr>
          <p:cNvPr id="700425" name="Oval 9"/>
          <p:cNvSpPr>
            <a:spLocks noChangeArrowheads="1"/>
          </p:cNvSpPr>
          <p:nvPr/>
        </p:nvSpPr>
        <p:spPr bwMode="auto">
          <a:xfrm>
            <a:off x="2971800" y="2103438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1</a:t>
            </a:r>
          </a:p>
        </p:txBody>
      </p:sp>
      <p:sp>
        <p:nvSpPr>
          <p:cNvPr id="700426" name="Oval 10"/>
          <p:cNvSpPr>
            <a:spLocks noChangeArrowheads="1"/>
          </p:cNvSpPr>
          <p:nvPr/>
        </p:nvSpPr>
        <p:spPr bwMode="auto">
          <a:xfrm>
            <a:off x="2438400" y="35052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2</a:t>
            </a:r>
          </a:p>
        </p:txBody>
      </p:sp>
      <p:sp>
        <p:nvSpPr>
          <p:cNvPr id="700427" name="Oval 11"/>
          <p:cNvSpPr>
            <a:spLocks noChangeArrowheads="1"/>
          </p:cNvSpPr>
          <p:nvPr/>
        </p:nvSpPr>
        <p:spPr bwMode="auto">
          <a:xfrm>
            <a:off x="3581400" y="35052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3</a:t>
            </a:r>
          </a:p>
        </p:txBody>
      </p:sp>
      <p:sp>
        <p:nvSpPr>
          <p:cNvPr id="700428" name="Oval 12"/>
          <p:cNvSpPr>
            <a:spLocks noChangeArrowheads="1"/>
          </p:cNvSpPr>
          <p:nvPr/>
        </p:nvSpPr>
        <p:spPr bwMode="auto">
          <a:xfrm>
            <a:off x="17526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4</a:t>
            </a:r>
          </a:p>
        </p:txBody>
      </p:sp>
      <p:sp>
        <p:nvSpPr>
          <p:cNvPr id="700429" name="Oval 13"/>
          <p:cNvSpPr>
            <a:spLocks noChangeArrowheads="1"/>
          </p:cNvSpPr>
          <p:nvPr/>
        </p:nvSpPr>
        <p:spPr bwMode="auto">
          <a:xfrm>
            <a:off x="33528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6</a:t>
            </a:r>
          </a:p>
        </p:txBody>
      </p:sp>
      <p:sp>
        <p:nvSpPr>
          <p:cNvPr id="700430" name="Line 14"/>
          <p:cNvSpPr>
            <a:spLocks noChangeShapeType="1"/>
          </p:cNvSpPr>
          <p:nvPr/>
        </p:nvSpPr>
        <p:spPr bwMode="auto">
          <a:xfrm flipH="1">
            <a:off x="2667000" y="24384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31" name="Line 15"/>
          <p:cNvSpPr>
            <a:spLocks noChangeShapeType="1"/>
          </p:cNvSpPr>
          <p:nvPr/>
        </p:nvSpPr>
        <p:spPr bwMode="auto">
          <a:xfrm>
            <a:off x="3276600" y="24384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32" name="Line 16"/>
          <p:cNvSpPr>
            <a:spLocks noChangeShapeType="1"/>
          </p:cNvSpPr>
          <p:nvPr/>
        </p:nvSpPr>
        <p:spPr bwMode="auto">
          <a:xfrm flipH="1">
            <a:off x="1981200" y="38862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33" name="Line 17"/>
          <p:cNvSpPr>
            <a:spLocks noChangeShapeType="1"/>
          </p:cNvSpPr>
          <p:nvPr/>
        </p:nvSpPr>
        <p:spPr bwMode="auto">
          <a:xfrm flipH="1">
            <a:off x="3581400" y="3886200"/>
            <a:ext cx="152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34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a</a:t>
            </a:r>
          </a:p>
        </p:txBody>
      </p:sp>
      <p:sp>
        <p:nvSpPr>
          <p:cNvPr id="700435" name="Text Box 19"/>
          <p:cNvSpPr txBox="1">
            <a:spLocks noChangeArrowheads="1"/>
          </p:cNvSpPr>
          <p:nvPr/>
        </p:nvSpPr>
        <p:spPr bwMode="auto">
          <a:xfrm>
            <a:off x="3429000" y="2667000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b</a:t>
            </a:r>
          </a:p>
        </p:txBody>
      </p:sp>
      <p:sp>
        <p:nvSpPr>
          <p:cNvPr id="700436" name="Text Box 20"/>
          <p:cNvSpPr txBox="1">
            <a:spLocks noChangeArrowheads="1"/>
          </p:cNvSpPr>
          <p:nvPr/>
        </p:nvSpPr>
        <p:spPr bwMode="auto">
          <a:xfrm>
            <a:off x="1914525" y="41910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c</a:t>
            </a:r>
          </a:p>
        </p:txBody>
      </p:sp>
      <p:sp>
        <p:nvSpPr>
          <p:cNvPr id="700437" name="Text Box 21"/>
          <p:cNvSpPr txBox="1">
            <a:spLocks noChangeArrowheads="1"/>
          </p:cNvSpPr>
          <p:nvPr/>
        </p:nvSpPr>
        <p:spPr bwMode="auto">
          <a:xfrm>
            <a:off x="4068763" y="4191000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f</a:t>
            </a:r>
          </a:p>
        </p:txBody>
      </p:sp>
      <p:sp>
        <p:nvSpPr>
          <p:cNvPr id="700438" name="Rectangle 22"/>
          <p:cNvSpPr>
            <a:spLocks noChangeArrowheads="1"/>
          </p:cNvSpPr>
          <p:nvPr/>
        </p:nvSpPr>
        <p:spPr bwMode="auto">
          <a:xfrm>
            <a:off x="2971800" y="5715000"/>
            <a:ext cx="65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3200">
                <a:solidFill>
                  <a:srgbClr val="CC3300"/>
                </a:solidFill>
                <a:latin typeface="Lucida Calligraphy" pitchFamily="66" charset="0"/>
              </a:rPr>
              <a:t>M</a:t>
            </a:r>
          </a:p>
        </p:txBody>
      </p:sp>
      <p:sp>
        <p:nvSpPr>
          <p:cNvPr id="700439" name="Line 23"/>
          <p:cNvSpPr>
            <a:spLocks noChangeShapeType="1"/>
          </p:cNvSpPr>
          <p:nvPr/>
        </p:nvSpPr>
        <p:spPr bwMode="auto">
          <a:xfrm>
            <a:off x="2590800" y="1798638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40" name="Line 24"/>
          <p:cNvSpPr>
            <a:spLocks noChangeShapeType="1"/>
          </p:cNvSpPr>
          <p:nvPr/>
        </p:nvSpPr>
        <p:spPr bwMode="auto">
          <a:xfrm>
            <a:off x="5867400" y="1828800"/>
            <a:ext cx="457200" cy="381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41" name="Oval 25"/>
          <p:cNvSpPr>
            <a:spLocks noChangeArrowheads="1"/>
          </p:cNvSpPr>
          <p:nvPr/>
        </p:nvSpPr>
        <p:spPr bwMode="auto">
          <a:xfrm>
            <a:off x="5638800" y="4800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[4,5]</a:t>
            </a:r>
          </a:p>
        </p:txBody>
      </p:sp>
      <p:sp>
        <p:nvSpPr>
          <p:cNvPr id="700442" name="Oval 26"/>
          <p:cNvSpPr>
            <a:spLocks noChangeArrowheads="1"/>
          </p:cNvSpPr>
          <p:nvPr/>
        </p:nvSpPr>
        <p:spPr bwMode="auto">
          <a:xfrm>
            <a:off x="7086600" y="48006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[6,7]</a:t>
            </a:r>
          </a:p>
        </p:txBody>
      </p:sp>
      <p:sp>
        <p:nvSpPr>
          <p:cNvPr id="700443" name="Oval 27"/>
          <p:cNvSpPr>
            <a:spLocks noChangeArrowheads="1"/>
          </p:cNvSpPr>
          <p:nvPr/>
        </p:nvSpPr>
        <p:spPr bwMode="auto">
          <a:xfrm>
            <a:off x="6248400" y="20574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[1]</a:t>
            </a:r>
          </a:p>
        </p:txBody>
      </p:sp>
      <p:sp>
        <p:nvSpPr>
          <p:cNvPr id="700444" name="Oval 28"/>
          <p:cNvSpPr>
            <a:spLocks noChangeArrowheads="1"/>
          </p:cNvSpPr>
          <p:nvPr/>
        </p:nvSpPr>
        <p:spPr bwMode="auto">
          <a:xfrm>
            <a:off x="25146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5</a:t>
            </a:r>
          </a:p>
        </p:txBody>
      </p:sp>
      <p:sp>
        <p:nvSpPr>
          <p:cNvPr id="700445" name="Oval 29"/>
          <p:cNvSpPr>
            <a:spLocks noChangeArrowheads="1"/>
          </p:cNvSpPr>
          <p:nvPr/>
        </p:nvSpPr>
        <p:spPr bwMode="auto">
          <a:xfrm>
            <a:off x="4114800" y="4953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7</a:t>
            </a:r>
          </a:p>
        </p:txBody>
      </p:sp>
      <p:sp>
        <p:nvSpPr>
          <p:cNvPr id="700446" name="Line 30"/>
          <p:cNvSpPr>
            <a:spLocks noChangeShapeType="1"/>
          </p:cNvSpPr>
          <p:nvPr/>
        </p:nvSpPr>
        <p:spPr bwMode="auto">
          <a:xfrm>
            <a:off x="2667000" y="3886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47" name="Line 31"/>
          <p:cNvSpPr>
            <a:spLocks noChangeShapeType="1"/>
          </p:cNvSpPr>
          <p:nvPr/>
        </p:nvSpPr>
        <p:spPr bwMode="auto">
          <a:xfrm>
            <a:off x="3810000" y="3886200"/>
            <a:ext cx="457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48" name="Text Box 32"/>
          <p:cNvSpPr txBox="1">
            <a:spLocks noChangeArrowheads="1"/>
          </p:cNvSpPr>
          <p:nvPr/>
        </p:nvSpPr>
        <p:spPr bwMode="auto">
          <a:xfrm>
            <a:off x="3306763" y="41910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e</a:t>
            </a:r>
          </a:p>
        </p:txBody>
      </p:sp>
      <p:sp>
        <p:nvSpPr>
          <p:cNvPr id="700449" name="Text Box 33"/>
          <p:cNvSpPr txBox="1">
            <a:spLocks noChangeArrowheads="1"/>
          </p:cNvSpPr>
          <p:nvPr/>
        </p:nvSpPr>
        <p:spPr bwMode="auto">
          <a:xfrm>
            <a:off x="2600325" y="419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d</a:t>
            </a:r>
          </a:p>
        </p:txBody>
      </p:sp>
      <p:sp>
        <p:nvSpPr>
          <p:cNvPr id="700450" name="Text Box 34"/>
          <p:cNvSpPr txBox="1">
            <a:spLocks noChangeArrowheads="1"/>
          </p:cNvSpPr>
          <p:nvPr/>
        </p:nvSpPr>
        <p:spPr bwMode="auto">
          <a:xfrm>
            <a:off x="5861050" y="2743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a</a:t>
            </a:r>
          </a:p>
        </p:txBody>
      </p:sp>
      <p:sp>
        <p:nvSpPr>
          <p:cNvPr id="700451" name="Text Box 35"/>
          <p:cNvSpPr txBox="1">
            <a:spLocks noChangeArrowheads="1"/>
          </p:cNvSpPr>
          <p:nvPr/>
        </p:nvSpPr>
        <p:spPr bwMode="auto">
          <a:xfrm>
            <a:off x="7010400" y="2743200"/>
            <a:ext cx="37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b</a:t>
            </a:r>
          </a:p>
        </p:txBody>
      </p:sp>
      <p:sp>
        <p:nvSpPr>
          <p:cNvPr id="700452" name="Freeform 36"/>
          <p:cNvSpPr>
            <a:spLocks/>
          </p:cNvSpPr>
          <p:nvPr/>
        </p:nvSpPr>
        <p:spPr bwMode="auto">
          <a:xfrm>
            <a:off x="5851525" y="4021138"/>
            <a:ext cx="92075" cy="779462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8" y="219"/>
              </a:cxn>
              <a:cxn ang="0">
                <a:pos x="58" y="491"/>
              </a:cxn>
            </a:cxnLst>
            <a:rect l="0" t="0" r="r" b="b"/>
            <a:pathLst>
              <a:path w="58" h="491">
                <a:moveTo>
                  <a:pt x="44" y="0"/>
                </a:moveTo>
                <a:cubicBezTo>
                  <a:pt x="38" y="36"/>
                  <a:pt x="6" y="137"/>
                  <a:pt x="8" y="219"/>
                </a:cubicBezTo>
                <a:cubicBezTo>
                  <a:pt x="0" y="299"/>
                  <a:pt x="48" y="434"/>
                  <a:pt x="58" y="491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53" name="Text Box 37"/>
          <p:cNvSpPr txBox="1">
            <a:spLocks noChangeArrowheads="1"/>
          </p:cNvSpPr>
          <p:nvPr/>
        </p:nvSpPr>
        <p:spPr bwMode="auto">
          <a:xfrm>
            <a:off x="5516563" y="41910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c</a:t>
            </a:r>
          </a:p>
        </p:txBody>
      </p:sp>
      <p:sp>
        <p:nvSpPr>
          <p:cNvPr id="700454" name="Freeform 38"/>
          <p:cNvSpPr>
            <a:spLocks/>
          </p:cNvSpPr>
          <p:nvPr/>
        </p:nvSpPr>
        <p:spPr bwMode="auto">
          <a:xfrm>
            <a:off x="6096000" y="4035425"/>
            <a:ext cx="87313" cy="776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237"/>
              </a:cxn>
              <a:cxn ang="0">
                <a:pos x="18" y="489"/>
              </a:cxn>
            </a:cxnLst>
            <a:rect l="0" t="0" r="r" b="b"/>
            <a:pathLst>
              <a:path w="55" h="489">
                <a:moveTo>
                  <a:pt x="0" y="0"/>
                </a:moveTo>
                <a:cubicBezTo>
                  <a:pt x="9" y="39"/>
                  <a:pt x="52" y="156"/>
                  <a:pt x="55" y="237"/>
                </a:cubicBezTo>
                <a:cubicBezTo>
                  <a:pt x="48" y="325"/>
                  <a:pt x="26" y="437"/>
                  <a:pt x="18" y="489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55" name="Text Box 39"/>
          <p:cNvSpPr txBox="1">
            <a:spLocks noChangeArrowheads="1"/>
          </p:cNvSpPr>
          <p:nvPr/>
        </p:nvSpPr>
        <p:spPr bwMode="auto">
          <a:xfrm>
            <a:off x="6165850" y="4191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d</a:t>
            </a:r>
          </a:p>
        </p:txBody>
      </p:sp>
      <p:sp>
        <p:nvSpPr>
          <p:cNvPr id="700456" name="Oval 40"/>
          <p:cNvSpPr>
            <a:spLocks noChangeArrowheads="1"/>
          </p:cNvSpPr>
          <p:nvPr/>
        </p:nvSpPr>
        <p:spPr bwMode="auto">
          <a:xfrm>
            <a:off x="5638800" y="33528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[2]</a:t>
            </a:r>
          </a:p>
        </p:txBody>
      </p:sp>
      <p:sp>
        <p:nvSpPr>
          <p:cNvPr id="700457" name="Oval 41"/>
          <p:cNvSpPr>
            <a:spLocks noChangeArrowheads="1"/>
          </p:cNvSpPr>
          <p:nvPr/>
        </p:nvSpPr>
        <p:spPr bwMode="auto">
          <a:xfrm>
            <a:off x="7086600" y="3352800"/>
            <a:ext cx="762000" cy="685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Lucida Calligraphy" pitchFamily="66" charset="0"/>
              </a:rPr>
              <a:t>[3]</a:t>
            </a:r>
          </a:p>
        </p:txBody>
      </p:sp>
      <p:sp>
        <p:nvSpPr>
          <p:cNvPr id="700458" name="Freeform 42"/>
          <p:cNvSpPr>
            <a:spLocks/>
          </p:cNvSpPr>
          <p:nvPr/>
        </p:nvSpPr>
        <p:spPr bwMode="auto">
          <a:xfrm>
            <a:off x="7269163" y="4038600"/>
            <a:ext cx="92075" cy="779463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8" y="219"/>
              </a:cxn>
              <a:cxn ang="0">
                <a:pos x="58" y="491"/>
              </a:cxn>
            </a:cxnLst>
            <a:rect l="0" t="0" r="r" b="b"/>
            <a:pathLst>
              <a:path w="58" h="491">
                <a:moveTo>
                  <a:pt x="44" y="0"/>
                </a:moveTo>
                <a:cubicBezTo>
                  <a:pt x="38" y="36"/>
                  <a:pt x="6" y="137"/>
                  <a:pt x="8" y="219"/>
                </a:cubicBezTo>
                <a:cubicBezTo>
                  <a:pt x="0" y="299"/>
                  <a:pt x="48" y="434"/>
                  <a:pt x="58" y="491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59" name="Text Box 43"/>
          <p:cNvSpPr txBox="1">
            <a:spLocks noChangeArrowheads="1"/>
          </p:cNvSpPr>
          <p:nvPr/>
        </p:nvSpPr>
        <p:spPr bwMode="auto">
          <a:xfrm>
            <a:off x="6934200" y="4208463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e</a:t>
            </a:r>
          </a:p>
        </p:txBody>
      </p:sp>
      <p:sp>
        <p:nvSpPr>
          <p:cNvPr id="700460" name="Freeform 44"/>
          <p:cNvSpPr>
            <a:spLocks/>
          </p:cNvSpPr>
          <p:nvPr/>
        </p:nvSpPr>
        <p:spPr bwMode="auto">
          <a:xfrm>
            <a:off x="7513638" y="4052888"/>
            <a:ext cx="87312" cy="776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237"/>
              </a:cxn>
              <a:cxn ang="0">
                <a:pos x="18" y="489"/>
              </a:cxn>
            </a:cxnLst>
            <a:rect l="0" t="0" r="r" b="b"/>
            <a:pathLst>
              <a:path w="55" h="489">
                <a:moveTo>
                  <a:pt x="0" y="0"/>
                </a:moveTo>
                <a:cubicBezTo>
                  <a:pt x="9" y="39"/>
                  <a:pt x="52" y="156"/>
                  <a:pt x="55" y="237"/>
                </a:cubicBezTo>
                <a:cubicBezTo>
                  <a:pt x="48" y="325"/>
                  <a:pt x="26" y="437"/>
                  <a:pt x="18" y="489"/>
                </a:cubicBez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61" name="Text Box 45"/>
          <p:cNvSpPr txBox="1">
            <a:spLocks noChangeArrowheads="1"/>
          </p:cNvSpPr>
          <p:nvPr/>
        </p:nvSpPr>
        <p:spPr bwMode="auto">
          <a:xfrm>
            <a:off x="7616825" y="4208463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Calligraphy" pitchFamily="66" charset="0"/>
              </a:rPr>
              <a:t>f</a:t>
            </a:r>
          </a:p>
        </p:txBody>
      </p:sp>
      <p:sp>
        <p:nvSpPr>
          <p:cNvPr id="700462" name="Line 46"/>
          <p:cNvSpPr>
            <a:spLocks noChangeShapeType="1"/>
          </p:cNvSpPr>
          <p:nvPr/>
        </p:nvSpPr>
        <p:spPr bwMode="auto">
          <a:xfrm>
            <a:off x="6858000" y="2667000"/>
            <a:ext cx="381000" cy="762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0463" name="Line 47"/>
          <p:cNvSpPr>
            <a:spLocks noChangeShapeType="1"/>
          </p:cNvSpPr>
          <p:nvPr/>
        </p:nvSpPr>
        <p:spPr bwMode="auto">
          <a:xfrm flipH="1">
            <a:off x="6096000" y="2667000"/>
            <a:ext cx="304800" cy="685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666D-3BB2-43B7-B2DF-2835B572CC6E}" type="slidenum">
              <a:rPr lang="en-US"/>
              <a:pPr/>
              <a:t>5</a:t>
            </a:fld>
            <a:endParaRPr lang="en-US"/>
          </a:p>
        </p:txBody>
      </p:sp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Motivation</a:t>
            </a:r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685800" y="1916113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   More and more complex computer systems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en-US" sz="2400"/>
              <a:t> exploding testing costs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400"/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  Increased functionality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it-CH" sz="2400"/>
              <a:t> dependability concerns</a:t>
            </a:r>
            <a:endParaRPr lang="en-US" sz="2400"/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Þ"/>
            </a:pPr>
            <a:endParaRPr lang="en-US" sz="2400"/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   Increased dependability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Þ"/>
            </a:pPr>
            <a:r>
              <a:rPr lang="en-US" sz="2400"/>
              <a:t>  reliability/security concerns</a:t>
            </a:r>
          </a:p>
          <a:p>
            <a:pPr lvl="2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67F38-9933-47F2-88C2-1905D2E4453A}" type="slidenum">
              <a:rPr lang="en-US"/>
              <a:pPr/>
              <a:t>50</a:t>
            </a:fld>
            <a:endParaRPr lang="en-US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385763" indent="-385763" algn="ctr">
              <a:buFontTx/>
              <a:buNone/>
            </a:pPr>
            <a:r>
              <a:rPr lang="en-US"/>
              <a:t>[Graf/Sa</a:t>
            </a:r>
            <a:r>
              <a:rPr lang="en-US">
                <a:cs typeface="Arial" pitchFamily="34" charset="0"/>
              </a:rPr>
              <a:t>ï</a:t>
            </a:r>
            <a:r>
              <a:rPr lang="en-US"/>
              <a:t>di 97]</a:t>
            </a:r>
          </a:p>
          <a:p>
            <a:pPr marL="385763" indent="-385763" algn="ctr">
              <a:buFontTx/>
              <a:buNone/>
            </a:pPr>
            <a:endParaRPr lang="en-US"/>
          </a:p>
          <a:p>
            <a:pPr marL="385763" indent="-385763"/>
            <a:r>
              <a:rPr lang="en-US"/>
              <a:t>Idea:  Only keep track of predicates on data</a:t>
            </a:r>
          </a:p>
          <a:p>
            <a:pPr marL="385763" indent="-385763">
              <a:buFontTx/>
              <a:buNone/>
            </a:pPr>
            <a:endParaRPr lang="en-US"/>
          </a:p>
          <a:p>
            <a:pPr marL="385763" indent="-385763">
              <a:buFontTx/>
              <a:buNone/>
            </a:pPr>
            <a:endParaRPr lang="en-US"/>
          </a:p>
          <a:p>
            <a:pPr marL="385763" indent="-385763"/>
            <a:r>
              <a:rPr lang="en-US"/>
              <a:t>Abstraction function:</a:t>
            </a:r>
            <a:endParaRPr lang="en-US" noProof="1"/>
          </a:p>
        </p:txBody>
      </p:sp>
      <p:pic>
        <p:nvPicPr>
          <p:cNvPr id="70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6950" y="3573463"/>
            <a:ext cx="3730625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24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084763"/>
            <a:ext cx="6726237" cy="422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47CD-561B-448A-A5DB-672888A4F330}" type="slidenum">
              <a:rPr lang="en-US"/>
              <a:pPr/>
              <a:t>51</a:t>
            </a:fld>
            <a:endParaRPr lang="en-US"/>
          </a:p>
        </p:txBody>
      </p:sp>
      <p:sp>
        <p:nvSpPr>
          <p:cNvPr id="704514" name="Rectangle 2"/>
          <p:cNvSpPr>
            <a:spLocks noChangeArrowheads="1"/>
          </p:cNvSpPr>
          <p:nvPr/>
        </p:nvSpPr>
        <p:spPr bwMode="auto">
          <a:xfrm>
            <a:off x="5435600" y="1773238"/>
            <a:ext cx="1584325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4515" name="Rectangle 3"/>
          <p:cNvSpPr>
            <a:spLocks noChangeArrowheads="1"/>
          </p:cNvSpPr>
          <p:nvPr/>
        </p:nvSpPr>
        <p:spPr bwMode="auto">
          <a:xfrm>
            <a:off x="3563938" y="3500438"/>
            <a:ext cx="3455987" cy="12239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4516" name="Rectangle 4"/>
          <p:cNvSpPr>
            <a:spLocks noChangeArrowheads="1"/>
          </p:cNvSpPr>
          <p:nvPr/>
        </p:nvSpPr>
        <p:spPr bwMode="auto">
          <a:xfrm>
            <a:off x="3563938" y="1773238"/>
            <a:ext cx="1655762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1835150" y="1773238"/>
            <a:ext cx="1368425" cy="29511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</a:t>
            </a:r>
          </a:p>
        </p:txBody>
      </p:sp>
      <p:sp>
        <p:nvSpPr>
          <p:cNvPr id="704519" name="Oval 7"/>
          <p:cNvSpPr>
            <a:spLocks noChangeArrowheads="1"/>
          </p:cNvSpPr>
          <p:nvPr/>
        </p:nvSpPr>
        <p:spPr bwMode="auto">
          <a:xfrm>
            <a:off x="2124075" y="2060575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0452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4521" name="Text Box 9"/>
          <p:cNvSpPr txBox="1">
            <a:spLocks noChangeArrowheads="1"/>
          </p:cNvSpPr>
          <p:nvPr/>
        </p:nvSpPr>
        <p:spPr bwMode="auto">
          <a:xfrm>
            <a:off x="900113" y="1484313"/>
            <a:ext cx="24050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Concrete States:</a:t>
            </a:r>
          </a:p>
        </p:txBody>
      </p:sp>
      <p:sp>
        <p:nvSpPr>
          <p:cNvPr id="704522" name="Oval 10"/>
          <p:cNvSpPr>
            <a:spLocks noChangeArrowheads="1"/>
          </p:cNvSpPr>
          <p:nvPr/>
        </p:nvSpPr>
        <p:spPr bwMode="auto">
          <a:xfrm>
            <a:off x="399573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0452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20503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4524" name="Oval 12"/>
          <p:cNvSpPr>
            <a:spLocks noChangeArrowheads="1"/>
          </p:cNvSpPr>
          <p:nvPr/>
        </p:nvSpPr>
        <p:spPr bwMode="auto">
          <a:xfrm>
            <a:off x="586898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4525" name="Oval 13"/>
          <p:cNvSpPr>
            <a:spLocks noChangeArrowheads="1"/>
          </p:cNvSpPr>
          <p:nvPr/>
        </p:nvSpPr>
        <p:spPr bwMode="auto">
          <a:xfrm>
            <a:off x="399573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04526" name="AutoShape 14"/>
          <p:cNvCxnSpPr>
            <a:cxnSpLocks noChangeShapeType="1"/>
            <a:stCxn id="704519" idx="6"/>
            <a:endCxn id="704522" idx="2"/>
          </p:cNvCxnSpPr>
          <p:nvPr/>
        </p:nvCxnSpPr>
        <p:spPr bwMode="auto">
          <a:xfrm>
            <a:off x="2916238" y="2457450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04527" name="AutoShape 15"/>
          <p:cNvCxnSpPr>
            <a:cxnSpLocks noChangeShapeType="1"/>
            <a:endCxn id="704519" idx="2"/>
          </p:cNvCxnSpPr>
          <p:nvPr/>
        </p:nvCxnSpPr>
        <p:spPr bwMode="auto">
          <a:xfrm rot="16200000" flipH="1">
            <a:off x="1817688" y="2151062"/>
            <a:ext cx="323850" cy="2889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04528" name="Oval 16"/>
          <p:cNvSpPr>
            <a:spLocks noChangeArrowheads="1"/>
          </p:cNvSpPr>
          <p:nvPr/>
        </p:nvSpPr>
        <p:spPr bwMode="auto">
          <a:xfrm>
            <a:off x="2124075" y="3644900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4529" name="Oval 17"/>
          <p:cNvSpPr>
            <a:spLocks noChangeArrowheads="1"/>
          </p:cNvSpPr>
          <p:nvPr/>
        </p:nvSpPr>
        <p:spPr bwMode="auto">
          <a:xfrm>
            <a:off x="586898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04530" name="AutoShape 18"/>
          <p:cNvCxnSpPr>
            <a:cxnSpLocks noChangeShapeType="1"/>
            <a:stCxn id="704522" idx="6"/>
            <a:endCxn id="704522" idx="0"/>
          </p:cNvCxnSpPr>
          <p:nvPr/>
        </p:nvCxnSpPr>
        <p:spPr bwMode="auto">
          <a:xfrm flipH="1" flipV="1">
            <a:off x="4392613" y="2060575"/>
            <a:ext cx="395287" cy="396875"/>
          </a:xfrm>
          <a:prstGeom prst="curvedConnector4">
            <a:avLst>
              <a:gd name="adj1" fmla="val -57431"/>
              <a:gd name="adj2" fmla="val 157602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0453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063" y="378618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453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72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453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453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6725" y="5300663"/>
            <a:ext cx="2444750" cy="658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4535" name="Text Box 23"/>
          <p:cNvSpPr txBox="1">
            <a:spLocks noChangeArrowheads="1"/>
          </p:cNvSpPr>
          <p:nvPr/>
        </p:nvSpPr>
        <p:spPr bwMode="auto">
          <a:xfrm>
            <a:off x="1042988" y="4797425"/>
            <a:ext cx="16891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Predicates:</a:t>
            </a:r>
          </a:p>
        </p:txBody>
      </p:sp>
      <p:cxnSp>
        <p:nvCxnSpPr>
          <p:cNvPr id="704536" name="AutoShape 24"/>
          <p:cNvCxnSpPr>
            <a:cxnSpLocks noChangeShapeType="1"/>
            <a:stCxn id="704528" idx="6"/>
            <a:endCxn id="704525" idx="2"/>
          </p:cNvCxnSpPr>
          <p:nvPr/>
        </p:nvCxnSpPr>
        <p:spPr bwMode="auto">
          <a:xfrm>
            <a:off x="2916238" y="4041775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04537" name="AutoShape 25"/>
          <p:cNvCxnSpPr>
            <a:cxnSpLocks noChangeShapeType="1"/>
            <a:stCxn id="704525" idx="6"/>
            <a:endCxn id="704529" idx="2"/>
          </p:cNvCxnSpPr>
          <p:nvPr/>
        </p:nvCxnSpPr>
        <p:spPr bwMode="auto">
          <a:xfrm>
            <a:off x="4787900" y="4041775"/>
            <a:ext cx="10810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0453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350" y="2990850"/>
            <a:ext cx="122078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453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997200"/>
            <a:ext cx="1441450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454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37063"/>
            <a:ext cx="15113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4541" name="Text Box 29"/>
          <p:cNvSpPr txBox="1">
            <a:spLocks noChangeArrowheads="1"/>
          </p:cNvSpPr>
          <p:nvPr/>
        </p:nvSpPr>
        <p:spPr bwMode="auto">
          <a:xfrm>
            <a:off x="4038600" y="5734050"/>
            <a:ext cx="4011613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000" b="1">
                <a:solidFill>
                  <a:srgbClr val="003399"/>
                </a:solidFill>
              </a:rPr>
              <a:t>Abstract transitions?</a:t>
            </a:r>
          </a:p>
        </p:txBody>
      </p:sp>
      <p:pic>
        <p:nvPicPr>
          <p:cNvPr id="704542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25" y="2203450"/>
            <a:ext cx="503238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454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7200" y="3000375"/>
            <a:ext cx="1395413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4" grpId="0" animBg="1"/>
      <p:bldP spid="704515" grpId="0" animBg="1"/>
      <p:bldP spid="704516" grpId="0" animBg="1"/>
      <p:bldP spid="704517" grpId="0" animBg="1"/>
      <p:bldP spid="704535" grpId="0"/>
      <p:bldP spid="70454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14D1-D8A5-43FF-A148-1D3FBF2D0BD5}" type="slidenum">
              <a:rPr lang="en-US"/>
              <a:pPr/>
              <a:t>52</a:t>
            </a:fld>
            <a:endParaRPr lang="en-US"/>
          </a:p>
        </p:txBody>
      </p:sp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5435600" y="1773238"/>
            <a:ext cx="1584325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1" name="Rectangle 3"/>
          <p:cNvSpPr>
            <a:spLocks noChangeArrowheads="1"/>
          </p:cNvSpPr>
          <p:nvPr/>
        </p:nvSpPr>
        <p:spPr bwMode="auto">
          <a:xfrm>
            <a:off x="3563938" y="3500438"/>
            <a:ext cx="3455987" cy="12239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3563938" y="1773238"/>
            <a:ext cx="1655762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3" name="Rectangle 5"/>
          <p:cNvSpPr>
            <a:spLocks noChangeArrowheads="1"/>
          </p:cNvSpPr>
          <p:nvPr/>
        </p:nvSpPr>
        <p:spPr bwMode="auto">
          <a:xfrm>
            <a:off x="1835150" y="1773238"/>
            <a:ext cx="1368425" cy="29511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</a:t>
            </a:r>
          </a:p>
        </p:txBody>
      </p:sp>
      <p:sp>
        <p:nvSpPr>
          <p:cNvPr id="708615" name="Oval 7"/>
          <p:cNvSpPr>
            <a:spLocks noChangeArrowheads="1"/>
          </p:cNvSpPr>
          <p:nvPr/>
        </p:nvSpPr>
        <p:spPr bwMode="auto">
          <a:xfrm>
            <a:off x="2124075" y="2060575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5867400" y="1628775"/>
            <a:ext cx="299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Abstract Transitions:</a:t>
            </a:r>
          </a:p>
        </p:txBody>
      </p:sp>
      <p:sp>
        <p:nvSpPr>
          <p:cNvPr id="708617" name="Oval 9"/>
          <p:cNvSpPr>
            <a:spLocks noChangeArrowheads="1"/>
          </p:cNvSpPr>
          <p:nvPr/>
        </p:nvSpPr>
        <p:spPr bwMode="auto">
          <a:xfrm>
            <a:off x="399573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8" name="Oval 10"/>
          <p:cNvSpPr>
            <a:spLocks noChangeArrowheads="1"/>
          </p:cNvSpPr>
          <p:nvPr/>
        </p:nvSpPr>
        <p:spPr bwMode="auto">
          <a:xfrm>
            <a:off x="586898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19" name="Oval 11"/>
          <p:cNvSpPr>
            <a:spLocks noChangeArrowheads="1"/>
          </p:cNvSpPr>
          <p:nvPr/>
        </p:nvSpPr>
        <p:spPr bwMode="auto">
          <a:xfrm>
            <a:off x="399573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08620" name="AutoShape 12"/>
          <p:cNvCxnSpPr>
            <a:cxnSpLocks noChangeShapeType="1"/>
            <a:stCxn id="708615" idx="6"/>
            <a:endCxn id="708617" idx="2"/>
          </p:cNvCxnSpPr>
          <p:nvPr/>
        </p:nvCxnSpPr>
        <p:spPr bwMode="auto">
          <a:xfrm>
            <a:off x="2916238" y="2457450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08621" name="AutoShape 13"/>
          <p:cNvCxnSpPr>
            <a:cxnSpLocks noChangeShapeType="1"/>
            <a:endCxn id="708615" idx="2"/>
          </p:cNvCxnSpPr>
          <p:nvPr/>
        </p:nvCxnSpPr>
        <p:spPr bwMode="auto">
          <a:xfrm rot="16200000" flipH="1">
            <a:off x="1817688" y="2151062"/>
            <a:ext cx="323850" cy="2889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08622" name="Oval 14"/>
          <p:cNvSpPr>
            <a:spLocks noChangeArrowheads="1"/>
          </p:cNvSpPr>
          <p:nvPr/>
        </p:nvSpPr>
        <p:spPr bwMode="auto">
          <a:xfrm>
            <a:off x="2124075" y="3644900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23" name="Oval 15"/>
          <p:cNvSpPr>
            <a:spLocks noChangeArrowheads="1"/>
          </p:cNvSpPr>
          <p:nvPr/>
        </p:nvSpPr>
        <p:spPr bwMode="auto">
          <a:xfrm>
            <a:off x="586898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08624" name="AutoShape 16"/>
          <p:cNvCxnSpPr>
            <a:cxnSpLocks noChangeShapeType="1"/>
            <a:stCxn id="708617" idx="6"/>
            <a:endCxn id="708617" idx="0"/>
          </p:cNvCxnSpPr>
          <p:nvPr/>
        </p:nvCxnSpPr>
        <p:spPr bwMode="auto">
          <a:xfrm flipH="1" flipV="1">
            <a:off x="4392613" y="2060575"/>
            <a:ext cx="395287" cy="396875"/>
          </a:xfrm>
          <a:prstGeom prst="curvedConnector4">
            <a:avLst>
              <a:gd name="adj1" fmla="val -57431"/>
              <a:gd name="adj2" fmla="val 157602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08625" name="AutoShape 17"/>
          <p:cNvCxnSpPr>
            <a:cxnSpLocks noChangeShapeType="1"/>
            <a:stCxn id="708622" idx="6"/>
            <a:endCxn id="708619" idx="2"/>
          </p:cNvCxnSpPr>
          <p:nvPr/>
        </p:nvCxnSpPr>
        <p:spPr bwMode="auto">
          <a:xfrm>
            <a:off x="2916238" y="4041775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08626" name="AutoShape 18"/>
          <p:cNvCxnSpPr>
            <a:cxnSpLocks noChangeShapeType="1"/>
            <a:stCxn id="708619" idx="6"/>
            <a:endCxn id="708623" idx="2"/>
          </p:cNvCxnSpPr>
          <p:nvPr/>
        </p:nvCxnSpPr>
        <p:spPr bwMode="auto">
          <a:xfrm>
            <a:off x="4787900" y="4041775"/>
            <a:ext cx="10810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08627" name="Line 19"/>
          <p:cNvSpPr>
            <a:spLocks noChangeShapeType="1"/>
          </p:cNvSpPr>
          <p:nvPr/>
        </p:nvSpPr>
        <p:spPr bwMode="auto">
          <a:xfrm>
            <a:off x="1187450" y="3429000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8628" name="Line 20"/>
          <p:cNvSpPr>
            <a:spLocks noChangeShapeType="1"/>
          </p:cNvSpPr>
          <p:nvPr/>
        </p:nvSpPr>
        <p:spPr bwMode="auto">
          <a:xfrm>
            <a:off x="3059113" y="2708275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08629" name="AutoShape 21"/>
          <p:cNvCxnSpPr>
            <a:cxnSpLocks noChangeShapeType="1"/>
            <a:stCxn id="708631" idx="3"/>
            <a:endCxn id="708631" idx="0"/>
          </p:cNvCxnSpPr>
          <p:nvPr/>
        </p:nvCxnSpPr>
        <p:spPr bwMode="auto">
          <a:xfrm flipH="1" flipV="1">
            <a:off x="4932363" y="1773238"/>
            <a:ext cx="287337" cy="323850"/>
          </a:xfrm>
          <a:prstGeom prst="curvedConnector4">
            <a:avLst>
              <a:gd name="adj1" fmla="val -117681"/>
              <a:gd name="adj2" fmla="val 228921"/>
            </a:avLst>
          </a:prstGeom>
          <a:noFill/>
          <a:ln w="57150">
            <a:solidFill>
              <a:srgbClr val="003399"/>
            </a:solidFill>
            <a:round/>
            <a:headEnd/>
            <a:tailEnd type="arrow" w="med" len="med"/>
          </a:ln>
          <a:effectLst/>
        </p:spPr>
      </p:cxnSp>
      <p:sp>
        <p:nvSpPr>
          <p:cNvPr id="708630" name="Line 22"/>
          <p:cNvSpPr>
            <a:spLocks noChangeShapeType="1"/>
          </p:cNvSpPr>
          <p:nvPr/>
        </p:nvSpPr>
        <p:spPr bwMode="auto">
          <a:xfrm>
            <a:off x="3059113" y="3789363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8631" name="Rectangle 23"/>
          <p:cNvSpPr>
            <a:spLocks noChangeArrowheads="1"/>
          </p:cNvSpPr>
          <p:nvPr/>
        </p:nvSpPr>
        <p:spPr bwMode="auto">
          <a:xfrm>
            <a:off x="4643438" y="1773238"/>
            <a:ext cx="5762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08632" name="Rectangle 24"/>
          <p:cNvSpPr>
            <a:spLocks noChangeArrowheads="1"/>
          </p:cNvSpPr>
          <p:nvPr/>
        </p:nvSpPr>
        <p:spPr bwMode="auto">
          <a:xfrm>
            <a:off x="6443663" y="3573463"/>
            <a:ext cx="5762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08633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34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20503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3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063" y="378618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3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72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38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8639" name="Text Box 31"/>
          <p:cNvSpPr txBox="1">
            <a:spLocks noChangeArrowheads="1"/>
          </p:cNvSpPr>
          <p:nvPr/>
        </p:nvSpPr>
        <p:spPr bwMode="auto">
          <a:xfrm>
            <a:off x="7235825" y="4868863"/>
            <a:ext cx="14239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Property:</a:t>
            </a:r>
          </a:p>
        </p:txBody>
      </p:sp>
      <p:pic>
        <p:nvPicPr>
          <p:cNvPr id="708640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350" y="2990850"/>
            <a:ext cx="122078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41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997200"/>
            <a:ext cx="1441450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42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37063"/>
            <a:ext cx="15113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0864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7200" y="3000375"/>
            <a:ext cx="1395413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708644" name="AutoShape 36"/>
          <p:cNvCxnSpPr>
            <a:cxnSpLocks noChangeShapeType="1"/>
            <a:stCxn id="708632" idx="3"/>
            <a:endCxn id="708632" idx="0"/>
          </p:cNvCxnSpPr>
          <p:nvPr/>
        </p:nvCxnSpPr>
        <p:spPr bwMode="auto">
          <a:xfrm flipH="1" flipV="1">
            <a:off x="6732588" y="3573463"/>
            <a:ext cx="287337" cy="323850"/>
          </a:xfrm>
          <a:prstGeom prst="curvedConnector4">
            <a:avLst>
              <a:gd name="adj1" fmla="val -137019"/>
              <a:gd name="adj2" fmla="val 256370"/>
            </a:avLst>
          </a:prstGeom>
          <a:noFill/>
          <a:ln w="57150">
            <a:solidFill>
              <a:srgbClr val="003399"/>
            </a:solidFill>
            <a:round/>
            <a:headEnd/>
            <a:tailEnd type="arrow" w="med" len="med"/>
          </a:ln>
          <a:effectLst/>
        </p:spPr>
      </p:cxnSp>
      <p:pic>
        <p:nvPicPr>
          <p:cNvPr id="70864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971550" y="5445125"/>
            <a:ext cx="5441950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08646" name="Text Box 38"/>
          <p:cNvSpPr txBox="1">
            <a:spLocks noChangeArrowheads="1"/>
          </p:cNvSpPr>
          <p:nvPr/>
        </p:nvSpPr>
        <p:spPr bwMode="auto">
          <a:xfrm>
            <a:off x="2771775" y="1412875"/>
            <a:ext cx="7397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</a:p>
        </p:txBody>
      </p:sp>
      <p:sp>
        <p:nvSpPr>
          <p:cNvPr id="708647" name="Text Box 39"/>
          <p:cNvSpPr txBox="1">
            <a:spLocks noChangeArrowheads="1"/>
          </p:cNvSpPr>
          <p:nvPr/>
        </p:nvSpPr>
        <p:spPr bwMode="auto">
          <a:xfrm>
            <a:off x="3779838" y="1341438"/>
            <a:ext cx="7397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</a:p>
        </p:txBody>
      </p:sp>
      <p:sp>
        <p:nvSpPr>
          <p:cNvPr id="708648" name="Text Box 40"/>
          <p:cNvSpPr txBox="1">
            <a:spLocks noChangeArrowheads="1"/>
          </p:cNvSpPr>
          <p:nvPr/>
        </p:nvSpPr>
        <p:spPr bwMode="auto">
          <a:xfrm>
            <a:off x="6659563" y="3933825"/>
            <a:ext cx="7397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</a:p>
        </p:txBody>
      </p:sp>
      <p:sp>
        <p:nvSpPr>
          <p:cNvPr id="708649" name="Text Box 41"/>
          <p:cNvSpPr txBox="1">
            <a:spLocks noChangeArrowheads="1"/>
          </p:cNvSpPr>
          <p:nvPr/>
        </p:nvSpPr>
        <p:spPr bwMode="auto">
          <a:xfrm>
            <a:off x="5724525" y="6021388"/>
            <a:ext cx="27622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Property holds. Ok.</a:t>
            </a:r>
          </a:p>
        </p:txBody>
      </p:sp>
      <p:pic>
        <p:nvPicPr>
          <p:cNvPr id="708650" name="Picture 42" descr="txp_fig"/>
          <p:cNvPicPr>
            <a:picLocks noChangeAspect="1" noChangeArrowheads="1"/>
          </p:cNvPicPr>
          <p:nvPr>
            <p:ph idx="1"/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19800" y="2209800"/>
            <a:ext cx="533400" cy="569913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7" grpId="0" animBg="1"/>
      <p:bldP spid="708628" grpId="0" animBg="1"/>
      <p:bldP spid="708630" grpId="0" animBg="1"/>
      <p:bldP spid="708639" grpId="0"/>
      <p:bldP spid="708646" grpId="0"/>
      <p:bldP spid="708647" grpId="0"/>
      <p:bldP spid="708648" grpId="0"/>
      <p:bldP spid="7086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59B9-9F46-4496-91A9-A6282C183F27}" type="slidenum">
              <a:rPr lang="en-US"/>
              <a:pPr/>
              <a:t>53</a:t>
            </a:fld>
            <a:endParaRPr lang="en-US"/>
          </a:p>
        </p:txBody>
      </p:sp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5435600" y="1773238"/>
            <a:ext cx="1584325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59" name="Rectangle 3"/>
          <p:cNvSpPr>
            <a:spLocks noChangeArrowheads="1"/>
          </p:cNvSpPr>
          <p:nvPr/>
        </p:nvSpPr>
        <p:spPr bwMode="auto">
          <a:xfrm>
            <a:off x="3563938" y="3500438"/>
            <a:ext cx="3455987" cy="12239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60" name="Rectangle 4"/>
          <p:cNvSpPr>
            <a:spLocks noChangeArrowheads="1"/>
          </p:cNvSpPr>
          <p:nvPr/>
        </p:nvSpPr>
        <p:spPr bwMode="auto">
          <a:xfrm>
            <a:off x="3563938" y="1773238"/>
            <a:ext cx="1655762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61" name="Rectangle 5"/>
          <p:cNvSpPr>
            <a:spLocks noChangeArrowheads="1"/>
          </p:cNvSpPr>
          <p:nvPr/>
        </p:nvSpPr>
        <p:spPr bwMode="auto">
          <a:xfrm>
            <a:off x="1835150" y="1773238"/>
            <a:ext cx="1368425" cy="29511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62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</a:t>
            </a:r>
          </a:p>
        </p:txBody>
      </p:sp>
      <p:sp>
        <p:nvSpPr>
          <p:cNvPr id="710663" name="Oval 7"/>
          <p:cNvSpPr>
            <a:spLocks noChangeArrowheads="1"/>
          </p:cNvSpPr>
          <p:nvPr/>
        </p:nvSpPr>
        <p:spPr bwMode="auto">
          <a:xfrm>
            <a:off x="2124075" y="2060575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64" name="Text Box 8"/>
          <p:cNvSpPr txBox="1">
            <a:spLocks noChangeArrowheads="1"/>
          </p:cNvSpPr>
          <p:nvPr/>
        </p:nvSpPr>
        <p:spPr bwMode="auto">
          <a:xfrm>
            <a:off x="5940425" y="1700213"/>
            <a:ext cx="299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Abstract Transitions:</a:t>
            </a:r>
          </a:p>
        </p:txBody>
      </p:sp>
      <p:sp>
        <p:nvSpPr>
          <p:cNvPr id="710665" name="Oval 9"/>
          <p:cNvSpPr>
            <a:spLocks noChangeArrowheads="1"/>
          </p:cNvSpPr>
          <p:nvPr/>
        </p:nvSpPr>
        <p:spPr bwMode="auto">
          <a:xfrm>
            <a:off x="399573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66" name="Oval 10"/>
          <p:cNvSpPr>
            <a:spLocks noChangeArrowheads="1"/>
          </p:cNvSpPr>
          <p:nvPr/>
        </p:nvSpPr>
        <p:spPr bwMode="auto">
          <a:xfrm>
            <a:off x="586898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67" name="Oval 11"/>
          <p:cNvSpPr>
            <a:spLocks noChangeArrowheads="1"/>
          </p:cNvSpPr>
          <p:nvPr/>
        </p:nvSpPr>
        <p:spPr bwMode="auto">
          <a:xfrm>
            <a:off x="399573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10668" name="AutoShape 12"/>
          <p:cNvCxnSpPr>
            <a:cxnSpLocks noChangeShapeType="1"/>
            <a:stCxn id="710663" idx="6"/>
            <a:endCxn id="710665" idx="2"/>
          </p:cNvCxnSpPr>
          <p:nvPr/>
        </p:nvCxnSpPr>
        <p:spPr bwMode="auto">
          <a:xfrm>
            <a:off x="2916238" y="2457450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10669" name="AutoShape 13"/>
          <p:cNvCxnSpPr>
            <a:cxnSpLocks noChangeShapeType="1"/>
            <a:endCxn id="710663" idx="2"/>
          </p:cNvCxnSpPr>
          <p:nvPr/>
        </p:nvCxnSpPr>
        <p:spPr bwMode="auto">
          <a:xfrm rot="16200000" flipH="1">
            <a:off x="1817688" y="2151062"/>
            <a:ext cx="323850" cy="2889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10670" name="Oval 14"/>
          <p:cNvSpPr>
            <a:spLocks noChangeArrowheads="1"/>
          </p:cNvSpPr>
          <p:nvPr/>
        </p:nvSpPr>
        <p:spPr bwMode="auto">
          <a:xfrm>
            <a:off x="2124075" y="3644900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71" name="Oval 15"/>
          <p:cNvSpPr>
            <a:spLocks noChangeArrowheads="1"/>
          </p:cNvSpPr>
          <p:nvPr/>
        </p:nvSpPr>
        <p:spPr bwMode="auto">
          <a:xfrm>
            <a:off x="586898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10672" name="AutoShape 16"/>
          <p:cNvCxnSpPr>
            <a:cxnSpLocks noChangeShapeType="1"/>
            <a:stCxn id="710665" idx="6"/>
            <a:endCxn id="710665" idx="0"/>
          </p:cNvCxnSpPr>
          <p:nvPr/>
        </p:nvCxnSpPr>
        <p:spPr bwMode="auto">
          <a:xfrm flipH="1" flipV="1">
            <a:off x="4392613" y="2060575"/>
            <a:ext cx="395287" cy="396875"/>
          </a:xfrm>
          <a:prstGeom prst="curvedConnector4">
            <a:avLst>
              <a:gd name="adj1" fmla="val -57431"/>
              <a:gd name="adj2" fmla="val 157602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10673" name="AutoShape 17"/>
          <p:cNvCxnSpPr>
            <a:cxnSpLocks noChangeShapeType="1"/>
            <a:stCxn id="710670" idx="6"/>
            <a:endCxn id="710667" idx="2"/>
          </p:cNvCxnSpPr>
          <p:nvPr/>
        </p:nvCxnSpPr>
        <p:spPr bwMode="auto">
          <a:xfrm>
            <a:off x="2916238" y="4041775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10674" name="AutoShape 18"/>
          <p:cNvCxnSpPr>
            <a:cxnSpLocks noChangeShapeType="1"/>
            <a:stCxn id="710667" idx="6"/>
            <a:endCxn id="710671" idx="2"/>
          </p:cNvCxnSpPr>
          <p:nvPr/>
        </p:nvCxnSpPr>
        <p:spPr bwMode="auto">
          <a:xfrm>
            <a:off x="4787900" y="4041775"/>
            <a:ext cx="10810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10675" name="Line 19"/>
          <p:cNvSpPr>
            <a:spLocks noChangeShapeType="1"/>
          </p:cNvSpPr>
          <p:nvPr/>
        </p:nvSpPr>
        <p:spPr bwMode="auto">
          <a:xfrm>
            <a:off x="1187450" y="3429000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0676" name="Line 20"/>
          <p:cNvSpPr>
            <a:spLocks noChangeShapeType="1"/>
          </p:cNvSpPr>
          <p:nvPr/>
        </p:nvSpPr>
        <p:spPr bwMode="auto">
          <a:xfrm>
            <a:off x="3059113" y="2708275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10677" name="AutoShape 21"/>
          <p:cNvCxnSpPr>
            <a:cxnSpLocks noChangeShapeType="1"/>
            <a:stCxn id="710679" idx="3"/>
            <a:endCxn id="710679" idx="0"/>
          </p:cNvCxnSpPr>
          <p:nvPr/>
        </p:nvCxnSpPr>
        <p:spPr bwMode="auto">
          <a:xfrm flipH="1" flipV="1">
            <a:off x="4932363" y="1773238"/>
            <a:ext cx="287337" cy="323850"/>
          </a:xfrm>
          <a:prstGeom prst="curvedConnector4">
            <a:avLst>
              <a:gd name="adj1" fmla="val -117681"/>
              <a:gd name="adj2" fmla="val 228921"/>
            </a:avLst>
          </a:prstGeom>
          <a:noFill/>
          <a:ln w="57150">
            <a:solidFill>
              <a:srgbClr val="003399"/>
            </a:solidFill>
            <a:round/>
            <a:headEnd/>
            <a:tailEnd type="arrow" w="med" len="med"/>
          </a:ln>
          <a:effectLst/>
        </p:spPr>
      </p:cxnSp>
      <p:sp>
        <p:nvSpPr>
          <p:cNvPr id="710678" name="Line 22"/>
          <p:cNvSpPr>
            <a:spLocks noChangeShapeType="1"/>
          </p:cNvSpPr>
          <p:nvPr/>
        </p:nvSpPr>
        <p:spPr bwMode="auto">
          <a:xfrm>
            <a:off x="3059113" y="3789363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0679" name="Rectangle 23"/>
          <p:cNvSpPr>
            <a:spLocks noChangeArrowheads="1"/>
          </p:cNvSpPr>
          <p:nvPr/>
        </p:nvSpPr>
        <p:spPr bwMode="auto">
          <a:xfrm>
            <a:off x="4643438" y="1773238"/>
            <a:ext cx="5762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0680" name="Rectangle 24"/>
          <p:cNvSpPr>
            <a:spLocks noChangeArrowheads="1"/>
          </p:cNvSpPr>
          <p:nvPr/>
        </p:nvSpPr>
        <p:spPr bwMode="auto">
          <a:xfrm>
            <a:off x="6443663" y="3573463"/>
            <a:ext cx="5762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1068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20503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4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063" y="378618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5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72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6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0687" name="Text Box 31"/>
          <p:cNvSpPr txBox="1">
            <a:spLocks noChangeArrowheads="1"/>
          </p:cNvSpPr>
          <p:nvPr/>
        </p:nvSpPr>
        <p:spPr bwMode="auto">
          <a:xfrm>
            <a:off x="1403350" y="4868863"/>
            <a:ext cx="14239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Property:</a:t>
            </a:r>
          </a:p>
        </p:txBody>
      </p:sp>
      <p:pic>
        <p:nvPicPr>
          <p:cNvPr id="71068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350" y="2990850"/>
            <a:ext cx="122078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89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997200"/>
            <a:ext cx="1441450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90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37063"/>
            <a:ext cx="15113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91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7200" y="3000375"/>
            <a:ext cx="1395413" cy="3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cxnSp>
        <p:nvCxnSpPr>
          <p:cNvPr id="710692" name="AutoShape 36"/>
          <p:cNvCxnSpPr>
            <a:cxnSpLocks noChangeShapeType="1"/>
            <a:stCxn id="710680" idx="3"/>
            <a:endCxn id="710680" idx="0"/>
          </p:cNvCxnSpPr>
          <p:nvPr/>
        </p:nvCxnSpPr>
        <p:spPr bwMode="auto">
          <a:xfrm flipH="1" flipV="1">
            <a:off x="6732588" y="3573463"/>
            <a:ext cx="287337" cy="323850"/>
          </a:xfrm>
          <a:prstGeom prst="curvedConnector4">
            <a:avLst>
              <a:gd name="adj1" fmla="val -137019"/>
              <a:gd name="adj2" fmla="val 256370"/>
            </a:avLst>
          </a:prstGeom>
          <a:noFill/>
          <a:ln w="57150">
            <a:solidFill>
              <a:srgbClr val="003399"/>
            </a:solidFill>
            <a:round/>
            <a:headEnd/>
            <a:tailEnd type="arrow" w="med" len="med"/>
          </a:ln>
          <a:effectLst/>
        </p:spPr>
      </p:cxnSp>
      <p:sp>
        <p:nvSpPr>
          <p:cNvPr id="710693" name="Text Box 37"/>
          <p:cNvSpPr txBox="1">
            <a:spLocks noChangeArrowheads="1"/>
          </p:cNvSpPr>
          <p:nvPr/>
        </p:nvSpPr>
        <p:spPr bwMode="auto">
          <a:xfrm>
            <a:off x="2771775" y="1412875"/>
            <a:ext cx="7397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</a:p>
        </p:txBody>
      </p:sp>
      <p:sp>
        <p:nvSpPr>
          <p:cNvPr id="710694" name="Text Box 38"/>
          <p:cNvSpPr txBox="1">
            <a:spLocks noChangeArrowheads="1"/>
          </p:cNvSpPr>
          <p:nvPr/>
        </p:nvSpPr>
        <p:spPr bwMode="auto">
          <a:xfrm>
            <a:off x="3779838" y="1341438"/>
            <a:ext cx="7397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</a:p>
        </p:txBody>
      </p:sp>
      <p:sp>
        <p:nvSpPr>
          <p:cNvPr id="710695" name="Text Box 39"/>
          <p:cNvSpPr txBox="1">
            <a:spLocks noChangeArrowheads="1"/>
          </p:cNvSpPr>
          <p:nvPr/>
        </p:nvSpPr>
        <p:spPr bwMode="auto">
          <a:xfrm>
            <a:off x="6443663" y="3860800"/>
            <a:ext cx="908050" cy="136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9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</a:t>
            </a:r>
          </a:p>
        </p:txBody>
      </p:sp>
      <p:sp>
        <p:nvSpPr>
          <p:cNvPr id="710696" name="Text Box 40"/>
          <p:cNvSpPr txBox="1">
            <a:spLocks noChangeArrowheads="1"/>
          </p:cNvSpPr>
          <p:nvPr/>
        </p:nvSpPr>
        <p:spPr bwMode="auto">
          <a:xfrm>
            <a:off x="4500563" y="5084763"/>
            <a:ext cx="3455987" cy="9398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000" b="1"/>
              <a:t>This trace is </a:t>
            </a:r>
            <a:r>
              <a:rPr lang="en-US" sz="3000" b="1" u="sng">
                <a:solidFill>
                  <a:schemeClr val="hlink"/>
                </a:solidFill>
              </a:rPr>
              <a:t>spurious</a:t>
            </a:r>
            <a:r>
              <a:rPr lang="en-US" sz="3000" b="1"/>
              <a:t>!</a:t>
            </a:r>
          </a:p>
        </p:txBody>
      </p:sp>
      <p:pic>
        <p:nvPicPr>
          <p:cNvPr id="710697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54113" y="5438775"/>
            <a:ext cx="24717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0698" name="Picture 42" descr="txp_fig"/>
          <p:cNvPicPr>
            <a:picLocks noChangeAspect="1" noChangeArrowheads="1"/>
          </p:cNvPicPr>
          <p:nvPr>
            <p:ph idx="1"/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19800" y="2209800"/>
            <a:ext cx="533400" cy="569913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93" grpId="0"/>
      <p:bldP spid="710694" grpId="0"/>
      <p:bldP spid="710695" grpId="0"/>
      <p:bldP spid="71069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DD7D-B924-4ABF-AE1A-B72B09D0944D}" type="slidenum">
              <a:rPr lang="en-US"/>
              <a:pPr/>
              <a:t>54</a:t>
            </a:fld>
            <a:endParaRPr lang="en-US"/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1835150" y="3500438"/>
            <a:ext cx="1368425" cy="12239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07" name="Rectangle 3"/>
          <p:cNvSpPr>
            <a:spLocks noChangeArrowheads="1"/>
          </p:cNvSpPr>
          <p:nvPr/>
        </p:nvSpPr>
        <p:spPr bwMode="auto">
          <a:xfrm>
            <a:off x="5435600" y="1773238"/>
            <a:ext cx="1584325" cy="18002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3563938" y="3500438"/>
            <a:ext cx="3455987" cy="1223962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3132138" y="1773238"/>
            <a:ext cx="2087562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10" name="Rectangle 6"/>
          <p:cNvSpPr>
            <a:spLocks noChangeArrowheads="1"/>
          </p:cNvSpPr>
          <p:nvPr/>
        </p:nvSpPr>
        <p:spPr bwMode="auto">
          <a:xfrm>
            <a:off x="1835150" y="1773238"/>
            <a:ext cx="1368425" cy="15843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11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</a:t>
            </a:r>
          </a:p>
        </p:txBody>
      </p:sp>
      <p:sp>
        <p:nvSpPr>
          <p:cNvPr id="712712" name="Oval 8"/>
          <p:cNvSpPr>
            <a:spLocks noChangeArrowheads="1"/>
          </p:cNvSpPr>
          <p:nvPr/>
        </p:nvSpPr>
        <p:spPr bwMode="auto">
          <a:xfrm>
            <a:off x="2124075" y="2060575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1271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20503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2714" name="Oval 10"/>
          <p:cNvSpPr>
            <a:spLocks noChangeArrowheads="1"/>
          </p:cNvSpPr>
          <p:nvPr/>
        </p:nvSpPr>
        <p:spPr bwMode="auto">
          <a:xfrm>
            <a:off x="399573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71271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20503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2716" name="Oval 12"/>
          <p:cNvSpPr>
            <a:spLocks noChangeArrowheads="1"/>
          </p:cNvSpPr>
          <p:nvPr/>
        </p:nvSpPr>
        <p:spPr bwMode="auto">
          <a:xfrm>
            <a:off x="5868988" y="2060575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17" name="Oval 13"/>
          <p:cNvSpPr>
            <a:spLocks noChangeArrowheads="1"/>
          </p:cNvSpPr>
          <p:nvPr/>
        </p:nvSpPr>
        <p:spPr bwMode="auto">
          <a:xfrm>
            <a:off x="399573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12718" name="AutoShape 14"/>
          <p:cNvCxnSpPr>
            <a:cxnSpLocks noChangeShapeType="1"/>
            <a:stCxn id="712712" idx="6"/>
            <a:endCxn id="712714" idx="2"/>
          </p:cNvCxnSpPr>
          <p:nvPr/>
        </p:nvCxnSpPr>
        <p:spPr bwMode="auto">
          <a:xfrm>
            <a:off x="2916238" y="2457450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12719" name="AutoShape 15"/>
          <p:cNvCxnSpPr>
            <a:cxnSpLocks noChangeShapeType="1"/>
            <a:endCxn id="712712" idx="2"/>
          </p:cNvCxnSpPr>
          <p:nvPr/>
        </p:nvCxnSpPr>
        <p:spPr bwMode="auto">
          <a:xfrm rot="16200000" flipH="1">
            <a:off x="1817688" y="2151062"/>
            <a:ext cx="323850" cy="288925"/>
          </a:xfrm>
          <a:prstGeom prst="curvedConnector2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12720" name="Oval 16"/>
          <p:cNvSpPr>
            <a:spLocks noChangeArrowheads="1"/>
          </p:cNvSpPr>
          <p:nvPr/>
        </p:nvSpPr>
        <p:spPr bwMode="auto">
          <a:xfrm>
            <a:off x="2124075" y="3644900"/>
            <a:ext cx="792163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2721" name="Oval 17"/>
          <p:cNvSpPr>
            <a:spLocks noChangeArrowheads="1"/>
          </p:cNvSpPr>
          <p:nvPr/>
        </p:nvSpPr>
        <p:spPr bwMode="auto">
          <a:xfrm>
            <a:off x="5868988" y="3644900"/>
            <a:ext cx="792162" cy="7921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50588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12722" name="AutoShape 18"/>
          <p:cNvCxnSpPr>
            <a:cxnSpLocks noChangeShapeType="1"/>
            <a:stCxn id="712714" idx="6"/>
            <a:endCxn id="712714" idx="0"/>
          </p:cNvCxnSpPr>
          <p:nvPr/>
        </p:nvCxnSpPr>
        <p:spPr bwMode="auto">
          <a:xfrm flipH="1" flipV="1">
            <a:off x="4392613" y="2060575"/>
            <a:ext cx="395287" cy="396875"/>
          </a:xfrm>
          <a:prstGeom prst="curvedConnector4">
            <a:avLst>
              <a:gd name="adj1" fmla="val -57431"/>
              <a:gd name="adj2" fmla="val 157602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12723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8063" y="3786188"/>
            <a:ext cx="503237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24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972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25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2975" y="3786188"/>
            <a:ext cx="503238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2726" name="Text Box 22"/>
          <p:cNvSpPr txBox="1">
            <a:spLocks noChangeArrowheads="1"/>
          </p:cNvSpPr>
          <p:nvPr/>
        </p:nvSpPr>
        <p:spPr bwMode="auto">
          <a:xfrm>
            <a:off x="4068763" y="4829175"/>
            <a:ext cx="23415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New Predicates:</a:t>
            </a:r>
          </a:p>
        </p:txBody>
      </p:sp>
      <p:cxnSp>
        <p:nvCxnSpPr>
          <p:cNvPr id="712727" name="AutoShape 23"/>
          <p:cNvCxnSpPr>
            <a:cxnSpLocks noChangeShapeType="1"/>
            <a:stCxn id="712720" idx="6"/>
            <a:endCxn id="712717" idx="2"/>
          </p:cNvCxnSpPr>
          <p:nvPr/>
        </p:nvCxnSpPr>
        <p:spPr bwMode="auto">
          <a:xfrm>
            <a:off x="2916238" y="4041775"/>
            <a:ext cx="10795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12728" name="AutoShape 24"/>
          <p:cNvCxnSpPr>
            <a:cxnSpLocks noChangeShapeType="1"/>
            <a:stCxn id="712717" idx="6"/>
            <a:endCxn id="712721" idx="2"/>
          </p:cNvCxnSpPr>
          <p:nvPr/>
        </p:nvCxnSpPr>
        <p:spPr bwMode="auto">
          <a:xfrm>
            <a:off x="4787900" y="4041775"/>
            <a:ext cx="10810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12729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997200"/>
            <a:ext cx="1220788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30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37063"/>
            <a:ext cx="1511300" cy="26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31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6625" y="2203450"/>
            <a:ext cx="503238" cy="538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32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54113" y="5438775"/>
            <a:ext cx="24717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33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352925" y="5302250"/>
            <a:ext cx="2444750" cy="65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273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4437063"/>
            <a:ext cx="1296988" cy="27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2735" name="Line 31"/>
          <p:cNvSpPr>
            <a:spLocks noChangeShapeType="1"/>
          </p:cNvSpPr>
          <p:nvPr/>
        </p:nvSpPr>
        <p:spPr bwMode="auto">
          <a:xfrm>
            <a:off x="1187450" y="2708275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2736" name="Rectangle 32"/>
          <p:cNvSpPr>
            <a:spLocks noChangeArrowheads="1"/>
          </p:cNvSpPr>
          <p:nvPr/>
        </p:nvSpPr>
        <p:spPr bwMode="auto">
          <a:xfrm>
            <a:off x="4643438" y="1773238"/>
            <a:ext cx="5762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12737" name="AutoShape 33"/>
          <p:cNvCxnSpPr>
            <a:cxnSpLocks noChangeShapeType="1"/>
            <a:stCxn id="712736" idx="3"/>
            <a:endCxn id="712736" idx="0"/>
          </p:cNvCxnSpPr>
          <p:nvPr/>
        </p:nvCxnSpPr>
        <p:spPr bwMode="auto">
          <a:xfrm flipH="1" flipV="1">
            <a:off x="4932363" y="1773238"/>
            <a:ext cx="287337" cy="323850"/>
          </a:xfrm>
          <a:prstGeom prst="curvedConnector4">
            <a:avLst>
              <a:gd name="adj1" fmla="val -137019"/>
              <a:gd name="adj2" fmla="val 256370"/>
            </a:avLst>
          </a:prstGeom>
          <a:noFill/>
          <a:ln w="57150">
            <a:solidFill>
              <a:srgbClr val="003399"/>
            </a:solidFill>
            <a:round/>
            <a:headEnd/>
            <a:tailEnd type="arrow" w="med" len="med"/>
          </a:ln>
          <a:effectLst/>
        </p:spPr>
      </p:cxnSp>
      <p:sp>
        <p:nvSpPr>
          <p:cNvPr id="712738" name="Rectangle 34"/>
          <p:cNvSpPr>
            <a:spLocks noChangeArrowheads="1"/>
          </p:cNvSpPr>
          <p:nvPr/>
        </p:nvSpPr>
        <p:spPr bwMode="auto">
          <a:xfrm>
            <a:off x="6443663" y="1773238"/>
            <a:ext cx="57626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712739" name="AutoShape 35"/>
          <p:cNvCxnSpPr>
            <a:cxnSpLocks noChangeShapeType="1"/>
            <a:stCxn id="712738" idx="3"/>
            <a:endCxn id="712738" idx="0"/>
          </p:cNvCxnSpPr>
          <p:nvPr/>
        </p:nvCxnSpPr>
        <p:spPr bwMode="auto">
          <a:xfrm flipH="1" flipV="1">
            <a:off x="6732588" y="1773238"/>
            <a:ext cx="287337" cy="323850"/>
          </a:xfrm>
          <a:prstGeom prst="curvedConnector4">
            <a:avLst>
              <a:gd name="adj1" fmla="val -109949"/>
              <a:gd name="adj2" fmla="val 235782"/>
            </a:avLst>
          </a:prstGeom>
          <a:noFill/>
          <a:ln w="57150">
            <a:solidFill>
              <a:srgbClr val="003399"/>
            </a:solidFill>
            <a:round/>
            <a:headEnd/>
            <a:tailEnd type="arrow" w="med" len="med"/>
          </a:ln>
          <a:effectLst/>
        </p:spPr>
      </p:cxnSp>
      <p:sp>
        <p:nvSpPr>
          <p:cNvPr id="712740" name="Line 36"/>
          <p:cNvSpPr>
            <a:spLocks noChangeShapeType="1"/>
          </p:cNvSpPr>
          <p:nvPr/>
        </p:nvSpPr>
        <p:spPr bwMode="auto">
          <a:xfrm>
            <a:off x="3059113" y="4292600"/>
            <a:ext cx="6477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arrow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2741" name="Text Box 37"/>
          <p:cNvSpPr txBox="1">
            <a:spLocks noChangeArrowheads="1"/>
          </p:cNvSpPr>
          <p:nvPr/>
        </p:nvSpPr>
        <p:spPr bwMode="auto">
          <a:xfrm>
            <a:off x="3400425" y="5426075"/>
            <a:ext cx="739775" cy="88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nimBg="1"/>
      <p:bldP spid="712707" grpId="0" animBg="1"/>
      <p:bldP spid="712708" grpId="0" animBg="1"/>
      <p:bldP spid="712709" grpId="0" animBg="1"/>
      <p:bldP spid="712710" grpId="0" animBg="1"/>
      <p:bldP spid="712726" grpId="0"/>
      <p:bldP spid="712735" grpId="0" animBg="1"/>
      <p:bldP spid="712740" grpId="0" animBg="1"/>
      <p:bldP spid="7127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8FA4-A353-47E6-9798-1F3EFC8E30A5}" type="slidenum">
              <a:rPr lang="en-US"/>
              <a:pPr/>
              <a:t>55</a:t>
            </a:fld>
            <a:endParaRPr lang="en-US"/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 for Software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772400" cy="4530725"/>
          </a:xfrm>
          <a:noFill/>
          <a:ln/>
        </p:spPr>
        <p:txBody>
          <a:bodyPr lIns="90488" tIns="44450" rIns="90488" bIns="44450"/>
          <a:lstStyle/>
          <a:p>
            <a:pPr marL="385763" indent="-385763"/>
            <a:r>
              <a:rPr lang="en-US" sz="2400"/>
              <a:t>Let’s take existential abstraction seriously</a:t>
            </a:r>
          </a:p>
          <a:p>
            <a:pPr marL="385763" indent="-385763"/>
            <a:endParaRPr lang="en-US" sz="2400"/>
          </a:p>
          <a:p>
            <a:pPr marL="385763" indent="-385763"/>
            <a:r>
              <a:rPr lang="en-US" sz="2400"/>
              <a:t>Basic idea: with n predicates, there are 2</a:t>
            </a:r>
            <a:r>
              <a:rPr lang="en-US" sz="2400" baseline="30000"/>
              <a:t>n</a:t>
            </a:r>
            <a:r>
              <a:rPr lang="en-US" sz="2400"/>
              <a:t> x 2</a:t>
            </a:r>
            <a:r>
              <a:rPr lang="en-US" sz="2400" baseline="30000"/>
              <a:t>n</a:t>
            </a:r>
            <a:r>
              <a:rPr lang="en-US" sz="2400"/>
              <a:t> possible abstract transitions</a:t>
            </a:r>
          </a:p>
          <a:p>
            <a:pPr marL="385763" indent="-385763"/>
            <a:endParaRPr lang="en-US" sz="2400"/>
          </a:p>
          <a:p>
            <a:pPr marL="385763" indent="-385763"/>
            <a:r>
              <a:rPr lang="en-US" sz="2400"/>
              <a:t>Let’s just check them!</a:t>
            </a:r>
          </a:p>
          <a:p>
            <a:pPr marL="385763" indent="-385763">
              <a:buFontTx/>
              <a:buNone/>
            </a:pPr>
            <a:endParaRPr lang="en-US" sz="2400" noProof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DBF6-7D09-40BF-BF19-0D2A95886D2A}" type="slidenum">
              <a:rPr lang="en-US"/>
              <a:pPr/>
              <a:t>56</a:t>
            </a:fld>
            <a:endParaRPr lang="en-US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Existential Abstraction</a:t>
            </a:r>
          </a:p>
        </p:txBody>
      </p:sp>
      <p:sp>
        <p:nvSpPr>
          <p:cNvPr id="716803" name="AutoShape 3"/>
          <p:cNvSpPr>
            <a:spLocks noChangeArrowheads="1"/>
          </p:cNvSpPr>
          <p:nvPr/>
        </p:nvSpPr>
        <p:spPr bwMode="auto">
          <a:xfrm>
            <a:off x="228600" y="1676400"/>
            <a:ext cx="2514600" cy="1371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8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04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Predicates</a:t>
            </a:r>
          </a:p>
        </p:txBody>
      </p:sp>
      <p:sp>
        <p:nvSpPr>
          <p:cNvPr id="716805" name="AutoShape 5"/>
          <p:cNvSpPr>
            <a:spLocks noChangeArrowheads="1"/>
          </p:cNvSpPr>
          <p:nvPr/>
        </p:nvSpPr>
        <p:spPr bwMode="auto">
          <a:xfrm>
            <a:off x="3124200" y="1981200"/>
            <a:ext cx="11430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i++;</a:t>
            </a:r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3054350" y="153828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Basic Block</a:t>
            </a:r>
          </a:p>
        </p:txBody>
      </p:sp>
      <p:sp>
        <p:nvSpPr>
          <p:cNvPr id="716807" name="AutoShape 7"/>
          <p:cNvSpPr>
            <a:spLocks noChangeArrowheads="1"/>
          </p:cNvSpPr>
          <p:nvPr/>
        </p:nvSpPr>
        <p:spPr bwMode="auto">
          <a:xfrm>
            <a:off x="4648200" y="2133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08" name="AutoShape 8"/>
          <p:cNvSpPr>
            <a:spLocks noChangeArrowheads="1"/>
          </p:cNvSpPr>
          <p:nvPr/>
        </p:nvSpPr>
        <p:spPr bwMode="auto">
          <a:xfrm>
            <a:off x="5715000" y="1981200"/>
            <a:ext cx="1447800" cy="838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b="1" noProof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6809" name="Text Box 9"/>
          <p:cNvSpPr txBox="1">
            <a:spLocks noChangeArrowheads="1"/>
          </p:cNvSpPr>
          <p:nvPr/>
        </p:nvSpPr>
        <p:spPr bwMode="auto">
          <a:xfrm>
            <a:off x="5988050" y="15382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Formula</a:t>
            </a:r>
          </a:p>
        </p:txBody>
      </p:sp>
      <p:sp>
        <p:nvSpPr>
          <p:cNvPr id="716810" name="Text Box 10"/>
          <p:cNvSpPr txBox="1">
            <a:spLocks noChangeArrowheads="1"/>
          </p:cNvSpPr>
          <p:nvPr/>
        </p:nvSpPr>
        <p:spPr bwMode="auto">
          <a:xfrm>
            <a:off x="0" y="61722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Current Abstract State</a:t>
            </a:r>
          </a:p>
        </p:txBody>
      </p:sp>
      <p:sp>
        <p:nvSpPr>
          <p:cNvPr id="716811" name="Text Box 11"/>
          <p:cNvSpPr txBox="1">
            <a:spLocks noChangeArrowheads="1"/>
          </p:cNvSpPr>
          <p:nvPr/>
        </p:nvSpPr>
        <p:spPr bwMode="auto">
          <a:xfrm>
            <a:off x="2819400" y="61864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Next Abstract State</a:t>
            </a:r>
          </a:p>
        </p:txBody>
      </p:sp>
      <p:sp>
        <p:nvSpPr>
          <p:cNvPr id="716812" name="Text Box 12"/>
          <p:cNvSpPr txBox="1">
            <a:spLocks noChangeArrowheads="1"/>
          </p:cNvSpPr>
          <p:nvPr/>
        </p:nvSpPr>
        <p:spPr bwMode="auto">
          <a:xfrm>
            <a:off x="288925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800">
              <a:cs typeface="Arial" pitchFamily="34" charset="0"/>
            </a:endParaRPr>
          </a:p>
        </p:txBody>
      </p:sp>
      <p:graphicFrame>
        <p:nvGraphicFramePr>
          <p:cNvPr id="716813" name="Group 13"/>
          <p:cNvGraphicFramePr>
            <a:graphicFrameLocks noGrp="1"/>
          </p:cNvGraphicFramePr>
          <p:nvPr>
            <p:ph idx="1"/>
          </p:nvPr>
        </p:nvGraphicFramePr>
        <p:xfrm>
          <a:off x="830263" y="3352800"/>
          <a:ext cx="1366837" cy="2743200"/>
        </p:xfrm>
        <a:graphic>
          <a:graphicData uri="http://schemas.openxmlformats.org/drawingml/2006/table">
            <a:tbl>
              <a:tblPr/>
              <a:tblGrid>
                <a:gridCol w="455612"/>
                <a:gridCol w="455613"/>
                <a:gridCol w="4556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6855" name="Group 55"/>
          <p:cNvGraphicFramePr>
            <a:graphicFrameLocks noGrp="1"/>
          </p:cNvGraphicFramePr>
          <p:nvPr/>
        </p:nvGraphicFramePr>
        <p:xfrm>
          <a:off x="3200400" y="3352800"/>
          <a:ext cx="1447800" cy="2743200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897" name="Line 97"/>
          <p:cNvSpPr>
            <a:spLocks noChangeShapeType="1"/>
          </p:cNvSpPr>
          <p:nvPr/>
        </p:nvSpPr>
        <p:spPr bwMode="auto">
          <a:xfrm>
            <a:off x="2209800" y="3810000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98" name="Text Box 98"/>
          <p:cNvSpPr txBox="1">
            <a:spLocks noChangeArrowheads="1"/>
          </p:cNvSpPr>
          <p:nvPr/>
        </p:nvSpPr>
        <p:spPr bwMode="auto">
          <a:xfrm>
            <a:off x="2362200" y="35052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?</a:t>
            </a:r>
          </a:p>
        </p:txBody>
      </p:sp>
      <p:sp>
        <p:nvSpPr>
          <p:cNvPr id="716899" name="Text Box 99"/>
          <p:cNvSpPr txBox="1">
            <a:spLocks noChangeArrowheads="1"/>
          </p:cNvSpPr>
          <p:nvPr/>
        </p:nvSpPr>
        <p:spPr bwMode="auto">
          <a:xfrm>
            <a:off x="6324600" y="32146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Query</a:t>
            </a:r>
          </a:p>
        </p:txBody>
      </p:sp>
      <p:sp>
        <p:nvSpPr>
          <p:cNvPr id="716900" name="Text Box 100"/>
          <p:cNvSpPr txBox="1">
            <a:spLocks noChangeArrowheads="1"/>
          </p:cNvSpPr>
          <p:nvPr/>
        </p:nvSpPr>
        <p:spPr bwMode="auto">
          <a:xfrm>
            <a:off x="2286000" y="3352800"/>
            <a:ext cx="6191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5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Wingdings" pitchFamily="2" charset="2"/>
              </a:rPr>
              <a:t></a:t>
            </a:r>
          </a:p>
        </p:txBody>
      </p:sp>
      <p:sp>
        <p:nvSpPr>
          <p:cNvPr id="716901" name="AutoShape 101"/>
          <p:cNvSpPr>
            <a:spLocks noChangeArrowheads="1"/>
          </p:cNvSpPr>
          <p:nvPr/>
        </p:nvSpPr>
        <p:spPr bwMode="auto">
          <a:xfrm>
            <a:off x="5181600" y="3581400"/>
            <a:ext cx="3200400" cy="17526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800" b="1" noProof="1"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en-US" sz="1800" b="1" noProof="1"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16902" name="Picture 10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4225" y="2286000"/>
            <a:ext cx="1098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03" name="Picture 10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30388"/>
            <a:ext cx="21351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04" name="Picture 10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616325"/>
            <a:ext cx="287813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0" grpId="0"/>
      <p:bldP spid="716811" grpId="0"/>
      <p:bldP spid="716812" grpId="0"/>
      <p:bldP spid="716897" grpId="0" animBg="1"/>
      <p:bldP spid="716898" grpId="0"/>
      <p:bldP spid="716898" grpId="1"/>
      <p:bldP spid="716899" grpId="0"/>
      <p:bldP spid="716900" grpId="0"/>
      <p:bldP spid="71690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8E08A-FE77-4B76-834C-29BE882F8FDF}" type="slidenum">
              <a:rPr lang="en-US"/>
              <a:pPr/>
              <a:t>57</a:t>
            </a:fld>
            <a:endParaRPr lang="en-US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Existential Abstraction</a:t>
            </a:r>
          </a:p>
        </p:txBody>
      </p:sp>
      <p:sp>
        <p:nvSpPr>
          <p:cNvPr id="718851" name="AutoShape 3"/>
          <p:cNvSpPr>
            <a:spLocks noChangeArrowheads="1"/>
          </p:cNvSpPr>
          <p:nvPr/>
        </p:nvSpPr>
        <p:spPr bwMode="auto">
          <a:xfrm>
            <a:off x="228600" y="1676400"/>
            <a:ext cx="2514600" cy="1371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8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Predicates</a:t>
            </a:r>
          </a:p>
        </p:txBody>
      </p:sp>
      <p:sp>
        <p:nvSpPr>
          <p:cNvPr id="718853" name="AutoShape 5"/>
          <p:cNvSpPr>
            <a:spLocks noChangeArrowheads="1"/>
          </p:cNvSpPr>
          <p:nvPr/>
        </p:nvSpPr>
        <p:spPr bwMode="auto">
          <a:xfrm>
            <a:off x="3124200" y="1981200"/>
            <a:ext cx="11430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i++;</a:t>
            </a:r>
          </a:p>
        </p:txBody>
      </p:sp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3054350" y="1538288"/>
            <a:ext cx="136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Basic Block</a:t>
            </a:r>
          </a:p>
        </p:txBody>
      </p:sp>
      <p:sp>
        <p:nvSpPr>
          <p:cNvPr id="718855" name="AutoShape 7"/>
          <p:cNvSpPr>
            <a:spLocks noChangeArrowheads="1"/>
          </p:cNvSpPr>
          <p:nvPr/>
        </p:nvSpPr>
        <p:spPr bwMode="auto">
          <a:xfrm>
            <a:off x="4648200" y="2133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56" name="AutoShape 8"/>
          <p:cNvSpPr>
            <a:spLocks noChangeArrowheads="1"/>
          </p:cNvSpPr>
          <p:nvPr/>
        </p:nvSpPr>
        <p:spPr bwMode="auto">
          <a:xfrm>
            <a:off x="5715000" y="1981200"/>
            <a:ext cx="1447800" cy="8382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b="1" noProof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8857" name="Text Box 9"/>
          <p:cNvSpPr txBox="1">
            <a:spLocks noChangeArrowheads="1"/>
          </p:cNvSpPr>
          <p:nvPr/>
        </p:nvSpPr>
        <p:spPr bwMode="auto">
          <a:xfrm>
            <a:off x="5988050" y="15382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Formula</a:t>
            </a:r>
          </a:p>
        </p:txBody>
      </p:sp>
      <p:sp>
        <p:nvSpPr>
          <p:cNvPr id="718858" name="Text Box 10"/>
          <p:cNvSpPr txBox="1">
            <a:spLocks noChangeArrowheads="1"/>
          </p:cNvSpPr>
          <p:nvPr/>
        </p:nvSpPr>
        <p:spPr bwMode="auto">
          <a:xfrm>
            <a:off x="0" y="6172200"/>
            <a:ext cx="244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Current Abstract State</a:t>
            </a:r>
          </a:p>
        </p:txBody>
      </p: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2819400" y="61864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Next Abstract State</a:t>
            </a:r>
          </a:p>
        </p:txBody>
      </p:sp>
      <p:sp>
        <p:nvSpPr>
          <p:cNvPr id="718860" name="Text Box 12"/>
          <p:cNvSpPr txBox="1">
            <a:spLocks noChangeArrowheads="1"/>
          </p:cNvSpPr>
          <p:nvPr/>
        </p:nvSpPr>
        <p:spPr bwMode="auto">
          <a:xfrm>
            <a:off x="288925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800">
              <a:cs typeface="Arial" pitchFamily="34" charset="0"/>
            </a:endParaRPr>
          </a:p>
        </p:txBody>
      </p:sp>
      <p:graphicFrame>
        <p:nvGraphicFramePr>
          <p:cNvPr id="718861" name="Group 13"/>
          <p:cNvGraphicFramePr>
            <a:graphicFrameLocks noGrp="1"/>
          </p:cNvGraphicFramePr>
          <p:nvPr>
            <p:ph idx="1"/>
          </p:nvPr>
        </p:nvGraphicFramePr>
        <p:xfrm>
          <a:off x="830263" y="3352800"/>
          <a:ext cx="1366837" cy="2743200"/>
        </p:xfrm>
        <a:graphic>
          <a:graphicData uri="http://schemas.openxmlformats.org/drawingml/2006/table">
            <a:tbl>
              <a:tblPr/>
              <a:tblGrid>
                <a:gridCol w="455612"/>
                <a:gridCol w="455613"/>
                <a:gridCol w="455612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8903" name="Group 55"/>
          <p:cNvGraphicFramePr>
            <a:graphicFrameLocks noGrp="1"/>
          </p:cNvGraphicFramePr>
          <p:nvPr/>
        </p:nvGraphicFramePr>
        <p:xfrm>
          <a:off x="3200400" y="3352800"/>
          <a:ext cx="1447800" cy="2743200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260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p’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945" name="Text Box 97"/>
          <p:cNvSpPr txBox="1">
            <a:spLocks noChangeArrowheads="1"/>
          </p:cNvSpPr>
          <p:nvPr/>
        </p:nvSpPr>
        <p:spPr bwMode="auto">
          <a:xfrm>
            <a:off x="6324600" y="32146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Query</a:t>
            </a:r>
          </a:p>
        </p:txBody>
      </p:sp>
      <p:sp>
        <p:nvSpPr>
          <p:cNvPr id="718946" name="AutoShape 98"/>
          <p:cNvSpPr>
            <a:spLocks noChangeArrowheads="1"/>
          </p:cNvSpPr>
          <p:nvPr/>
        </p:nvSpPr>
        <p:spPr bwMode="auto">
          <a:xfrm>
            <a:off x="5181600" y="3581400"/>
            <a:ext cx="3200400" cy="17526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800" b="1" noProof="1"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endParaRPr lang="en-US" sz="1800" b="1" noProof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8947" name="Line 99"/>
          <p:cNvSpPr>
            <a:spLocks noChangeShapeType="1"/>
          </p:cNvSpPr>
          <p:nvPr/>
        </p:nvSpPr>
        <p:spPr bwMode="auto">
          <a:xfrm>
            <a:off x="2209800" y="3810000"/>
            <a:ext cx="8382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48" name="Text Box 100"/>
          <p:cNvSpPr txBox="1">
            <a:spLocks noChangeArrowheads="1"/>
          </p:cNvSpPr>
          <p:nvPr/>
        </p:nvSpPr>
        <p:spPr bwMode="auto">
          <a:xfrm>
            <a:off x="2362200" y="36258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?</a:t>
            </a:r>
          </a:p>
        </p:txBody>
      </p:sp>
      <p:sp>
        <p:nvSpPr>
          <p:cNvPr id="718949" name="Text Box 101"/>
          <p:cNvSpPr txBox="1">
            <a:spLocks noChangeArrowheads="1"/>
          </p:cNvSpPr>
          <p:nvPr/>
        </p:nvSpPr>
        <p:spPr bwMode="auto">
          <a:xfrm>
            <a:off x="2209800" y="3505200"/>
            <a:ext cx="722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5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sym typeface="Wingdings" pitchFamily="2" charset="2"/>
              </a:rPr>
              <a:t></a:t>
            </a:r>
          </a:p>
        </p:txBody>
      </p:sp>
      <p:sp>
        <p:nvSpPr>
          <p:cNvPr id="718950" name="Text Box 102"/>
          <p:cNvSpPr txBox="1">
            <a:spLocks noChangeArrowheads="1"/>
          </p:cNvSpPr>
          <p:nvPr/>
        </p:nvSpPr>
        <p:spPr bwMode="auto">
          <a:xfrm>
            <a:off x="5927725" y="5602288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… and so on …</a:t>
            </a:r>
          </a:p>
        </p:txBody>
      </p:sp>
      <p:pic>
        <p:nvPicPr>
          <p:cNvPr id="718951" name="Picture 1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30388"/>
            <a:ext cx="21351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952" name="Picture 1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4225" y="2286000"/>
            <a:ext cx="1098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953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4150" y="3616325"/>
            <a:ext cx="285591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45" grpId="0"/>
      <p:bldP spid="718946" grpId="0" animBg="1"/>
      <p:bldP spid="718947" grpId="0" animBg="1"/>
      <p:bldP spid="718948" grpId="0"/>
      <p:bldP spid="718948" grpId="1"/>
      <p:bldP spid="718949" grpId="0"/>
      <p:bldP spid="71895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61D-D1F4-4263-84B0-B5AC7CC88525}" type="slidenum">
              <a:rPr lang="en-US"/>
              <a:pPr/>
              <a:t>58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Example for Predicate Abstraction</a:t>
            </a:r>
          </a:p>
        </p:txBody>
      </p:sp>
      <p:sp>
        <p:nvSpPr>
          <p:cNvPr id="722947" name="AutoShape 3"/>
          <p:cNvSpPr>
            <a:spLocks noChangeArrowheads="1"/>
          </p:cNvSpPr>
          <p:nvPr/>
        </p:nvSpPr>
        <p:spPr bwMode="auto">
          <a:xfrm>
            <a:off x="304800" y="1752600"/>
            <a:ext cx="2286000" cy="2667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l" eaLnBrk="1" hangingPunct="1"/>
            <a:r>
              <a:rPr lang="en-US" b="1">
                <a:latin typeface="Courier New" pitchFamily="49" charset="0"/>
                <a:cs typeface="Arial" pitchFamily="34" charset="0"/>
              </a:rPr>
              <a:t>int</a:t>
            </a:r>
            <a:r>
              <a:rPr lang="en-US" b="1" noProof="1">
                <a:latin typeface="Courier New" pitchFamily="49" charset="0"/>
                <a:cs typeface="Arial" pitchFamily="34" charset="0"/>
              </a:rPr>
              <a:t> </a:t>
            </a:r>
            <a:r>
              <a:rPr lang="en-US" b="1">
                <a:latin typeface="Courier New" pitchFamily="49" charset="0"/>
                <a:cs typeface="Arial" pitchFamily="34" charset="0"/>
              </a:rPr>
              <a:t>main</a:t>
            </a:r>
            <a:r>
              <a:rPr lang="en-US" b="1" noProof="1">
                <a:latin typeface="Courier New" pitchFamily="49" charset="0"/>
                <a:cs typeface="Arial" pitchFamily="34" charset="0"/>
              </a:rPr>
              <a:t>() {</a:t>
            </a: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  int i;</a:t>
            </a:r>
          </a:p>
          <a:p>
            <a:pPr algn="l" eaLnBrk="1" hangingPunct="1"/>
            <a:endParaRPr lang="en-US" b="1" noProof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  i=0;</a:t>
            </a:r>
          </a:p>
          <a:p>
            <a:pPr algn="l" eaLnBrk="1" hangingPunct="1"/>
            <a:endParaRPr lang="en-US" b="1" noProof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  while(even(i))</a:t>
            </a: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    i++;</a:t>
            </a: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}</a:t>
            </a: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6600" b="1">
                <a:cs typeface="Arial" pitchFamily="34" charset="0"/>
              </a:rPr>
              <a:t>+</a:t>
            </a:r>
          </a:p>
        </p:txBody>
      </p:sp>
      <p:sp>
        <p:nvSpPr>
          <p:cNvPr id="722949" name="AutoShape 5"/>
          <p:cNvSpPr>
            <a:spLocks noChangeArrowheads="1"/>
          </p:cNvSpPr>
          <p:nvPr/>
        </p:nvSpPr>
        <p:spPr bwMode="auto">
          <a:xfrm>
            <a:off x="3200400" y="2743200"/>
            <a:ext cx="1676400" cy="990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DDDDDD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endParaRPr lang="en-US" sz="1800">
              <a:cs typeface="Arial" pitchFamily="34" charset="0"/>
            </a:endParaRPr>
          </a:p>
          <a:p>
            <a:pPr algn="ctr" eaLnBrk="1" hangingPunct="1"/>
            <a:r>
              <a:rPr lang="en-US" sz="1800" noProof="1">
                <a:latin typeface="Times New Roman" pitchFamily="18" charset="0"/>
                <a:cs typeface="Arial" pitchFamily="34" charset="0"/>
              </a:rPr>
              <a:t>p</a:t>
            </a:r>
            <a:r>
              <a:rPr lang="en-US" sz="1800" baseline="-25000" noProof="1"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1800" noProof="1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800" noProof="1">
                <a:latin typeface="Times New Roman" pitchFamily="18" charset="0"/>
                <a:cs typeface="Arial" pitchFamily="34" charset="0"/>
                <a:sym typeface="Symbol" pitchFamily="18" charset="2"/>
              </a:rPr>
              <a:t></a:t>
            </a:r>
            <a:r>
              <a:rPr lang="en-US" sz="1800" noProof="1">
                <a:latin typeface="Times New Roman" pitchFamily="18" charset="0"/>
                <a:cs typeface="Arial" pitchFamily="34" charset="0"/>
              </a:rPr>
              <a:t> i=0</a:t>
            </a:r>
          </a:p>
          <a:p>
            <a:pPr algn="ctr" eaLnBrk="1" hangingPunct="1"/>
            <a:r>
              <a:rPr lang="en-US" sz="1800" noProof="1">
                <a:latin typeface="Times New Roman" pitchFamily="18" charset="0"/>
                <a:cs typeface="Arial" pitchFamily="34" charset="0"/>
              </a:rPr>
              <a:t>p</a:t>
            </a:r>
            <a:r>
              <a:rPr lang="en-US" sz="1800" baseline="-25000" noProof="1">
                <a:latin typeface="Times New Roman" pitchFamily="18" charset="0"/>
                <a:cs typeface="Arial" pitchFamily="34" charset="0"/>
              </a:rPr>
              <a:t>2</a:t>
            </a:r>
            <a:r>
              <a:rPr lang="en-US" sz="1800" noProof="1"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1800" noProof="1">
                <a:latin typeface="Times New Roman" pitchFamily="18" charset="0"/>
                <a:cs typeface="Arial" pitchFamily="34" charset="0"/>
                <a:sym typeface="Symbol" pitchFamily="18" charset="2"/>
              </a:rPr>
              <a:t> even(i)</a:t>
            </a:r>
          </a:p>
          <a:p>
            <a:pPr algn="ctr" eaLnBrk="1" hangingPunct="1"/>
            <a:endParaRPr lang="en-US" sz="18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22950" name="Text Box 6"/>
          <p:cNvSpPr txBox="1">
            <a:spLocks noChangeArrowheads="1"/>
          </p:cNvSpPr>
          <p:nvPr/>
        </p:nvSpPr>
        <p:spPr bwMode="auto">
          <a:xfrm>
            <a:off x="4876800" y="2667000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6600" b="1">
                <a:cs typeface="Arial" pitchFamily="34" charset="0"/>
              </a:rPr>
              <a:t>=</a:t>
            </a:r>
          </a:p>
        </p:txBody>
      </p:sp>
      <p:sp>
        <p:nvSpPr>
          <p:cNvPr id="722951" name="AutoShape 7"/>
          <p:cNvSpPr>
            <a:spLocks noChangeArrowheads="1"/>
          </p:cNvSpPr>
          <p:nvPr/>
        </p:nvSpPr>
        <p:spPr bwMode="auto">
          <a:xfrm>
            <a:off x="5638800" y="1676400"/>
            <a:ext cx="3352800" cy="38862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63529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l" eaLnBrk="1" hangingPunct="1"/>
            <a:r>
              <a:rPr lang="en-US" b="1">
                <a:latin typeface="Courier New" pitchFamily="49" charset="0"/>
                <a:cs typeface="Arial" pitchFamily="34" charset="0"/>
              </a:rPr>
              <a:t>void</a:t>
            </a:r>
            <a:r>
              <a:rPr lang="en-US" b="1" noProof="1">
                <a:latin typeface="Courier New" pitchFamily="49" charset="0"/>
                <a:cs typeface="Arial" pitchFamily="34" charset="0"/>
              </a:rPr>
              <a:t> main()</a:t>
            </a:r>
            <a:r>
              <a:rPr lang="de-DE" b="1">
                <a:latin typeface="Courier New" pitchFamily="49" charset="0"/>
                <a:cs typeface="Arial" pitchFamily="34" charset="0"/>
              </a:rPr>
              <a:t> </a:t>
            </a:r>
            <a:r>
              <a:rPr lang="de-DE" b="1" noProof="1">
                <a:latin typeface="Courier New" pitchFamily="49" charset="0"/>
                <a:cs typeface="Arial" pitchFamily="34" charset="0"/>
              </a:rPr>
              <a:t>{</a:t>
            </a:r>
          </a:p>
          <a:p>
            <a:pPr algn="l" eaLnBrk="1" hangingPunct="1"/>
            <a:r>
              <a:rPr lang="de-DE" b="1" noProof="1">
                <a:latin typeface="Courier New" pitchFamily="49" charset="0"/>
                <a:cs typeface="Arial" pitchFamily="34" charset="0"/>
              </a:rPr>
              <a:t>  bool p1, p2;</a:t>
            </a:r>
          </a:p>
          <a:p>
            <a:pPr algn="l" eaLnBrk="1" hangingPunct="1"/>
            <a:endParaRPr lang="de-DE" b="1" noProof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r>
              <a:rPr lang="de-DE" b="1" noProof="1">
                <a:latin typeface="Courier New" pitchFamily="49" charset="0"/>
                <a:cs typeface="Arial" pitchFamily="34" charset="0"/>
              </a:rPr>
              <a:t>  </a:t>
            </a:r>
            <a:r>
              <a:rPr lang="en-US" b="1">
                <a:latin typeface="Courier New" pitchFamily="49" charset="0"/>
                <a:cs typeface="Arial" pitchFamily="34" charset="0"/>
              </a:rPr>
              <a:t>p1=TRUE</a:t>
            </a:r>
            <a:r>
              <a:rPr lang="en-US" b="1" noProof="1">
                <a:latin typeface="Courier New" pitchFamily="49" charset="0"/>
                <a:cs typeface="Arial" pitchFamily="34" charset="0"/>
              </a:rPr>
              <a:t>;</a:t>
            </a:r>
            <a:endParaRPr lang="en-US" b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r>
              <a:rPr lang="en-US" b="1">
                <a:latin typeface="Courier New" pitchFamily="49" charset="0"/>
                <a:cs typeface="Arial" pitchFamily="34" charset="0"/>
              </a:rPr>
              <a:t>  p2=TRUE;</a:t>
            </a:r>
            <a:endParaRPr lang="en-US" b="1" noProof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endParaRPr lang="en-US" b="1" noProof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  while(</a:t>
            </a:r>
            <a:r>
              <a:rPr lang="en-US" b="1">
                <a:latin typeface="Courier New" pitchFamily="49" charset="0"/>
                <a:cs typeface="Arial" pitchFamily="34" charset="0"/>
              </a:rPr>
              <a:t>p2</a:t>
            </a:r>
            <a:r>
              <a:rPr lang="en-US" b="1" noProof="1">
                <a:latin typeface="Courier New" pitchFamily="49" charset="0"/>
                <a:cs typeface="Arial" pitchFamily="34" charset="0"/>
              </a:rPr>
              <a:t>)</a:t>
            </a: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  </a:t>
            </a:r>
            <a:r>
              <a:rPr lang="en-US" b="1">
                <a:latin typeface="Courier New" pitchFamily="49" charset="0"/>
                <a:cs typeface="Arial" pitchFamily="34" charset="0"/>
              </a:rPr>
              <a:t>{</a:t>
            </a:r>
          </a:p>
          <a:p>
            <a:pPr algn="l" eaLnBrk="1" hangingPunct="1"/>
            <a:r>
              <a:rPr lang="en-US" b="1">
                <a:latin typeface="Courier New" pitchFamily="49" charset="0"/>
                <a:cs typeface="Arial" pitchFamily="34" charset="0"/>
              </a:rPr>
              <a:t>    p1=p1?FALSE:nondet();</a:t>
            </a:r>
          </a:p>
          <a:p>
            <a:pPr algn="l" eaLnBrk="1" hangingPunct="1"/>
            <a:r>
              <a:rPr lang="en-US" b="1">
                <a:latin typeface="Courier New" pitchFamily="49" charset="0"/>
                <a:cs typeface="Arial" pitchFamily="34" charset="0"/>
              </a:rPr>
              <a:t>    p2=!p2;</a:t>
            </a:r>
          </a:p>
          <a:p>
            <a:pPr algn="l" eaLnBrk="1" hangingPunct="1"/>
            <a:r>
              <a:rPr lang="en-US" b="1">
                <a:latin typeface="Courier New" pitchFamily="49" charset="0"/>
                <a:cs typeface="Arial" pitchFamily="34" charset="0"/>
              </a:rPr>
              <a:t>  }</a:t>
            </a:r>
            <a:endParaRPr lang="en-US" b="1" noProof="1">
              <a:latin typeface="Courier New" pitchFamily="49" charset="0"/>
              <a:cs typeface="Arial" pitchFamily="34" charset="0"/>
            </a:endParaRPr>
          </a:p>
          <a:p>
            <a:pPr algn="l" eaLnBrk="1" hangingPunct="1"/>
            <a:r>
              <a:rPr lang="en-US" b="1" noProof="1">
                <a:latin typeface="Courier New" pitchFamily="49" charset="0"/>
                <a:cs typeface="Arial" pitchFamily="34" charset="0"/>
              </a:rPr>
              <a:t>}</a:t>
            </a:r>
          </a:p>
        </p:txBody>
      </p:sp>
      <p:sp>
        <p:nvSpPr>
          <p:cNvPr id="722952" name="Text Box 8"/>
          <p:cNvSpPr txBox="1">
            <a:spLocks noChangeArrowheads="1"/>
          </p:cNvSpPr>
          <p:nvPr/>
        </p:nvSpPr>
        <p:spPr bwMode="auto">
          <a:xfrm>
            <a:off x="3563938" y="5734050"/>
            <a:ext cx="15954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Predicates</a:t>
            </a:r>
          </a:p>
        </p:txBody>
      </p:sp>
      <p:sp>
        <p:nvSpPr>
          <p:cNvPr id="722953" name="Text Box 9"/>
          <p:cNvSpPr txBox="1">
            <a:spLocks noChangeArrowheads="1"/>
          </p:cNvSpPr>
          <p:nvPr/>
        </p:nvSpPr>
        <p:spPr bwMode="auto">
          <a:xfrm>
            <a:off x="801688" y="5734050"/>
            <a:ext cx="15938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C program</a:t>
            </a:r>
          </a:p>
        </p:txBody>
      </p:sp>
      <p:sp>
        <p:nvSpPr>
          <p:cNvPr id="722954" name="Text Box 10"/>
          <p:cNvSpPr txBox="1">
            <a:spLocks noChangeArrowheads="1"/>
          </p:cNvSpPr>
          <p:nvPr/>
        </p:nvSpPr>
        <p:spPr bwMode="auto">
          <a:xfrm>
            <a:off x="5657850" y="5734050"/>
            <a:ext cx="24971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1" hangingPunct="1">
              <a:lnSpc>
                <a:spcPct val="93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200" b="1"/>
              <a:t>Boolean program</a:t>
            </a:r>
          </a:p>
        </p:txBody>
      </p:sp>
      <p:sp>
        <p:nvSpPr>
          <p:cNvPr id="722955" name="Rectangle 11"/>
          <p:cNvSpPr>
            <a:spLocks noChangeArrowheads="1"/>
          </p:cNvSpPr>
          <p:nvPr/>
        </p:nvSpPr>
        <p:spPr bwMode="auto">
          <a:xfrm>
            <a:off x="6011863" y="6337300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solidFill>
                  <a:schemeClr val="accent2"/>
                </a:solidFill>
                <a:latin typeface="Lucida Sans Unicode" pitchFamily="34" charset="0"/>
              </a:rPr>
              <a:t>[Ball, Rajamani ’00]</a:t>
            </a:r>
          </a:p>
        </p:txBody>
      </p:sp>
      <p:sp>
        <p:nvSpPr>
          <p:cNvPr id="722956" name="Rectangle 12"/>
          <p:cNvSpPr>
            <a:spLocks noChangeArrowheads="1"/>
          </p:cNvSpPr>
          <p:nvPr/>
        </p:nvSpPr>
        <p:spPr bwMode="auto">
          <a:xfrm>
            <a:off x="6084888" y="6092825"/>
            <a:ext cx="151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solidFill>
                  <a:schemeClr val="accent2"/>
                </a:solidFill>
                <a:latin typeface="Lucida Sans Unicode" pitchFamily="34" charset="0"/>
              </a:rPr>
              <a:t>[Graf, Saidi ’97]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28857-D93B-486A-9279-39AA56BD743F}" type="slidenum">
              <a:rPr lang="en-US"/>
              <a:pPr/>
              <a:t>59</a:t>
            </a:fld>
            <a:endParaRPr lang="en-US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Predicate Abstraction for Software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385763" indent="-385763"/>
            <a:r>
              <a:rPr lang="en-US" sz="2400"/>
              <a:t>How do we get the predicates?</a:t>
            </a:r>
          </a:p>
          <a:p>
            <a:pPr marL="385763" indent="-385763"/>
            <a:endParaRPr lang="en-US" sz="2400"/>
          </a:p>
          <a:p>
            <a:pPr marL="385763" indent="-385763"/>
            <a:r>
              <a:rPr lang="en-US" sz="2400"/>
              <a:t>Automatic abstraction refinement!</a:t>
            </a:r>
          </a:p>
          <a:p>
            <a:pPr marL="385763" indent="-385763">
              <a:buFontTx/>
              <a:buNone/>
            </a:pPr>
            <a:endParaRPr lang="en-US" sz="2400" noProof="1"/>
          </a:p>
        </p:txBody>
      </p:sp>
      <p:sp>
        <p:nvSpPr>
          <p:cNvPr id="753668" name="Rectangle 4"/>
          <p:cNvSpPr>
            <a:spLocks noChangeArrowheads="1"/>
          </p:cNvSpPr>
          <p:nvPr/>
        </p:nvSpPr>
        <p:spPr bwMode="auto">
          <a:xfrm>
            <a:off x="990600" y="4267200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Sans Unicode" pitchFamily="34" charset="0"/>
              </a:rPr>
              <a:t>[Kurshan </a:t>
            </a:r>
            <a:r>
              <a:rPr lang="en-US" sz="2400" i="1">
                <a:latin typeface="Lucida Sans Unicode" pitchFamily="34" charset="0"/>
              </a:rPr>
              <a:t>et al</a:t>
            </a:r>
            <a:r>
              <a:rPr lang="en-US" sz="2400">
                <a:latin typeface="Lucida Sans Unicode" pitchFamily="34" charset="0"/>
              </a:rPr>
              <a:t>. ’93]</a:t>
            </a:r>
          </a:p>
        </p:txBody>
      </p:sp>
      <p:sp>
        <p:nvSpPr>
          <p:cNvPr id="753669" name="Rectangle 5"/>
          <p:cNvSpPr>
            <a:spLocks noChangeArrowheads="1"/>
          </p:cNvSpPr>
          <p:nvPr/>
        </p:nvSpPr>
        <p:spPr bwMode="auto">
          <a:xfrm>
            <a:off x="971550" y="3671888"/>
            <a:ext cx="273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Sans Unicode" pitchFamily="34" charset="0"/>
              </a:rPr>
              <a:t>[Clarke </a:t>
            </a:r>
            <a:r>
              <a:rPr lang="en-US" sz="2400" i="1">
                <a:latin typeface="Lucida Sans Unicode" pitchFamily="34" charset="0"/>
              </a:rPr>
              <a:t>et al</a:t>
            </a:r>
            <a:r>
              <a:rPr lang="en-US" sz="2400">
                <a:latin typeface="Lucida Sans Unicode" pitchFamily="34" charset="0"/>
              </a:rPr>
              <a:t>. ’00]</a:t>
            </a:r>
          </a:p>
        </p:txBody>
      </p:sp>
      <p:sp>
        <p:nvSpPr>
          <p:cNvPr id="753670" name="Rectangle 6"/>
          <p:cNvSpPr>
            <a:spLocks noChangeArrowheads="1"/>
          </p:cNvSpPr>
          <p:nvPr/>
        </p:nvSpPr>
        <p:spPr bwMode="auto">
          <a:xfrm>
            <a:off x="990600" y="487680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Lucida Sans Unicode" pitchFamily="34" charset="0"/>
              </a:rPr>
              <a:t>[Ball, Rajamani ’00]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/>
      <p:bldP spid="753669" grpId="0"/>
      <p:bldP spid="7536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E144-612A-4396-92C7-EA9FB1CA29DF}" type="slidenum">
              <a:rPr lang="en-US"/>
              <a:pPr/>
              <a:t>6</a:t>
            </a:fld>
            <a:endParaRPr lang="en-US"/>
          </a:p>
        </p:txBody>
      </p:sp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rgbClr val="000099"/>
                </a:solidFill>
              </a:rPr>
              <a:t>System Reliability</a:t>
            </a:r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681038" y="1625600"/>
            <a:ext cx="819785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Bugs are unacceptable in safety/security-critical applications: mission control systems, medical devices, banking software, etc.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Bugs are expensive: earlier we catch them, the better: e.g., Buffer overflows in MS Windows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Automation is key to improve time-to-market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EED1-FF0C-4F3F-A681-7EE5373D95A8}" type="slidenum">
              <a:rPr lang="en-US"/>
              <a:pPr/>
              <a:t>60</a:t>
            </a:fld>
            <a:endParaRPr lang="en-US"/>
          </a:p>
        </p:txBody>
      </p:sp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Abstraction Refinement Loop</a:t>
            </a:r>
          </a:p>
        </p:txBody>
      </p:sp>
      <p:sp>
        <p:nvSpPr>
          <p:cNvPr id="729091" name="AutoShape 3"/>
          <p:cNvSpPr>
            <a:spLocks noChangeArrowheads="1"/>
          </p:cNvSpPr>
          <p:nvPr/>
        </p:nvSpPr>
        <p:spPr bwMode="auto">
          <a:xfrm>
            <a:off x="228600" y="2209800"/>
            <a:ext cx="19050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cs typeface="Arial" pitchFamily="34" charset="0"/>
              </a:rPr>
              <a:t>Actual</a:t>
            </a:r>
            <a:br>
              <a:rPr lang="en-US" sz="3200">
                <a:cs typeface="Arial" pitchFamily="34" charset="0"/>
              </a:rPr>
            </a:br>
            <a:r>
              <a:rPr lang="en-US" sz="3200">
                <a:cs typeface="Arial" pitchFamily="34" charset="0"/>
              </a:rPr>
              <a:t>Program</a:t>
            </a:r>
          </a:p>
        </p:txBody>
      </p:sp>
      <p:sp>
        <p:nvSpPr>
          <p:cNvPr id="729092" name="AutoShape 4"/>
          <p:cNvSpPr>
            <a:spLocks noChangeArrowheads="1"/>
          </p:cNvSpPr>
          <p:nvPr/>
        </p:nvSpPr>
        <p:spPr bwMode="auto">
          <a:xfrm>
            <a:off x="3505200" y="2590800"/>
            <a:ext cx="1354138" cy="90963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Concurrent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Boolean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Program</a:t>
            </a:r>
          </a:p>
        </p:txBody>
      </p:sp>
      <p:cxnSp>
        <p:nvCxnSpPr>
          <p:cNvPr id="729093" name="AutoShape 5"/>
          <p:cNvCxnSpPr>
            <a:cxnSpLocks noChangeShapeType="1"/>
            <a:stCxn id="729091" idx="3"/>
            <a:endCxn id="729092" idx="1"/>
          </p:cNvCxnSpPr>
          <p:nvPr/>
        </p:nvCxnSpPr>
        <p:spPr bwMode="auto">
          <a:xfrm flipV="1">
            <a:off x="2133600" y="3046413"/>
            <a:ext cx="13716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29094" name="AutoShape 6"/>
          <p:cNvSpPr>
            <a:spLocks noChangeArrowheads="1"/>
          </p:cNvSpPr>
          <p:nvPr/>
        </p:nvSpPr>
        <p:spPr bwMode="auto">
          <a:xfrm>
            <a:off x="5867400" y="2362200"/>
            <a:ext cx="1219200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Model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Checker</a:t>
            </a:r>
          </a:p>
        </p:txBody>
      </p:sp>
      <p:cxnSp>
        <p:nvCxnSpPr>
          <p:cNvPr id="729095" name="AutoShape 7"/>
          <p:cNvCxnSpPr>
            <a:cxnSpLocks noChangeShapeType="1"/>
            <a:stCxn id="729092" idx="3"/>
            <a:endCxn id="729094" idx="2"/>
          </p:cNvCxnSpPr>
          <p:nvPr/>
        </p:nvCxnSpPr>
        <p:spPr bwMode="auto">
          <a:xfrm>
            <a:off x="4859338" y="3046413"/>
            <a:ext cx="1008062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29096" name="AutoShape 8"/>
          <p:cNvCxnSpPr>
            <a:cxnSpLocks noChangeShapeType="1"/>
            <a:stCxn id="729094" idx="4"/>
          </p:cNvCxnSpPr>
          <p:nvPr/>
        </p:nvCxnSpPr>
        <p:spPr bwMode="auto">
          <a:xfrm>
            <a:off x="7008813" y="3048000"/>
            <a:ext cx="1387475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29097" name="AutoShape 9"/>
          <p:cNvCxnSpPr>
            <a:cxnSpLocks noChangeShapeType="1"/>
          </p:cNvCxnSpPr>
          <p:nvPr/>
        </p:nvCxnSpPr>
        <p:spPr bwMode="auto">
          <a:xfrm rot="16200000" flipV="1">
            <a:off x="5138738" y="4591050"/>
            <a:ext cx="152400" cy="2438400"/>
          </a:xfrm>
          <a:prstGeom prst="bentConnector3">
            <a:avLst>
              <a:gd name="adj1" fmla="val -1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729098" name="Text Box 10"/>
          <p:cNvSpPr txBox="1">
            <a:spLocks noChangeArrowheads="1"/>
          </p:cNvSpPr>
          <p:nvPr/>
        </p:nvSpPr>
        <p:spPr bwMode="auto">
          <a:xfrm>
            <a:off x="611188" y="49418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Abstraction refinement</a:t>
            </a:r>
          </a:p>
        </p:txBody>
      </p:sp>
      <p:sp>
        <p:nvSpPr>
          <p:cNvPr id="729099" name="Text Box 11"/>
          <p:cNvSpPr txBox="1">
            <a:spLocks noChangeArrowheads="1"/>
          </p:cNvSpPr>
          <p:nvPr/>
        </p:nvSpPr>
        <p:spPr bwMode="auto">
          <a:xfrm>
            <a:off x="4495800" y="18732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Verification</a:t>
            </a:r>
          </a:p>
        </p:txBody>
      </p:sp>
      <p:sp>
        <p:nvSpPr>
          <p:cNvPr id="729100" name="Text Box 12"/>
          <p:cNvSpPr txBox="1">
            <a:spLocks noChangeArrowheads="1"/>
          </p:cNvSpPr>
          <p:nvPr/>
        </p:nvSpPr>
        <p:spPr bwMode="auto">
          <a:xfrm>
            <a:off x="2286000" y="172085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Initial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Abstraction</a:t>
            </a:r>
          </a:p>
        </p:txBody>
      </p:sp>
      <p:sp>
        <p:nvSpPr>
          <p:cNvPr id="729101" name="Text Box 13"/>
          <p:cNvSpPr txBox="1">
            <a:spLocks noChangeArrowheads="1"/>
          </p:cNvSpPr>
          <p:nvPr/>
        </p:nvSpPr>
        <p:spPr bwMode="auto">
          <a:xfrm>
            <a:off x="7308850" y="2205038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No error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or bug found</a:t>
            </a:r>
          </a:p>
        </p:txBody>
      </p:sp>
      <p:sp>
        <p:nvSpPr>
          <p:cNvPr id="729102" name="Text Box 14"/>
          <p:cNvSpPr txBox="1">
            <a:spLocks noChangeArrowheads="1"/>
          </p:cNvSpPr>
          <p:nvPr/>
        </p:nvSpPr>
        <p:spPr bwMode="auto">
          <a:xfrm>
            <a:off x="3779838" y="6092825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AD47"/>
                </a:solidFill>
                <a:cs typeface="Arial" pitchFamily="34" charset="0"/>
              </a:rPr>
              <a:t>Spurious counterexample</a:t>
            </a:r>
          </a:p>
        </p:txBody>
      </p:sp>
      <p:sp>
        <p:nvSpPr>
          <p:cNvPr id="729103" name="AutoShape 15"/>
          <p:cNvSpPr>
            <a:spLocks noChangeArrowheads="1"/>
          </p:cNvSpPr>
          <p:nvPr/>
        </p:nvSpPr>
        <p:spPr bwMode="auto">
          <a:xfrm>
            <a:off x="5867400" y="4581525"/>
            <a:ext cx="1219200" cy="1295400"/>
          </a:xfrm>
          <a:prstGeom prst="cube">
            <a:avLst>
              <a:gd name="adj" fmla="val 6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Simulator</a:t>
            </a:r>
          </a:p>
        </p:txBody>
      </p:sp>
      <p:cxnSp>
        <p:nvCxnSpPr>
          <p:cNvPr id="729104" name="AutoShape 16"/>
          <p:cNvCxnSpPr>
            <a:cxnSpLocks noChangeShapeType="1"/>
            <a:stCxn id="729094" idx="3"/>
            <a:endCxn id="729103" idx="1"/>
          </p:cNvCxnSpPr>
          <p:nvPr/>
        </p:nvCxnSpPr>
        <p:spPr bwMode="auto">
          <a:xfrm>
            <a:off x="6438900" y="3657600"/>
            <a:ext cx="0" cy="1001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29105" name="Text Box 17"/>
          <p:cNvSpPr txBox="1">
            <a:spLocks noChangeArrowheads="1"/>
          </p:cNvSpPr>
          <p:nvPr/>
        </p:nvSpPr>
        <p:spPr bwMode="auto">
          <a:xfrm>
            <a:off x="7451725" y="31416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Property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holds</a:t>
            </a:r>
          </a:p>
        </p:txBody>
      </p:sp>
      <p:cxnSp>
        <p:nvCxnSpPr>
          <p:cNvPr id="729106" name="AutoShape 18"/>
          <p:cNvCxnSpPr>
            <a:cxnSpLocks noChangeShapeType="1"/>
            <a:stCxn id="729103" idx="4"/>
          </p:cNvCxnSpPr>
          <p:nvPr/>
        </p:nvCxnSpPr>
        <p:spPr bwMode="auto">
          <a:xfrm flipV="1">
            <a:off x="7008813" y="5262563"/>
            <a:ext cx="885825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29107" name="Text Box 19"/>
          <p:cNvSpPr txBox="1">
            <a:spLocks noChangeArrowheads="1"/>
          </p:cNvSpPr>
          <p:nvPr/>
        </p:nvSpPr>
        <p:spPr bwMode="auto">
          <a:xfrm>
            <a:off x="7235825" y="4581525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Simulation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successful</a:t>
            </a:r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7248525" y="53736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Bug found</a:t>
            </a:r>
          </a:p>
        </p:txBody>
      </p:sp>
      <p:sp>
        <p:nvSpPr>
          <p:cNvPr id="729109" name="AutoShape 21"/>
          <p:cNvSpPr>
            <a:spLocks noChangeArrowheads="1"/>
          </p:cNvSpPr>
          <p:nvPr/>
        </p:nvSpPr>
        <p:spPr bwMode="auto">
          <a:xfrm>
            <a:off x="3276600" y="4437063"/>
            <a:ext cx="1439863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tint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Refinement</a:t>
            </a:r>
          </a:p>
        </p:txBody>
      </p:sp>
      <p:cxnSp>
        <p:nvCxnSpPr>
          <p:cNvPr id="729110" name="AutoShape 22"/>
          <p:cNvCxnSpPr>
            <a:cxnSpLocks noChangeShapeType="1"/>
            <a:stCxn id="729109" idx="1"/>
          </p:cNvCxnSpPr>
          <p:nvPr/>
        </p:nvCxnSpPr>
        <p:spPr bwMode="auto">
          <a:xfrm flipH="1" flipV="1">
            <a:off x="3954463" y="3541713"/>
            <a:ext cx="1587" cy="977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29111" name="Picture 23" descr="AN0046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589588"/>
            <a:ext cx="715962" cy="762000"/>
          </a:xfrm>
          <a:prstGeom prst="rect">
            <a:avLst/>
          </a:prstGeom>
          <a:noFill/>
        </p:spPr>
      </p:pic>
      <p:grpSp>
        <p:nvGrpSpPr>
          <p:cNvPr id="729112" name="Group 24"/>
          <p:cNvGrpSpPr>
            <a:grpSpLocks/>
          </p:cNvGrpSpPr>
          <p:nvPr/>
        </p:nvGrpSpPr>
        <p:grpSpPr bwMode="auto">
          <a:xfrm>
            <a:off x="8243888" y="3213100"/>
            <a:ext cx="561975" cy="914400"/>
            <a:chOff x="5232" y="1872"/>
            <a:chExt cx="354" cy="576"/>
          </a:xfrm>
        </p:grpSpPr>
        <p:sp>
          <p:nvSpPr>
            <p:cNvPr id="72911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5232" y="1872"/>
              <a:ext cx="35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4" name="Freeform 26"/>
            <p:cNvSpPr>
              <a:spLocks/>
            </p:cNvSpPr>
            <p:nvPr/>
          </p:nvSpPr>
          <p:spPr bwMode="auto">
            <a:xfrm>
              <a:off x="5254" y="1935"/>
              <a:ext cx="296" cy="482"/>
            </a:xfrm>
            <a:custGeom>
              <a:avLst/>
              <a:gdLst/>
              <a:ahLst/>
              <a:cxnLst>
                <a:cxn ang="0">
                  <a:pos x="733" y="4"/>
                </a:cxn>
                <a:cxn ang="0">
                  <a:pos x="633" y="0"/>
                </a:cxn>
                <a:cxn ang="0">
                  <a:pos x="587" y="39"/>
                </a:cxn>
                <a:cxn ang="0">
                  <a:pos x="586" y="133"/>
                </a:cxn>
                <a:cxn ang="0">
                  <a:pos x="619" y="292"/>
                </a:cxn>
                <a:cxn ang="0">
                  <a:pos x="655" y="430"/>
                </a:cxn>
                <a:cxn ang="0">
                  <a:pos x="636" y="569"/>
                </a:cxn>
                <a:cxn ang="0">
                  <a:pos x="591" y="588"/>
                </a:cxn>
                <a:cxn ang="0">
                  <a:pos x="531" y="602"/>
                </a:cxn>
                <a:cxn ang="0">
                  <a:pos x="501" y="627"/>
                </a:cxn>
                <a:cxn ang="0">
                  <a:pos x="482" y="654"/>
                </a:cxn>
                <a:cxn ang="0">
                  <a:pos x="462" y="696"/>
                </a:cxn>
                <a:cxn ang="0">
                  <a:pos x="466" y="737"/>
                </a:cxn>
                <a:cxn ang="0">
                  <a:pos x="496" y="768"/>
                </a:cxn>
                <a:cxn ang="0">
                  <a:pos x="490" y="797"/>
                </a:cxn>
                <a:cxn ang="0">
                  <a:pos x="450" y="859"/>
                </a:cxn>
                <a:cxn ang="0">
                  <a:pos x="437" y="900"/>
                </a:cxn>
                <a:cxn ang="0">
                  <a:pos x="464" y="966"/>
                </a:cxn>
                <a:cxn ang="0">
                  <a:pos x="501" y="1004"/>
                </a:cxn>
                <a:cxn ang="0">
                  <a:pos x="418" y="1126"/>
                </a:cxn>
                <a:cxn ang="0">
                  <a:pos x="291" y="1218"/>
                </a:cxn>
                <a:cxn ang="0">
                  <a:pos x="270" y="1222"/>
                </a:cxn>
                <a:cxn ang="0">
                  <a:pos x="240" y="1199"/>
                </a:cxn>
                <a:cxn ang="0">
                  <a:pos x="211" y="1195"/>
                </a:cxn>
                <a:cxn ang="0">
                  <a:pos x="129" y="1225"/>
                </a:cxn>
                <a:cxn ang="0">
                  <a:pos x="80" y="1190"/>
                </a:cxn>
                <a:cxn ang="0">
                  <a:pos x="46" y="1252"/>
                </a:cxn>
                <a:cxn ang="0">
                  <a:pos x="0" y="1378"/>
                </a:cxn>
                <a:cxn ang="0">
                  <a:pos x="0" y="1635"/>
                </a:cxn>
                <a:cxn ang="0">
                  <a:pos x="20" y="1810"/>
                </a:cxn>
                <a:cxn ang="0">
                  <a:pos x="286" y="1901"/>
                </a:cxn>
                <a:cxn ang="0">
                  <a:pos x="400" y="1929"/>
                </a:cxn>
                <a:cxn ang="0">
                  <a:pos x="483" y="1890"/>
                </a:cxn>
                <a:cxn ang="0">
                  <a:pos x="490" y="1787"/>
                </a:cxn>
                <a:cxn ang="0">
                  <a:pos x="587" y="1627"/>
                </a:cxn>
                <a:cxn ang="0">
                  <a:pos x="612" y="1530"/>
                </a:cxn>
                <a:cxn ang="0">
                  <a:pos x="806" y="1476"/>
                </a:cxn>
                <a:cxn ang="0">
                  <a:pos x="886" y="1388"/>
                </a:cxn>
                <a:cxn ang="0">
                  <a:pos x="983" y="1393"/>
                </a:cxn>
                <a:cxn ang="0">
                  <a:pos x="1098" y="1289"/>
                </a:cxn>
                <a:cxn ang="0">
                  <a:pos x="1072" y="1192"/>
                </a:cxn>
                <a:cxn ang="0">
                  <a:pos x="1105" y="1158"/>
                </a:cxn>
                <a:cxn ang="0">
                  <a:pos x="1128" y="1096"/>
                </a:cxn>
                <a:cxn ang="0">
                  <a:pos x="1128" y="1039"/>
                </a:cxn>
                <a:cxn ang="0">
                  <a:pos x="1167" y="1011"/>
                </a:cxn>
                <a:cxn ang="0">
                  <a:pos x="1188" y="913"/>
                </a:cxn>
                <a:cxn ang="0">
                  <a:pos x="1172" y="825"/>
                </a:cxn>
                <a:cxn ang="0">
                  <a:pos x="1158" y="803"/>
                </a:cxn>
                <a:cxn ang="0">
                  <a:pos x="1152" y="708"/>
                </a:cxn>
                <a:cxn ang="0">
                  <a:pos x="1131" y="669"/>
                </a:cxn>
                <a:cxn ang="0">
                  <a:pos x="1093" y="608"/>
                </a:cxn>
                <a:cxn ang="0">
                  <a:pos x="1042" y="532"/>
                </a:cxn>
                <a:cxn ang="0">
                  <a:pos x="1017" y="517"/>
                </a:cxn>
                <a:cxn ang="0">
                  <a:pos x="991" y="509"/>
                </a:cxn>
                <a:cxn ang="0">
                  <a:pos x="932" y="502"/>
                </a:cxn>
                <a:cxn ang="0">
                  <a:pos x="876" y="516"/>
                </a:cxn>
                <a:cxn ang="0">
                  <a:pos x="874" y="459"/>
                </a:cxn>
                <a:cxn ang="0">
                  <a:pos x="911" y="260"/>
                </a:cxn>
                <a:cxn ang="0">
                  <a:pos x="906" y="202"/>
                </a:cxn>
                <a:cxn ang="0">
                  <a:pos x="873" y="121"/>
                </a:cxn>
                <a:cxn ang="0">
                  <a:pos x="798" y="34"/>
                </a:cxn>
                <a:cxn ang="0">
                  <a:pos x="733" y="4"/>
                </a:cxn>
                <a:cxn ang="0">
                  <a:pos x="733" y="4"/>
                </a:cxn>
              </a:cxnLst>
              <a:rect l="0" t="0" r="r" b="b"/>
              <a:pathLst>
                <a:path w="1188" h="1929">
                  <a:moveTo>
                    <a:pt x="733" y="4"/>
                  </a:moveTo>
                  <a:lnTo>
                    <a:pt x="633" y="0"/>
                  </a:lnTo>
                  <a:lnTo>
                    <a:pt x="587" y="39"/>
                  </a:lnTo>
                  <a:lnTo>
                    <a:pt x="586" y="133"/>
                  </a:lnTo>
                  <a:lnTo>
                    <a:pt x="619" y="292"/>
                  </a:lnTo>
                  <a:lnTo>
                    <a:pt x="655" y="430"/>
                  </a:lnTo>
                  <a:lnTo>
                    <a:pt x="636" y="569"/>
                  </a:lnTo>
                  <a:lnTo>
                    <a:pt x="591" y="588"/>
                  </a:lnTo>
                  <a:lnTo>
                    <a:pt x="531" y="602"/>
                  </a:lnTo>
                  <a:lnTo>
                    <a:pt x="501" y="627"/>
                  </a:lnTo>
                  <a:lnTo>
                    <a:pt x="482" y="654"/>
                  </a:lnTo>
                  <a:lnTo>
                    <a:pt x="462" y="696"/>
                  </a:lnTo>
                  <a:lnTo>
                    <a:pt x="466" y="737"/>
                  </a:lnTo>
                  <a:lnTo>
                    <a:pt x="496" y="768"/>
                  </a:lnTo>
                  <a:lnTo>
                    <a:pt x="490" y="797"/>
                  </a:lnTo>
                  <a:lnTo>
                    <a:pt x="450" y="859"/>
                  </a:lnTo>
                  <a:lnTo>
                    <a:pt x="437" y="900"/>
                  </a:lnTo>
                  <a:lnTo>
                    <a:pt x="464" y="966"/>
                  </a:lnTo>
                  <a:lnTo>
                    <a:pt x="501" y="1004"/>
                  </a:lnTo>
                  <a:lnTo>
                    <a:pt x="418" y="1126"/>
                  </a:lnTo>
                  <a:lnTo>
                    <a:pt x="291" y="1218"/>
                  </a:lnTo>
                  <a:lnTo>
                    <a:pt x="270" y="1222"/>
                  </a:lnTo>
                  <a:lnTo>
                    <a:pt x="240" y="1199"/>
                  </a:lnTo>
                  <a:lnTo>
                    <a:pt x="211" y="1195"/>
                  </a:lnTo>
                  <a:lnTo>
                    <a:pt x="129" y="1225"/>
                  </a:lnTo>
                  <a:lnTo>
                    <a:pt x="80" y="1190"/>
                  </a:lnTo>
                  <a:lnTo>
                    <a:pt x="46" y="1252"/>
                  </a:lnTo>
                  <a:lnTo>
                    <a:pt x="0" y="1378"/>
                  </a:lnTo>
                  <a:lnTo>
                    <a:pt x="0" y="1635"/>
                  </a:lnTo>
                  <a:lnTo>
                    <a:pt x="20" y="1810"/>
                  </a:lnTo>
                  <a:lnTo>
                    <a:pt x="286" y="1901"/>
                  </a:lnTo>
                  <a:lnTo>
                    <a:pt x="400" y="1929"/>
                  </a:lnTo>
                  <a:lnTo>
                    <a:pt x="483" y="1890"/>
                  </a:lnTo>
                  <a:lnTo>
                    <a:pt x="490" y="1787"/>
                  </a:lnTo>
                  <a:lnTo>
                    <a:pt x="587" y="1627"/>
                  </a:lnTo>
                  <a:lnTo>
                    <a:pt x="612" y="1530"/>
                  </a:lnTo>
                  <a:lnTo>
                    <a:pt x="806" y="1476"/>
                  </a:lnTo>
                  <a:lnTo>
                    <a:pt x="886" y="1388"/>
                  </a:lnTo>
                  <a:lnTo>
                    <a:pt x="983" y="1393"/>
                  </a:lnTo>
                  <a:lnTo>
                    <a:pt x="1098" y="1289"/>
                  </a:lnTo>
                  <a:lnTo>
                    <a:pt x="1072" y="1192"/>
                  </a:lnTo>
                  <a:lnTo>
                    <a:pt x="1105" y="1158"/>
                  </a:lnTo>
                  <a:lnTo>
                    <a:pt x="1128" y="1096"/>
                  </a:lnTo>
                  <a:lnTo>
                    <a:pt x="1128" y="1039"/>
                  </a:lnTo>
                  <a:lnTo>
                    <a:pt x="1167" y="1011"/>
                  </a:lnTo>
                  <a:lnTo>
                    <a:pt x="1188" y="913"/>
                  </a:lnTo>
                  <a:lnTo>
                    <a:pt x="1172" y="825"/>
                  </a:lnTo>
                  <a:lnTo>
                    <a:pt x="1158" y="803"/>
                  </a:lnTo>
                  <a:lnTo>
                    <a:pt x="1152" y="708"/>
                  </a:lnTo>
                  <a:lnTo>
                    <a:pt x="1131" y="669"/>
                  </a:lnTo>
                  <a:lnTo>
                    <a:pt x="1093" y="608"/>
                  </a:lnTo>
                  <a:lnTo>
                    <a:pt x="1042" y="532"/>
                  </a:lnTo>
                  <a:lnTo>
                    <a:pt x="1017" y="517"/>
                  </a:lnTo>
                  <a:lnTo>
                    <a:pt x="991" y="509"/>
                  </a:lnTo>
                  <a:lnTo>
                    <a:pt x="932" y="502"/>
                  </a:lnTo>
                  <a:lnTo>
                    <a:pt x="876" y="516"/>
                  </a:lnTo>
                  <a:lnTo>
                    <a:pt x="874" y="459"/>
                  </a:lnTo>
                  <a:lnTo>
                    <a:pt x="911" y="260"/>
                  </a:lnTo>
                  <a:lnTo>
                    <a:pt x="906" y="202"/>
                  </a:lnTo>
                  <a:lnTo>
                    <a:pt x="873" y="121"/>
                  </a:lnTo>
                  <a:lnTo>
                    <a:pt x="798" y="34"/>
                  </a:lnTo>
                  <a:lnTo>
                    <a:pt x="733" y="4"/>
                  </a:lnTo>
                  <a:lnTo>
                    <a:pt x="733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5" name="Freeform 27"/>
            <p:cNvSpPr>
              <a:spLocks/>
            </p:cNvSpPr>
            <p:nvPr/>
          </p:nvSpPr>
          <p:spPr bwMode="auto">
            <a:xfrm>
              <a:off x="5263" y="2257"/>
              <a:ext cx="116" cy="15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5" y="124"/>
                </a:cxn>
                <a:cxn ang="0">
                  <a:pos x="58" y="232"/>
                </a:cxn>
                <a:cxn ang="0">
                  <a:pos x="72" y="258"/>
                </a:cxn>
                <a:cxn ang="0">
                  <a:pos x="90" y="208"/>
                </a:cxn>
                <a:cxn ang="0">
                  <a:pos x="104" y="135"/>
                </a:cxn>
                <a:cxn ang="0">
                  <a:pos x="129" y="220"/>
                </a:cxn>
                <a:cxn ang="0">
                  <a:pos x="178" y="293"/>
                </a:cxn>
                <a:cxn ang="0">
                  <a:pos x="303" y="386"/>
                </a:cxn>
                <a:cxn ang="0">
                  <a:pos x="356" y="415"/>
                </a:cxn>
                <a:cxn ang="0">
                  <a:pos x="341" y="441"/>
                </a:cxn>
                <a:cxn ang="0">
                  <a:pos x="440" y="465"/>
                </a:cxn>
                <a:cxn ang="0">
                  <a:pos x="446" y="494"/>
                </a:cxn>
                <a:cxn ang="0">
                  <a:pos x="466" y="588"/>
                </a:cxn>
                <a:cxn ang="0">
                  <a:pos x="420" y="611"/>
                </a:cxn>
                <a:cxn ang="0">
                  <a:pos x="248" y="594"/>
                </a:cxn>
                <a:cxn ang="0">
                  <a:pos x="110" y="553"/>
                </a:cxn>
                <a:cxn ang="0">
                  <a:pos x="29" y="371"/>
                </a:cxn>
                <a:cxn ang="0">
                  <a:pos x="2" y="194"/>
                </a:cxn>
                <a:cxn ang="0">
                  <a:pos x="0" y="53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466" h="611">
                  <a:moveTo>
                    <a:pt x="52" y="0"/>
                  </a:moveTo>
                  <a:lnTo>
                    <a:pt x="35" y="124"/>
                  </a:lnTo>
                  <a:lnTo>
                    <a:pt x="58" y="232"/>
                  </a:lnTo>
                  <a:lnTo>
                    <a:pt x="72" y="258"/>
                  </a:lnTo>
                  <a:lnTo>
                    <a:pt x="90" y="208"/>
                  </a:lnTo>
                  <a:lnTo>
                    <a:pt x="104" y="135"/>
                  </a:lnTo>
                  <a:lnTo>
                    <a:pt x="129" y="220"/>
                  </a:lnTo>
                  <a:lnTo>
                    <a:pt x="178" y="293"/>
                  </a:lnTo>
                  <a:lnTo>
                    <a:pt x="303" y="386"/>
                  </a:lnTo>
                  <a:lnTo>
                    <a:pt x="356" y="415"/>
                  </a:lnTo>
                  <a:lnTo>
                    <a:pt x="341" y="441"/>
                  </a:lnTo>
                  <a:lnTo>
                    <a:pt x="440" y="465"/>
                  </a:lnTo>
                  <a:lnTo>
                    <a:pt x="446" y="494"/>
                  </a:lnTo>
                  <a:lnTo>
                    <a:pt x="466" y="588"/>
                  </a:lnTo>
                  <a:lnTo>
                    <a:pt x="420" y="611"/>
                  </a:lnTo>
                  <a:lnTo>
                    <a:pt x="248" y="594"/>
                  </a:lnTo>
                  <a:lnTo>
                    <a:pt x="110" y="553"/>
                  </a:lnTo>
                  <a:lnTo>
                    <a:pt x="29" y="371"/>
                  </a:lnTo>
                  <a:lnTo>
                    <a:pt x="2" y="194"/>
                  </a:lnTo>
                  <a:lnTo>
                    <a:pt x="0" y="53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8C8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6" name="Freeform 28"/>
            <p:cNvSpPr>
              <a:spLocks/>
            </p:cNvSpPr>
            <p:nvPr/>
          </p:nvSpPr>
          <p:spPr bwMode="auto">
            <a:xfrm>
              <a:off x="5232" y="2238"/>
              <a:ext cx="138" cy="205"/>
            </a:xfrm>
            <a:custGeom>
              <a:avLst/>
              <a:gdLst/>
              <a:ahLst/>
              <a:cxnLst>
                <a:cxn ang="0">
                  <a:pos x="23" y="38"/>
                </a:cxn>
                <a:cxn ang="0">
                  <a:pos x="52" y="9"/>
                </a:cxn>
                <a:cxn ang="0">
                  <a:pos x="136" y="0"/>
                </a:cxn>
                <a:cxn ang="0">
                  <a:pos x="133" y="73"/>
                </a:cxn>
                <a:cxn ang="0">
                  <a:pos x="110" y="310"/>
                </a:cxn>
                <a:cxn ang="0">
                  <a:pos x="124" y="400"/>
                </a:cxn>
                <a:cxn ang="0">
                  <a:pos x="221" y="578"/>
                </a:cxn>
                <a:cxn ang="0">
                  <a:pos x="370" y="672"/>
                </a:cxn>
                <a:cxn ang="0">
                  <a:pos x="460" y="686"/>
                </a:cxn>
                <a:cxn ang="0">
                  <a:pos x="553" y="704"/>
                </a:cxn>
                <a:cxn ang="0">
                  <a:pos x="460" y="791"/>
                </a:cxn>
                <a:cxn ang="0">
                  <a:pos x="353" y="821"/>
                </a:cxn>
                <a:cxn ang="0">
                  <a:pos x="265" y="809"/>
                </a:cxn>
                <a:cxn ang="0">
                  <a:pos x="165" y="759"/>
                </a:cxn>
                <a:cxn ang="0">
                  <a:pos x="43" y="660"/>
                </a:cxn>
                <a:cxn ang="0">
                  <a:pos x="0" y="560"/>
                </a:cxn>
                <a:cxn ang="0">
                  <a:pos x="49" y="353"/>
                </a:cxn>
                <a:cxn ang="0">
                  <a:pos x="31" y="155"/>
                </a:cxn>
                <a:cxn ang="0">
                  <a:pos x="72" y="46"/>
                </a:cxn>
                <a:cxn ang="0">
                  <a:pos x="23" y="38"/>
                </a:cxn>
                <a:cxn ang="0">
                  <a:pos x="23" y="38"/>
                </a:cxn>
              </a:cxnLst>
              <a:rect l="0" t="0" r="r" b="b"/>
              <a:pathLst>
                <a:path w="553" h="821">
                  <a:moveTo>
                    <a:pt x="23" y="38"/>
                  </a:moveTo>
                  <a:lnTo>
                    <a:pt x="52" y="9"/>
                  </a:lnTo>
                  <a:lnTo>
                    <a:pt x="136" y="0"/>
                  </a:lnTo>
                  <a:lnTo>
                    <a:pt x="133" y="73"/>
                  </a:lnTo>
                  <a:lnTo>
                    <a:pt x="110" y="310"/>
                  </a:lnTo>
                  <a:lnTo>
                    <a:pt x="124" y="400"/>
                  </a:lnTo>
                  <a:lnTo>
                    <a:pt x="221" y="578"/>
                  </a:lnTo>
                  <a:lnTo>
                    <a:pt x="370" y="672"/>
                  </a:lnTo>
                  <a:lnTo>
                    <a:pt x="460" y="686"/>
                  </a:lnTo>
                  <a:lnTo>
                    <a:pt x="553" y="704"/>
                  </a:lnTo>
                  <a:lnTo>
                    <a:pt x="460" y="791"/>
                  </a:lnTo>
                  <a:lnTo>
                    <a:pt x="353" y="821"/>
                  </a:lnTo>
                  <a:lnTo>
                    <a:pt x="265" y="809"/>
                  </a:lnTo>
                  <a:lnTo>
                    <a:pt x="165" y="759"/>
                  </a:lnTo>
                  <a:lnTo>
                    <a:pt x="43" y="660"/>
                  </a:lnTo>
                  <a:lnTo>
                    <a:pt x="0" y="560"/>
                  </a:lnTo>
                  <a:lnTo>
                    <a:pt x="49" y="353"/>
                  </a:lnTo>
                  <a:lnTo>
                    <a:pt x="31" y="155"/>
                  </a:lnTo>
                  <a:lnTo>
                    <a:pt x="72" y="46"/>
                  </a:lnTo>
                  <a:lnTo>
                    <a:pt x="23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809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7" name="Freeform 29"/>
            <p:cNvSpPr>
              <a:spLocks/>
            </p:cNvSpPr>
            <p:nvPr/>
          </p:nvSpPr>
          <p:spPr bwMode="auto">
            <a:xfrm>
              <a:off x="5292" y="1934"/>
              <a:ext cx="256" cy="420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447" y="33"/>
                </a:cxn>
                <a:cxn ang="0">
                  <a:pos x="430" y="84"/>
                </a:cxn>
                <a:cxn ang="0">
                  <a:pos x="443" y="202"/>
                </a:cxn>
                <a:cxn ang="0">
                  <a:pos x="490" y="379"/>
                </a:cxn>
                <a:cxn ang="0">
                  <a:pos x="490" y="473"/>
                </a:cxn>
                <a:cxn ang="0">
                  <a:pos x="473" y="570"/>
                </a:cxn>
                <a:cxn ang="0">
                  <a:pos x="375" y="608"/>
                </a:cxn>
                <a:cxn ang="0">
                  <a:pos x="333" y="642"/>
                </a:cxn>
                <a:cxn ang="0">
                  <a:pos x="308" y="693"/>
                </a:cxn>
                <a:cxn ang="0">
                  <a:pos x="321" y="747"/>
                </a:cxn>
                <a:cxn ang="0">
                  <a:pos x="342" y="781"/>
                </a:cxn>
                <a:cxn ang="0">
                  <a:pos x="278" y="882"/>
                </a:cxn>
                <a:cxn ang="0">
                  <a:pos x="295" y="951"/>
                </a:cxn>
                <a:cxn ang="0">
                  <a:pos x="337" y="993"/>
                </a:cxn>
                <a:cxn ang="0">
                  <a:pos x="262" y="1132"/>
                </a:cxn>
                <a:cxn ang="0">
                  <a:pos x="173" y="1208"/>
                </a:cxn>
                <a:cxn ang="0">
                  <a:pos x="72" y="1250"/>
                </a:cxn>
                <a:cxn ang="0">
                  <a:pos x="0" y="1280"/>
                </a:cxn>
                <a:cxn ang="0">
                  <a:pos x="47" y="1479"/>
                </a:cxn>
                <a:cxn ang="0">
                  <a:pos x="346" y="1682"/>
                </a:cxn>
                <a:cxn ang="0">
                  <a:pos x="392" y="1682"/>
                </a:cxn>
                <a:cxn ang="0">
                  <a:pos x="464" y="1534"/>
                </a:cxn>
                <a:cxn ang="0">
                  <a:pos x="532" y="1517"/>
                </a:cxn>
                <a:cxn ang="0">
                  <a:pos x="638" y="1496"/>
                </a:cxn>
                <a:cxn ang="0">
                  <a:pos x="659" y="1475"/>
                </a:cxn>
                <a:cxn ang="0">
                  <a:pos x="726" y="1399"/>
                </a:cxn>
                <a:cxn ang="0">
                  <a:pos x="869" y="1374"/>
                </a:cxn>
                <a:cxn ang="0">
                  <a:pos x="959" y="1293"/>
                </a:cxn>
                <a:cxn ang="0">
                  <a:pos x="946" y="1229"/>
                </a:cxn>
                <a:cxn ang="0">
                  <a:pos x="937" y="1174"/>
                </a:cxn>
                <a:cxn ang="0">
                  <a:pos x="971" y="1052"/>
                </a:cxn>
                <a:cxn ang="0">
                  <a:pos x="1001" y="1023"/>
                </a:cxn>
                <a:cxn ang="0">
                  <a:pos x="1022" y="882"/>
                </a:cxn>
                <a:cxn ang="0">
                  <a:pos x="997" y="802"/>
                </a:cxn>
                <a:cxn ang="0">
                  <a:pos x="993" y="688"/>
                </a:cxn>
                <a:cxn ang="0">
                  <a:pos x="933" y="608"/>
                </a:cxn>
                <a:cxn ang="0">
                  <a:pos x="899" y="545"/>
                </a:cxn>
                <a:cxn ang="0">
                  <a:pos x="852" y="511"/>
                </a:cxn>
                <a:cxn ang="0">
                  <a:pos x="777" y="507"/>
                </a:cxn>
                <a:cxn ang="0">
                  <a:pos x="734" y="515"/>
                </a:cxn>
                <a:cxn ang="0">
                  <a:pos x="722" y="456"/>
                </a:cxn>
                <a:cxn ang="0">
                  <a:pos x="739" y="337"/>
                </a:cxn>
                <a:cxn ang="0">
                  <a:pos x="751" y="232"/>
                </a:cxn>
                <a:cxn ang="0">
                  <a:pos x="680" y="71"/>
                </a:cxn>
                <a:cxn ang="0">
                  <a:pos x="591" y="21"/>
                </a:cxn>
                <a:cxn ang="0">
                  <a:pos x="532" y="0"/>
                </a:cxn>
                <a:cxn ang="0">
                  <a:pos x="490" y="0"/>
                </a:cxn>
                <a:cxn ang="0">
                  <a:pos x="490" y="0"/>
                </a:cxn>
              </a:cxnLst>
              <a:rect l="0" t="0" r="r" b="b"/>
              <a:pathLst>
                <a:path w="1022" h="1682">
                  <a:moveTo>
                    <a:pt x="490" y="0"/>
                  </a:moveTo>
                  <a:lnTo>
                    <a:pt x="447" y="33"/>
                  </a:lnTo>
                  <a:lnTo>
                    <a:pt x="430" y="84"/>
                  </a:lnTo>
                  <a:lnTo>
                    <a:pt x="443" y="202"/>
                  </a:lnTo>
                  <a:lnTo>
                    <a:pt x="490" y="379"/>
                  </a:lnTo>
                  <a:lnTo>
                    <a:pt x="490" y="473"/>
                  </a:lnTo>
                  <a:lnTo>
                    <a:pt x="473" y="570"/>
                  </a:lnTo>
                  <a:lnTo>
                    <a:pt x="375" y="608"/>
                  </a:lnTo>
                  <a:lnTo>
                    <a:pt x="333" y="642"/>
                  </a:lnTo>
                  <a:lnTo>
                    <a:pt x="308" y="693"/>
                  </a:lnTo>
                  <a:lnTo>
                    <a:pt x="321" y="747"/>
                  </a:lnTo>
                  <a:lnTo>
                    <a:pt x="342" y="781"/>
                  </a:lnTo>
                  <a:lnTo>
                    <a:pt x="278" y="882"/>
                  </a:lnTo>
                  <a:lnTo>
                    <a:pt x="295" y="951"/>
                  </a:lnTo>
                  <a:lnTo>
                    <a:pt x="337" y="993"/>
                  </a:lnTo>
                  <a:lnTo>
                    <a:pt x="262" y="1132"/>
                  </a:lnTo>
                  <a:lnTo>
                    <a:pt x="173" y="1208"/>
                  </a:lnTo>
                  <a:lnTo>
                    <a:pt x="72" y="1250"/>
                  </a:lnTo>
                  <a:lnTo>
                    <a:pt x="0" y="1280"/>
                  </a:lnTo>
                  <a:lnTo>
                    <a:pt x="47" y="1479"/>
                  </a:lnTo>
                  <a:lnTo>
                    <a:pt x="346" y="1682"/>
                  </a:lnTo>
                  <a:lnTo>
                    <a:pt x="392" y="1682"/>
                  </a:lnTo>
                  <a:lnTo>
                    <a:pt x="464" y="1534"/>
                  </a:lnTo>
                  <a:lnTo>
                    <a:pt x="532" y="1517"/>
                  </a:lnTo>
                  <a:lnTo>
                    <a:pt x="638" y="1496"/>
                  </a:lnTo>
                  <a:lnTo>
                    <a:pt x="659" y="1475"/>
                  </a:lnTo>
                  <a:lnTo>
                    <a:pt x="726" y="1399"/>
                  </a:lnTo>
                  <a:lnTo>
                    <a:pt x="869" y="1374"/>
                  </a:lnTo>
                  <a:lnTo>
                    <a:pt x="959" y="1293"/>
                  </a:lnTo>
                  <a:lnTo>
                    <a:pt x="946" y="1229"/>
                  </a:lnTo>
                  <a:lnTo>
                    <a:pt x="937" y="1174"/>
                  </a:lnTo>
                  <a:lnTo>
                    <a:pt x="971" y="1052"/>
                  </a:lnTo>
                  <a:lnTo>
                    <a:pt x="1001" y="1023"/>
                  </a:lnTo>
                  <a:lnTo>
                    <a:pt x="1022" y="882"/>
                  </a:lnTo>
                  <a:lnTo>
                    <a:pt x="997" y="802"/>
                  </a:lnTo>
                  <a:lnTo>
                    <a:pt x="993" y="688"/>
                  </a:lnTo>
                  <a:lnTo>
                    <a:pt x="933" y="608"/>
                  </a:lnTo>
                  <a:lnTo>
                    <a:pt x="899" y="545"/>
                  </a:lnTo>
                  <a:lnTo>
                    <a:pt x="852" y="511"/>
                  </a:lnTo>
                  <a:lnTo>
                    <a:pt x="777" y="507"/>
                  </a:lnTo>
                  <a:lnTo>
                    <a:pt x="734" y="515"/>
                  </a:lnTo>
                  <a:lnTo>
                    <a:pt x="722" y="456"/>
                  </a:lnTo>
                  <a:lnTo>
                    <a:pt x="739" y="337"/>
                  </a:lnTo>
                  <a:lnTo>
                    <a:pt x="751" y="232"/>
                  </a:lnTo>
                  <a:lnTo>
                    <a:pt x="680" y="71"/>
                  </a:lnTo>
                  <a:lnTo>
                    <a:pt x="591" y="21"/>
                  </a:lnTo>
                  <a:lnTo>
                    <a:pt x="532" y="0"/>
                  </a:lnTo>
                  <a:lnTo>
                    <a:pt x="490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8" name="Freeform 30"/>
            <p:cNvSpPr>
              <a:spLocks/>
            </p:cNvSpPr>
            <p:nvPr/>
          </p:nvSpPr>
          <p:spPr bwMode="auto">
            <a:xfrm>
              <a:off x="5411" y="1944"/>
              <a:ext cx="62" cy="130"/>
            </a:xfrm>
            <a:custGeom>
              <a:avLst/>
              <a:gdLst/>
              <a:ahLst/>
              <a:cxnLst>
                <a:cxn ang="0">
                  <a:pos x="21" y="520"/>
                </a:cxn>
                <a:cxn ang="0">
                  <a:pos x="51" y="410"/>
                </a:cxn>
                <a:cxn ang="0">
                  <a:pos x="93" y="371"/>
                </a:cxn>
                <a:cxn ang="0">
                  <a:pos x="215" y="342"/>
                </a:cxn>
                <a:cxn ang="0">
                  <a:pos x="186" y="312"/>
                </a:cxn>
                <a:cxn ang="0">
                  <a:pos x="68" y="329"/>
                </a:cxn>
                <a:cxn ang="0">
                  <a:pos x="38" y="278"/>
                </a:cxn>
                <a:cxn ang="0">
                  <a:pos x="21" y="164"/>
                </a:cxn>
                <a:cxn ang="0">
                  <a:pos x="0" y="46"/>
                </a:cxn>
                <a:cxn ang="0">
                  <a:pos x="17" y="8"/>
                </a:cxn>
                <a:cxn ang="0">
                  <a:pos x="89" y="0"/>
                </a:cxn>
                <a:cxn ang="0">
                  <a:pos x="173" y="76"/>
                </a:cxn>
                <a:cxn ang="0">
                  <a:pos x="224" y="211"/>
                </a:cxn>
                <a:cxn ang="0">
                  <a:pos x="207" y="266"/>
                </a:cxn>
                <a:cxn ang="0">
                  <a:pos x="232" y="316"/>
                </a:cxn>
                <a:cxn ang="0">
                  <a:pos x="249" y="371"/>
                </a:cxn>
                <a:cxn ang="0">
                  <a:pos x="247" y="480"/>
                </a:cxn>
                <a:cxn ang="0">
                  <a:pos x="123" y="490"/>
                </a:cxn>
                <a:cxn ang="0">
                  <a:pos x="21" y="520"/>
                </a:cxn>
                <a:cxn ang="0">
                  <a:pos x="21" y="520"/>
                </a:cxn>
              </a:cxnLst>
              <a:rect l="0" t="0" r="r" b="b"/>
              <a:pathLst>
                <a:path w="249" h="520">
                  <a:moveTo>
                    <a:pt x="21" y="520"/>
                  </a:moveTo>
                  <a:lnTo>
                    <a:pt x="51" y="410"/>
                  </a:lnTo>
                  <a:lnTo>
                    <a:pt x="93" y="371"/>
                  </a:lnTo>
                  <a:lnTo>
                    <a:pt x="215" y="342"/>
                  </a:lnTo>
                  <a:lnTo>
                    <a:pt x="186" y="312"/>
                  </a:lnTo>
                  <a:lnTo>
                    <a:pt x="68" y="329"/>
                  </a:lnTo>
                  <a:lnTo>
                    <a:pt x="38" y="278"/>
                  </a:lnTo>
                  <a:lnTo>
                    <a:pt x="21" y="164"/>
                  </a:lnTo>
                  <a:lnTo>
                    <a:pt x="0" y="46"/>
                  </a:lnTo>
                  <a:lnTo>
                    <a:pt x="17" y="8"/>
                  </a:lnTo>
                  <a:lnTo>
                    <a:pt x="89" y="0"/>
                  </a:lnTo>
                  <a:lnTo>
                    <a:pt x="173" y="76"/>
                  </a:lnTo>
                  <a:lnTo>
                    <a:pt x="224" y="211"/>
                  </a:lnTo>
                  <a:lnTo>
                    <a:pt x="207" y="266"/>
                  </a:lnTo>
                  <a:lnTo>
                    <a:pt x="232" y="316"/>
                  </a:lnTo>
                  <a:lnTo>
                    <a:pt x="249" y="371"/>
                  </a:lnTo>
                  <a:lnTo>
                    <a:pt x="247" y="480"/>
                  </a:lnTo>
                  <a:lnTo>
                    <a:pt x="123" y="490"/>
                  </a:lnTo>
                  <a:lnTo>
                    <a:pt x="21" y="520"/>
                  </a:lnTo>
                  <a:lnTo>
                    <a:pt x="21" y="520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9" name="Freeform 31"/>
            <p:cNvSpPr>
              <a:spLocks/>
            </p:cNvSpPr>
            <p:nvPr/>
          </p:nvSpPr>
          <p:spPr bwMode="auto">
            <a:xfrm>
              <a:off x="5292" y="2071"/>
              <a:ext cx="253" cy="295"/>
            </a:xfrm>
            <a:custGeom>
              <a:avLst/>
              <a:gdLst/>
              <a:ahLst/>
              <a:cxnLst>
                <a:cxn ang="0">
                  <a:pos x="114" y="735"/>
                </a:cxn>
                <a:cxn ang="0">
                  <a:pos x="236" y="659"/>
                </a:cxn>
                <a:cxn ang="0">
                  <a:pos x="291" y="566"/>
                </a:cxn>
                <a:cxn ang="0">
                  <a:pos x="359" y="457"/>
                </a:cxn>
                <a:cxn ang="0">
                  <a:pos x="300" y="368"/>
                </a:cxn>
                <a:cxn ang="0">
                  <a:pos x="329" y="316"/>
                </a:cxn>
                <a:cxn ang="0">
                  <a:pos x="380" y="253"/>
                </a:cxn>
                <a:cxn ang="0">
                  <a:pos x="321" y="198"/>
                </a:cxn>
                <a:cxn ang="0">
                  <a:pos x="337" y="152"/>
                </a:cxn>
                <a:cxn ang="0">
                  <a:pos x="396" y="84"/>
                </a:cxn>
                <a:cxn ang="0">
                  <a:pos x="490" y="76"/>
                </a:cxn>
                <a:cxn ang="0">
                  <a:pos x="675" y="30"/>
                </a:cxn>
                <a:cxn ang="0">
                  <a:pos x="777" y="0"/>
                </a:cxn>
                <a:cxn ang="0">
                  <a:pos x="831" y="0"/>
                </a:cxn>
                <a:cxn ang="0">
                  <a:pos x="890" y="101"/>
                </a:cxn>
                <a:cxn ang="0">
                  <a:pos x="920" y="97"/>
                </a:cxn>
                <a:cxn ang="0">
                  <a:pos x="959" y="152"/>
                </a:cxn>
                <a:cxn ang="0">
                  <a:pos x="967" y="228"/>
                </a:cxn>
                <a:cxn ang="0">
                  <a:pos x="907" y="186"/>
                </a:cxn>
                <a:cxn ang="0">
                  <a:pos x="852" y="173"/>
                </a:cxn>
                <a:cxn ang="0">
                  <a:pos x="697" y="194"/>
                </a:cxn>
                <a:cxn ang="0">
                  <a:pos x="604" y="249"/>
                </a:cxn>
                <a:cxn ang="0">
                  <a:pos x="713" y="241"/>
                </a:cxn>
                <a:cxn ang="0">
                  <a:pos x="815" y="215"/>
                </a:cxn>
                <a:cxn ang="0">
                  <a:pos x="836" y="236"/>
                </a:cxn>
                <a:cxn ang="0">
                  <a:pos x="857" y="295"/>
                </a:cxn>
                <a:cxn ang="0">
                  <a:pos x="886" y="232"/>
                </a:cxn>
                <a:cxn ang="0">
                  <a:pos x="928" y="253"/>
                </a:cxn>
                <a:cxn ang="0">
                  <a:pos x="988" y="333"/>
                </a:cxn>
                <a:cxn ang="0">
                  <a:pos x="1009" y="423"/>
                </a:cxn>
                <a:cxn ang="0">
                  <a:pos x="1001" y="474"/>
                </a:cxn>
                <a:cxn ang="0">
                  <a:pos x="971" y="503"/>
                </a:cxn>
                <a:cxn ang="0">
                  <a:pos x="942" y="448"/>
                </a:cxn>
                <a:cxn ang="0">
                  <a:pos x="895" y="423"/>
                </a:cxn>
                <a:cxn ang="0">
                  <a:pos x="827" y="406"/>
                </a:cxn>
                <a:cxn ang="0">
                  <a:pos x="730" y="444"/>
                </a:cxn>
                <a:cxn ang="0">
                  <a:pos x="600" y="469"/>
                </a:cxn>
                <a:cxn ang="0">
                  <a:pos x="515" y="453"/>
                </a:cxn>
                <a:cxn ang="0">
                  <a:pos x="583" y="499"/>
                </a:cxn>
                <a:cxn ang="0">
                  <a:pos x="688" y="503"/>
                </a:cxn>
                <a:cxn ang="0">
                  <a:pos x="810" y="465"/>
                </a:cxn>
                <a:cxn ang="0">
                  <a:pos x="836" y="495"/>
                </a:cxn>
                <a:cxn ang="0">
                  <a:pos x="844" y="545"/>
                </a:cxn>
                <a:cxn ang="0">
                  <a:pos x="874" y="503"/>
                </a:cxn>
                <a:cxn ang="0">
                  <a:pos x="874" y="448"/>
                </a:cxn>
                <a:cxn ang="0">
                  <a:pos x="924" y="478"/>
                </a:cxn>
                <a:cxn ang="0">
                  <a:pos x="950" y="562"/>
                </a:cxn>
                <a:cxn ang="0">
                  <a:pos x="920" y="634"/>
                </a:cxn>
                <a:cxn ang="0">
                  <a:pos x="946" y="680"/>
                </a:cxn>
                <a:cxn ang="0">
                  <a:pos x="942" y="735"/>
                </a:cxn>
                <a:cxn ang="0">
                  <a:pos x="869" y="825"/>
                </a:cxn>
                <a:cxn ang="0">
                  <a:pos x="827" y="850"/>
                </a:cxn>
                <a:cxn ang="0">
                  <a:pos x="726" y="850"/>
                </a:cxn>
                <a:cxn ang="0">
                  <a:pos x="659" y="926"/>
                </a:cxn>
                <a:cxn ang="0">
                  <a:pos x="583" y="947"/>
                </a:cxn>
                <a:cxn ang="0">
                  <a:pos x="464" y="985"/>
                </a:cxn>
                <a:cxn ang="0">
                  <a:pos x="439" y="1048"/>
                </a:cxn>
                <a:cxn ang="0">
                  <a:pos x="370" y="1178"/>
                </a:cxn>
                <a:cxn ang="0">
                  <a:pos x="122" y="1102"/>
                </a:cxn>
                <a:cxn ang="0">
                  <a:pos x="9" y="965"/>
                </a:cxn>
                <a:cxn ang="0">
                  <a:pos x="0" y="765"/>
                </a:cxn>
                <a:cxn ang="0">
                  <a:pos x="114" y="735"/>
                </a:cxn>
                <a:cxn ang="0">
                  <a:pos x="114" y="735"/>
                </a:cxn>
              </a:cxnLst>
              <a:rect l="0" t="0" r="r" b="b"/>
              <a:pathLst>
                <a:path w="1009" h="1178">
                  <a:moveTo>
                    <a:pt x="114" y="735"/>
                  </a:moveTo>
                  <a:lnTo>
                    <a:pt x="236" y="659"/>
                  </a:lnTo>
                  <a:lnTo>
                    <a:pt x="291" y="566"/>
                  </a:lnTo>
                  <a:lnTo>
                    <a:pt x="359" y="457"/>
                  </a:lnTo>
                  <a:lnTo>
                    <a:pt x="300" y="368"/>
                  </a:lnTo>
                  <a:lnTo>
                    <a:pt x="329" y="316"/>
                  </a:lnTo>
                  <a:lnTo>
                    <a:pt x="380" y="253"/>
                  </a:lnTo>
                  <a:lnTo>
                    <a:pt x="321" y="198"/>
                  </a:lnTo>
                  <a:lnTo>
                    <a:pt x="337" y="152"/>
                  </a:lnTo>
                  <a:lnTo>
                    <a:pt x="396" y="84"/>
                  </a:lnTo>
                  <a:lnTo>
                    <a:pt x="490" y="76"/>
                  </a:lnTo>
                  <a:lnTo>
                    <a:pt x="675" y="30"/>
                  </a:lnTo>
                  <a:lnTo>
                    <a:pt x="777" y="0"/>
                  </a:lnTo>
                  <a:lnTo>
                    <a:pt x="831" y="0"/>
                  </a:lnTo>
                  <a:lnTo>
                    <a:pt x="890" y="101"/>
                  </a:lnTo>
                  <a:lnTo>
                    <a:pt x="920" y="97"/>
                  </a:lnTo>
                  <a:lnTo>
                    <a:pt x="959" y="152"/>
                  </a:lnTo>
                  <a:lnTo>
                    <a:pt x="967" y="228"/>
                  </a:lnTo>
                  <a:lnTo>
                    <a:pt x="907" y="186"/>
                  </a:lnTo>
                  <a:lnTo>
                    <a:pt x="852" y="173"/>
                  </a:lnTo>
                  <a:lnTo>
                    <a:pt x="697" y="194"/>
                  </a:lnTo>
                  <a:lnTo>
                    <a:pt x="604" y="249"/>
                  </a:lnTo>
                  <a:lnTo>
                    <a:pt x="713" y="241"/>
                  </a:lnTo>
                  <a:lnTo>
                    <a:pt x="815" y="215"/>
                  </a:lnTo>
                  <a:lnTo>
                    <a:pt x="836" y="236"/>
                  </a:lnTo>
                  <a:lnTo>
                    <a:pt x="857" y="295"/>
                  </a:lnTo>
                  <a:lnTo>
                    <a:pt x="886" y="232"/>
                  </a:lnTo>
                  <a:lnTo>
                    <a:pt x="928" y="253"/>
                  </a:lnTo>
                  <a:lnTo>
                    <a:pt x="988" y="333"/>
                  </a:lnTo>
                  <a:lnTo>
                    <a:pt x="1009" y="423"/>
                  </a:lnTo>
                  <a:lnTo>
                    <a:pt x="1001" y="474"/>
                  </a:lnTo>
                  <a:lnTo>
                    <a:pt x="971" y="503"/>
                  </a:lnTo>
                  <a:lnTo>
                    <a:pt x="942" y="448"/>
                  </a:lnTo>
                  <a:lnTo>
                    <a:pt x="895" y="423"/>
                  </a:lnTo>
                  <a:lnTo>
                    <a:pt x="827" y="406"/>
                  </a:lnTo>
                  <a:lnTo>
                    <a:pt x="730" y="444"/>
                  </a:lnTo>
                  <a:lnTo>
                    <a:pt x="600" y="469"/>
                  </a:lnTo>
                  <a:lnTo>
                    <a:pt x="515" y="453"/>
                  </a:lnTo>
                  <a:lnTo>
                    <a:pt x="583" y="499"/>
                  </a:lnTo>
                  <a:lnTo>
                    <a:pt x="688" y="503"/>
                  </a:lnTo>
                  <a:lnTo>
                    <a:pt x="810" y="465"/>
                  </a:lnTo>
                  <a:lnTo>
                    <a:pt x="836" y="495"/>
                  </a:lnTo>
                  <a:lnTo>
                    <a:pt x="844" y="545"/>
                  </a:lnTo>
                  <a:lnTo>
                    <a:pt x="874" y="503"/>
                  </a:lnTo>
                  <a:lnTo>
                    <a:pt x="874" y="448"/>
                  </a:lnTo>
                  <a:lnTo>
                    <a:pt x="924" y="478"/>
                  </a:lnTo>
                  <a:lnTo>
                    <a:pt x="950" y="562"/>
                  </a:lnTo>
                  <a:lnTo>
                    <a:pt x="920" y="634"/>
                  </a:lnTo>
                  <a:lnTo>
                    <a:pt x="946" y="680"/>
                  </a:lnTo>
                  <a:lnTo>
                    <a:pt x="942" y="735"/>
                  </a:lnTo>
                  <a:lnTo>
                    <a:pt x="869" y="825"/>
                  </a:lnTo>
                  <a:lnTo>
                    <a:pt x="827" y="850"/>
                  </a:lnTo>
                  <a:lnTo>
                    <a:pt x="726" y="850"/>
                  </a:lnTo>
                  <a:lnTo>
                    <a:pt x="659" y="926"/>
                  </a:lnTo>
                  <a:lnTo>
                    <a:pt x="583" y="947"/>
                  </a:lnTo>
                  <a:lnTo>
                    <a:pt x="464" y="985"/>
                  </a:lnTo>
                  <a:lnTo>
                    <a:pt x="439" y="1048"/>
                  </a:lnTo>
                  <a:lnTo>
                    <a:pt x="370" y="1178"/>
                  </a:lnTo>
                  <a:lnTo>
                    <a:pt x="122" y="1102"/>
                  </a:lnTo>
                  <a:lnTo>
                    <a:pt x="9" y="965"/>
                  </a:lnTo>
                  <a:lnTo>
                    <a:pt x="0" y="765"/>
                  </a:lnTo>
                  <a:lnTo>
                    <a:pt x="114" y="735"/>
                  </a:lnTo>
                  <a:lnTo>
                    <a:pt x="114" y="735"/>
                  </a:lnTo>
                  <a:close/>
                </a:path>
              </a:pathLst>
            </a:custGeom>
            <a:solidFill>
              <a:srgbClr val="FFC7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0" name="Freeform 32"/>
            <p:cNvSpPr>
              <a:spLocks/>
            </p:cNvSpPr>
            <p:nvPr/>
          </p:nvSpPr>
          <p:spPr bwMode="auto">
            <a:xfrm>
              <a:off x="5421" y="2047"/>
              <a:ext cx="49" cy="2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55" y="30"/>
                </a:cxn>
                <a:cxn ang="0">
                  <a:pos x="131" y="0"/>
                </a:cxn>
                <a:cxn ang="0">
                  <a:pos x="194" y="72"/>
                </a:cxn>
                <a:cxn ang="0">
                  <a:pos x="106" y="82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194" h="106">
                  <a:moveTo>
                    <a:pt x="0" y="106"/>
                  </a:moveTo>
                  <a:lnTo>
                    <a:pt x="55" y="30"/>
                  </a:lnTo>
                  <a:lnTo>
                    <a:pt x="131" y="0"/>
                  </a:lnTo>
                  <a:lnTo>
                    <a:pt x="194" y="72"/>
                  </a:lnTo>
                  <a:lnTo>
                    <a:pt x="106" y="82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1" name="Freeform 33"/>
            <p:cNvSpPr>
              <a:spLocks/>
            </p:cNvSpPr>
            <p:nvPr/>
          </p:nvSpPr>
          <p:spPr bwMode="auto">
            <a:xfrm>
              <a:off x="5405" y="2101"/>
              <a:ext cx="121" cy="29"/>
            </a:xfrm>
            <a:custGeom>
              <a:avLst/>
              <a:gdLst/>
              <a:ahLst/>
              <a:cxnLst>
                <a:cxn ang="0">
                  <a:pos x="165" y="93"/>
                </a:cxn>
                <a:cxn ang="0">
                  <a:pos x="56" y="114"/>
                </a:cxn>
                <a:cxn ang="0">
                  <a:pos x="0" y="85"/>
                </a:cxn>
                <a:cxn ang="0">
                  <a:pos x="0" y="47"/>
                </a:cxn>
                <a:cxn ang="0">
                  <a:pos x="111" y="22"/>
                </a:cxn>
                <a:cxn ang="0">
                  <a:pos x="216" y="22"/>
                </a:cxn>
                <a:cxn ang="0">
                  <a:pos x="313" y="0"/>
                </a:cxn>
                <a:cxn ang="0">
                  <a:pos x="364" y="5"/>
                </a:cxn>
                <a:cxn ang="0">
                  <a:pos x="410" y="0"/>
                </a:cxn>
                <a:cxn ang="0">
                  <a:pos x="465" y="30"/>
                </a:cxn>
                <a:cxn ang="0">
                  <a:pos x="482" y="76"/>
                </a:cxn>
                <a:cxn ang="0">
                  <a:pos x="401" y="51"/>
                </a:cxn>
                <a:cxn ang="0">
                  <a:pos x="262" y="68"/>
                </a:cxn>
                <a:cxn ang="0">
                  <a:pos x="165" y="93"/>
                </a:cxn>
                <a:cxn ang="0">
                  <a:pos x="165" y="93"/>
                </a:cxn>
              </a:cxnLst>
              <a:rect l="0" t="0" r="r" b="b"/>
              <a:pathLst>
                <a:path w="482" h="114">
                  <a:moveTo>
                    <a:pt x="165" y="93"/>
                  </a:moveTo>
                  <a:lnTo>
                    <a:pt x="56" y="114"/>
                  </a:lnTo>
                  <a:lnTo>
                    <a:pt x="0" y="85"/>
                  </a:lnTo>
                  <a:lnTo>
                    <a:pt x="0" y="47"/>
                  </a:lnTo>
                  <a:lnTo>
                    <a:pt x="111" y="22"/>
                  </a:lnTo>
                  <a:lnTo>
                    <a:pt x="216" y="22"/>
                  </a:lnTo>
                  <a:lnTo>
                    <a:pt x="313" y="0"/>
                  </a:lnTo>
                  <a:lnTo>
                    <a:pt x="364" y="5"/>
                  </a:lnTo>
                  <a:lnTo>
                    <a:pt x="410" y="0"/>
                  </a:lnTo>
                  <a:lnTo>
                    <a:pt x="465" y="30"/>
                  </a:lnTo>
                  <a:lnTo>
                    <a:pt x="482" y="76"/>
                  </a:lnTo>
                  <a:lnTo>
                    <a:pt x="401" y="51"/>
                  </a:lnTo>
                  <a:lnTo>
                    <a:pt x="262" y="68"/>
                  </a:lnTo>
                  <a:lnTo>
                    <a:pt x="165" y="93"/>
                  </a:lnTo>
                  <a:lnTo>
                    <a:pt x="165" y="93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2" name="Freeform 34"/>
            <p:cNvSpPr>
              <a:spLocks/>
            </p:cNvSpPr>
            <p:nvPr/>
          </p:nvSpPr>
          <p:spPr bwMode="auto">
            <a:xfrm>
              <a:off x="5415" y="2144"/>
              <a:ext cx="126" cy="52"/>
            </a:xfrm>
            <a:custGeom>
              <a:avLst/>
              <a:gdLst/>
              <a:ahLst/>
              <a:cxnLst>
                <a:cxn ang="0">
                  <a:pos x="89" y="149"/>
                </a:cxn>
                <a:cxn ang="0">
                  <a:pos x="13" y="128"/>
                </a:cxn>
                <a:cxn ang="0">
                  <a:pos x="0" y="98"/>
                </a:cxn>
                <a:cxn ang="0">
                  <a:pos x="25" y="73"/>
                </a:cxn>
                <a:cxn ang="0">
                  <a:pos x="89" y="73"/>
                </a:cxn>
                <a:cxn ang="0">
                  <a:pos x="202" y="77"/>
                </a:cxn>
                <a:cxn ang="0">
                  <a:pos x="320" y="73"/>
                </a:cxn>
                <a:cxn ang="0">
                  <a:pos x="350" y="94"/>
                </a:cxn>
                <a:cxn ang="0">
                  <a:pos x="430" y="94"/>
                </a:cxn>
                <a:cxn ang="0">
                  <a:pos x="452" y="0"/>
                </a:cxn>
                <a:cxn ang="0">
                  <a:pos x="503" y="98"/>
                </a:cxn>
                <a:cxn ang="0">
                  <a:pos x="498" y="208"/>
                </a:cxn>
                <a:cxn ang="0">
                  <a:pos x="452" y="157"/>
                </a:cxn>
                <a:cxn ang="0">
                  <a:pos x="405" y="132"/>
                </a:cxn>
                <a:cxn ang="0">
                  <a:pos x="320" y="119"/>
                </a:cxn>
                <a:cxn ang="0">
                  <a:pos x="240" y="153"/>
                </a:cxn>
                <a:cxn ang="0">
                  <a:pos x="89" y="149"/>
                </a:cxn>
                <a:cxn ang="0">
                  <a:pos x="89" y="149"/>
                </a:cxn>
              </a:cxnLst>
              <a:rect l="0" t="0" r="r" b="b"/>
              <a:pathLst>
                <a:path w="503" h="208">
                  <a:moveTo>
                    <a:pt x="89" y="149"/>
                  </a:moveTo>
                  <a:lnTo>
                    <a:pt x="13" y="128"/>
                  </a:lnTo>
                  <a:lnTo>
                    <a:pt x="0" y="98"/>
                  </a:lnTo>
                  <a:lnTo>
                    <a:pt x="25" y="73"/>
                  </a:lnTo>
                  <a:lnTo>
                    <a:pt x="89" y="73"/>
                  </a:lnTo>
                  <a:lnTo>
                    <a:pt x="202" y="77"/>
                  </a:lnTo>
                  <a:lnTo>
                    <a:pt x="320" y="73"/>
                  </a:lnTo>
                  <a:lnTo>
                    <a:pt x="350" y="94"/>
                  </a:lnTo>
                  <a:lnTo>
                    <a:pt x="430" y="94"/>
                  </a:lnTo>
                  <a:lnTo>
                    <a:pt x="452" y="0"/>
                  </a:lnTo>
                  <a:lnTo>
                    <a:pt x="503" y="98"/>
                  </a:lnTo>
                  <a:lnTo>
                    <a:pt x="498" y="208"/>
                  </a:lnTo>
                  <a:lnTo>
                    <a:pt x="452" y="157"/>
                  </a:lnTo>
                  <a:lnTo>
                    <a:pt x="405" y="132"/>
                  </a:lnTo>
                  <a:lnTo>
                    <a:pt x="320" y="119"/>
                  </a:lnTo>
                  <a:lnTo>
                    <a:pt x="240" y="153"/>
                  </a:lnTo>
                  <a:lnTo>
                    <a:pt x="89" y="149"/>
                  </a:lnTo>
                  <a:lnTo>
                    <a:pt x="89" y="149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3" name="Freeform 35"/>
            <p:cNvSpPr>
              <a:spLocks/>
            </p:cNvSpPr>
            <p:nvPr/>
          </p:nvSpPr>
          <p:spPr bwMode="auto">
            <a:xfrm>
              <a:off x="5435" y="2198"/>
              <a:ext cx="98" cy="41"/>
            </a:xfrm>
            <a:custGeom>
              <a:avLst/>
              <a:gdLst/>
              <a:ahLst/>
              <a:cxnLst>
                <a:cxn ang="0">
                  <a:pos x="51" y="152"/>
                </a:cxn>
                <a:cxn ang="0">
                  <a:pos x="0" y="97"/>
                </a:cxn>
                <a:cxn ang="0">
                  <a:pos x="38" y="72"/>
                </a:cxn>
                <a:cxn ang="0">
                  <a:pos x="101" y="89"/>
                </a:cxn>
                <a:cxn ang="0">
                  <a:pos x="186" y="93"/>
                </a:cxn>
                <a:cxn ang="0">
                  <a:pos x="320" y="64"/>
                </a:cxn>
                <a:cxn ang="0">
                  <a:pos x="350" y="0"/>
                </a:cxn>
                <a:cxn ang="0">
                  <a:pos x="393" y="93"/>
                </a:cxn>
                <a:cxn ang="0">
                  <a:pos x="350" y="127"/>
                </a:cxn>
                <a:cxn ang="0">
                  <a:pos x="304" y="102"/>
                </a:cxn>
                <a:cxn ang="0">
                  <a:pos x="114" y="165"/>
                </a:cxn>
                <a:cxn ang="0">
                  <a:pos x="51" y="152"/>
                </a:cxn>
                <a:cxn ang="0">
                  <a:pos x="51" y="152"/>
                </a:cxn>
              </a:cxnLst>
              <a:rect l="0" t="0" r="r" b="b"/>
              <a:pathLst>
                <a:path w="393" h="165">
                  <a:moveTo>
                    <a:pt x="51" y="152"/>
                  </a:moveTo>
                  <a:lnTo>
                    <a:pt x="0" y="97"/>
                  </a:lnTo>
                  <a:lnTo>
                    <a:pt x="38" y="72"/>
                  </a:lnTo>
                  <a:lnTo>
                    <a:pt x="101" y="89"/>
                  </a:lnTo>
                  <a:lnTo>
                    <a:pt x="186" y="93"/>
                  </a:lnTo>
                  <a:lnTo>
                    <a:pt x="320" y="64"/>
                  </a:lnTo>
                  <a:lnTo>
                    <a:pt x="350" y="0"/>
                  </a:lnTo>
                  <a:lnTo>
                    <a:pt x="393" y="93"/>
                  </a:lnTo>
                  <a:lnTo>
                    <a:pt x="350" y="127"/>
                  </a:lnTo>
                  <a:lnTo>
                    <a:pt x="304" y="102"/>
                  </a:lnTo>
                  <a:lnTo>
                    <a:pt x="114" y="165"/>
                  </a:lnTo>
                  <a:lnTo>
                    <a:pt x="51" y="152"/>
                  </a:lnTo>
                  <a:lnTo>
                    <a:pt x="51" y="152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4" name="Freeform 36"/>
            <p:cNvSpPr>
              <a:spLocks/>
            </p:cNvSpPr>
            <p:nvPr/>
          </p:nvSpPr>
          <p:spPr bwMode="auto">
            <a:xfrm>
              <a:off x="5292" y="2200"/>
              <a:ext cx="228" cy="162"/>
            </a:xfrm>
            <a:custGeom>
              <a:avLst/>
              <a:gdLst/>
              <a:ahLst/>
              <a:cxnLst>
                <a:cxn ang="0">
                  <a:pos x="439" y="287"/>
                </a:cxn>
                <a:cxn ang="0">
                  <a:pos x="507" y="295"/>
                </a:cxn>
                <a:cxn ang="0">
                  <a:pos x="553" y="266"/>
                </a:cxn>
                <a:cxn ang="0">
                  <a:pos x="625" y="274"/>
                </a:cxn>
                <a:cxn ang="0">
                  <a:pos x="705" y="261"/>
                </a:cxn>
                <a:cxn ang="0">
                  <a:pos x="760" y="240"/>
                </a:cxn>
                <a:cxn ang="0">
                  <a:pos x="823" y="190"/>
                </a:cxn>
                <a:cxn ang="0">
                  <a:pos x="857" y="223"/>
                </a:cxn>
                <a:cxn ang="0">
                  <a:pos x="911" y="160"/>
                </a:cxn>
                <a:cxn ang="0">
                  <a:pos x="911" y="228"/>
                </a:cxn>
                <a:cxn ang="0">
                  <a:pos x="869" y="309"/>
                </a:cxn>
                <a:cxn ang="0">
                  <a:pos x="764" y="330"/>
                </a:cxn>
                <a:cxn ang="0">
                  <a:pos x="726" y="334"/>
                </a:cxn>
                <a:cxn ang="0">
                  <a:pos x="675" y="380"/>
                </a:cxn>
                <a:cxn ang="0">
                  <a:pos x="568" y="410"/>
                </a:cxn>
                <a:cxn ang="0">
                  <a:pos x="421" y="415"/>
                </a:cxn>
                <a:cxn ang="0">
                  <a:pos x="435" y="422"/>
                </a:cxn>
                <a:cxn ang="0">
                  <a:pos x="457" y="433"/>
                </a:cxn>
                <a:cxn ang="0">
                  <a:pos x="482" y="452"/>
                </a:cxn>
                <a:cxn ang="0">
                  <a:pos x="363" y="511"/>
                </a:cxn>
                <a:cxn ang="0">
                  <a:pos x="323" y="647"/>
                </a:cxn>
                <a:cxn ang="0">
                  <a:pos x="129" y="598"/>
                </a:cxn>
                <a:cxn ang="0">
                  <a:pos x="20" y="475"/>
                </a:cxn>
                <a:cxn ang="0">
                  <a:pos x="0" y="381"/>
                </a:cxn>
                <a:cxn ang="0">
                  <a:pos x="0" y="249"/>
                </a:cxn>
                <a:cxn ang="0">
                  <a:pos x="29" y="376"/>
                </a:cxn>
                <a:cxn ang="0">
                  <a:pos x="134" y="440"/>
                </a:cxn>
                <a:cxn ang="0">
                  <a:pos x="291" y="282"/>
                </a:cxn>
                <a:cxn ang="0">
                  <a:pos x="278" y="139"/>
                </a:cxn>
                <a:cxn ang="0">
                  <a:pos x="308" y="0"/>
                </a:cxn>
                <a:cxn ang="0">
                  <a:pos x="346" y="114"/>
                </a:cxn>
                <a:cxn ang="0">
                  <a:pos x="413" y="181"/>
                </a:cxn>
                <a:cxn ang="0">
                  <a:pos x="434" y="232"/>
                </a:cxn>
                <a:cxn ang="0">
                  <a:pos x="439" y="287"/>
                </a:cxn>
                <a:cxn ang="0">
                  <a:pos x="439" y="287"/>
                </a:cxn>
              </a:cxnLst>
              <a:rect l="0" t="0" r="r" b="b"/>
              <a:pathLst>
                <a:path w="911" h="647">
                  <a:moveTo>
                    <a:pt x="439" y="287"/>
                  </a:moveTo>
                  <a:lnTo>
                    <a:pt x="507" y="295"/>
                  </a:lnTo>
                  <a:lnTo>
                    <a:pt x="553" y="266"/>
                  </a:lnTo>
                  <a:lnTo>
                    <a:pt x="625" y="274"/>
                  </a:lnTo>
                  <a:lnTo>
                    <a:pt x="705" y="261"/>
                  </a:lnTo>
                  <a:lnTo>
                    <a:pt x="760" y="240"/>
                  </a:lnTo>
                  <a:lnTo>
                    <a:pt x="823" y="190"/>
                  </a:lnTo>
                  <a:lnTo>
                    <a:pt x="857" y="223"/>
                  </a:lnTo>
                  <a:lnTo>
                    <a:pt x="911" y="160"/>
                  </a:lnTo>
                  <a:lnTo>
                    <a:pt x="911" y="228"/>
                  </a:lnTo>
                  <a:lnTo>
                    <a:pt x="869" y="309"/>
                  </a:lnTo>
                  <a:lnTo>
                    <a:pt x="764" y="330"/>
                  </a:lnTo>
                  <a:lnTo>
                    <a:pt x="726" y="334"/>
                  </a:lnTo>
                  <a:lnTo>
                    <a:pt x="675" y="380"/>
                  </a:lnTo>
                  <a:lnTo>
                    <a:pt x="568" y="410"/>
                  </a:lnTo>
                  <a:lnTo>
                    <a:pt x="421" y="415"/>
                  </a:lnTo>
                  <a:lnTo>
                    <a:pt x="435" y="422"/>
                  </a:lnTo>
                  <a:lnTo>
                    <a:pt x="457" y="433"/>
                  </a:lnTo>
                  <a:lnTo>
                    <a:pt x="482" y="452"/>
                  </a:lnTo>
                  <a:lnTo>
                    <a:pt x="363" y="511"/>
                  </a:lnTo>
                  <a:lnTo>
                    <a:pt x="323" y="647"/>
                  </a:lnTo>
                  <a:lnTo>
                    <a:pt x="129" y="598"/>
                  </a:lnTo>
                  <a:lnTo>
                    <a:pt x="20" y="475"/>
                  </a:lnTo>
                  <a:lnTo>
                    <a:pt x="0" y="381"/>
                  </a:lnTo>
                  <a:lnTo>
                    <a:pt x="0" y="249"/>
                  </a:lnTo>
                  <a:lnTo>
                    <a:pt x="29" y="376"/>
                  </a:lnTo>
                  <a:lnTo>
                    <a:pt x="134" y="440"/>
                  </a:lnTo>
                  <a:lnTo>
                    <a:pt x="291" y="282"/>
                  </a:lnTo>
                  <a:lnTo>
                    <a:pt x="278" y="139"/>
                  </a:lnTo>
                  <a:lnTo>
                    <a:pt x="308" y="0"/>
                  </a:lnTo>
                  <a:lnTo>
                    <a:pt x="346" y="114"/>
                  </a:lnTo>
                  <a:lnTo>
                    <a:pt x="413" y="181"/>
                  </a:lnTo>
                  <a:lnTo>
                    <a:pt x="434" y="232"/>
                  </a:lnTo>
                  <a:lnTo>
                    <a:pt x="439" y="287"/>
                  </a:lnTo>
                  <a:lnTo>
                    <a:pt x="439" y="287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5" name="Freeform 37"/>
            <p:cNvSpPr>
              <a:spLocks/>
            </p:cNvSpPr>
            <p:nvPr/>
          </p:nvSpPr>
          <p:spPr bwMode="auto">
            <a:xfrm>
              <a:off x="5368" y="2163"/>
              <a:ext cx="2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" y="17"/>
                </a:cxn>
                <a:cxn ang="0">
                  <a:pos x="92" y="46"/>
                </a:cxn>
                <a:cxn ang="0">
                  <a:pos x="109" y="110"/>
                </a:cxn>
                <a:cxn ang="0">
                  <a:pos x="75" y="156"/>
                </a:cxn>
                <a:cxn ang="0">
                  <a:pos x="37" y="186"/>
                </a:cxn>
                <a:cxn ang="0">
                  <a:pos x="59" y="8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9" h="186">
                  <a:moveTo>
                    <a:pt x="0" y="0"/>
                  </a:moveTo>
                  <a:lnTo>
                    <a:pt x="59" y="17"/>
                  </a:lnTo>
                  <a:lnTo>
                    <a:pt x="92" y="46"/>
                  </a:lnTo>
                  <a:lnTo>
                    <a:pt x="109" y="110"/>
                  </a:lnTo>
                  <a:lnTo>
                    <a:pt x="75" y="156"/>
                  </a:lnTo>
                  <a:lnTo>
                    <a:pt x="37" y="186"/>
                  </a:lnTo>
                  <a:lnTo>
                    <a:pt x="59" y="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A0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6" name="Freeform 38"/>
            <p:cNvSpPr>
              <a:spLocks/>
            </p:cNvSpPr>
            <p:nvPr/>
          </p:nvSpPr>
          <p:spPr bwMode="auto">
            <a:xfrm>
              <a:off x="5311" y="2183"/>
              <a:ext cx="70" cy="66"/>
            </a:xfrm>
            <a:custGeom>
              <a:avLst/>
              <a:gdLst/>
              <a:ahLst/>
              <a:cxnLst>
                <a:cxn ang="0">
                  <a:pos x="281" y="29"/>
                </a:cxn>
                <a:cxn ang="0">
                  <a:pos x="269" y="52"/>
                </a:cxn>
                <a:cxn ang="0">
                  <a:pos x="257" y="72"/>
                </a:cxn>
                <a:cxn ang="0">
                  <a:pos x="243" y="91"/>
                </a:cxn>
                <a:cxn ang="0">
                  <a:pos x="229" y="109"/>
                </a:cxn>
                <a:cxn ang="0">
                  <a:pos x="215" y="125"/>
                </a:cxn>
                <a:cxn ang="0">
                  <a:pos x="200" y="140"/>
                </a:cxn>
                <a:cxn ang="0">
                  <a:pos x="167" y="166"/>
                </a:cxn>
                <a:cxn ang="0">
                  <a:pos x="150" y="179"/>
                </a:cxn>
                <a:cxn ang="0">
                  <a:pos x="132" y="191"/>
                </a:cxn>
                <a:cxn ang="0">
                  <a:pos x="114" y="202"/>
                </a:cxn>
                <a:cxn ang="0">
                  <a:pos x="94" y="214"/>
                </a:cxn>
                <a:cxn ang="0">
                  <a:pos x="74" y="225"/>
                </a:cxn>
                <a:cxn ang="0">
                  <a:pos x="54" y="237"/>
                </a:cxn>
                <a:cxn ang="0">
                  <a:pos x="32" y="249"/>
                </a:cxn>
                <a:cxn ang="0">
                  <a:pos x="10" y="261"/>
                </a:cxn>
                <a:cxn ang="0">
                  <a:pos x="0" y="259"/>
                </a:cxn>
                <a:cxn ang="0">
                  <a:pos x="3" y="249"/>
                </a:cxn>
                <a:cxn ang="0">
                  <a:pos x="24" y="237"/>
                </a:cxn>
                <a:cxn ang="0">
                  <a:pos x="44" y="225"/>
                </a:cxn>
                <a:cxn ang="0">
                  <a:pos x="63" y="213"/>
                </a:cxn>
                <a:cxn ang="0">
                  <a:pos x="81" y="201"/>
                </a:cxn>
                <a:cxn ang="0">
                  <a:pos x="98" y="189"/>
                </a:cxn>
                <a:cxn ang="0">
                  <a:pos x="114" y="176"/>
                </a:cxn>
                <a:cxn ang="0">
                  <a:pos x="145" y="150"/>
                </a:cxn>
                <a:cxn ang="0">
                  <a:pos x="173" y="121"/>
                </a:cxn>
                <a:cxn ang="0">
                  <a:pos x="198" y="89"/>
                </a:cxn>
                <a:cxn ang="0">
                  <a:pos x="210" y="72"/>
                </a:cxn>
                <a:cxn ang="0">
                  <a:pos x="222" y="53"/>
                </a:cxn>
                <a:cxn ang="0">
                  <a:pos x="245" y="11"/>
                </a:cxn>
                <a:cxn ang="0">
                  <a:pos x="258" y="0"/>
                </a:cxn>
                <a:cxn ang="0">
                  <a:pos x="272" y="2"/>
                </a:cxn>
                <a:cxn ang="0">
                  <a:pos x="281" y="29"/>
                </a:cxn>
                <a:cxn ang="0">
                  <a:pos x="281" y="29"/>
                </a:cxn>
              </a:cxnLst>
              <a:rect l="0" t="0" r="r" b="b"/>
              <a:pathLst>
                <a:path w="281" h="261">
                  <a:moveTo>
                    <a:pt x="281" y="29"/>
                  </a:moveTo>
                  <a:lnTo>
                    <a:pt x="269" y="52"/>
                  </a:lnTo>
                  <a:lnTo>
                    <a:pt x="257" y="72"/>
                  </a:lnTo>
                  <a:lnTo>
                    <a:pt x="243" y="91"/>
                  </a:lnTo>
                  <a:lnTo>
                    <a:pt x="229" y="109"/>
                  </a:lnTo>
                  <a:lnTo>
                    <a:pt x="215" y="125"/>
                  </a:lnTo>
                  <a:lnTo>
                    <a:pt x="200" y="140"/>
                  </a:lnTo>
                  <a:lnTo>
                    <a:pt x="167" y="166"/>
                  </a:lnTo>
                  <a:lnTo>
                    <a:pt x="150" y="179"/>
                  </a:lnTo>
                  <a:lnTo>
                    <a:pt x="132" y="191"/>
                  </a:lnTo>
                  <a:lnTo>
                    <a:pt x="114" y="202"/>
                  </a:lnTo>
                  <a:lnTo>
                    <a:pt x="94" y="214"/>
                  </a:lnTo>
                  <a:lnTo>
                    <a:pt x="74" y="225"/>
                  </a:lnTo>
                  <a:lnTo>
                    <a:pt x="54" y="237"/>
                  </a:lnTo>
                  <a:lnTo>
                    <a:pt x="32" y="249"/>
                  </a:lnTo>
                  <a:lnTo>
                    <a:pt x="10" y="261"/>
                  </a:lnTo>
                  <a:lnTo>
                    <a:pt x="0" y="259"/>
                  </a:lnTo>
                  <a:lnTo>
                    <a:pt x="3" y="249"/>
                  </a:lnTo>
                  <a:lnTo>
                    <a:pt x="24" y="237"/>
                  </a:lnTo>
                  <a:lnTo>
                    <a:pt x="44" y="225"/>
                  </a:lnTo>
                  <a:lnTo>
                    <a:pt x="63" y="213"/>
                  </a:lnTo>
                  <a:lnTo>
                    <a:pt x="81" y="201"/>
                  </a:lnTo>
                  <a:lnTo>
                    <a:pt x="98" y="189"/>
                  </a:lnTo>
                  <a:lnTo>
                    <a:pt x="114" y="176"/>
                  </a:lnTo>
                  <a:lnTo>
                    <a:pt x="145" y="150"/>
                  </a:lnTo>
                  <a:lnTo>
                    <a:pt x="173" y="121"/>
                  </a:lnTo>
                  <a:lnTo>
                    <a:pt x="198" y="89"/>
                  </a:lnTo>
                  <a:lnTo>
                    <a:pt x="210" y="72"/>
                  </a:lnTo>
                  <a:lnTo>
                    <a:pt x="222" y="53"/>
                  </a:lnTo>
                  <a:lnTo>
                    <a:pt x="245" y="11"/>
                  </a:lnTo>
                  <a:lnTo>
                    <a:pt x="258" y="0"/>
                  </a:lnTo>
                  <a:lnTo>
                    <a:pt x="272" y="2"/>
                  </a:lnTo>
                  <a:lnTo>
                    <a:pt x="281" y="29"/>
                  </a:lnTo>
                  <a:lnTo>
                    <a:pt x="281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7" name="Freeform 39"/>
            <p:cNvSpPr>
              <a:spLocks/>
            </p:cNvSpPr>
            <p:nvPr/>
          </p:nvSpPr>
          <p:spPr bwMode="auto">
            <a:xfrm>
              <a:off x="5404" y="2282"/>
              <a:ext cx="73" cy="32"/>
            </a:xfrm>
            <a:custGeom>
              <a:avLst/>
              <a:gdLst/>
              <a:ahLst/>
              <a:cxnLst>
                <a:cxn ang="0">
                  <a:pos x="8" y="99"/>
                </a:cxn>
                <a:cxn ang="0">
                  <a:pos x="62" y="109"/>
                </a:cxn>
                <a:cxn ang="0">
                  <a:pos x="109" y="104"/>
                </a:cxn>
                <a:cxn ang="0">
                  <a:pos x="156" y="87"/>
                </a:cxn>
                <a:cxn ang="0">
                  <a:pos x="180" y="75"/>
                </a:cxn>
                <a:cxn ang="0">
                  <a:pos x="206" y="62"/>
                </a:cxn>
                <a:cxn ang="0">
                  <a:pos x="281" y="0"/>
                </a:cxn>
                <a:cxn ang="0">
                  <a:pos x="291" y="0"/>
                </a:cxn>
                <a:cxn ang="0">
                  <a:pos x="292" y="9"/>
                </a:cxn>
                <a:cxn ang="0">
                  <a:pos x="275" y="31"/>
                </a:cxn>
                <a:cxn ang="0">
                  <a:pos x="262" y="52"/>
                </a:cxn>
                <a:cxn ang="0">
                  <a:pos x="247" y="72"/>
                </a:cxn>
                <a:cxn ang="0">
                  <a:pos x="229" y="93"/>
                </a:cxn>
                <a:cxn ang="0">
                  <a:pos x="200" y="106"/>
                </a:cxn>
                <a:cxn ang="0">
                  <a:pos x="172" y="117"/>
                </a:cxn>
                <a:cxn ang="0">
                  <a:pos x="118" y="128"/>
                </a:cxn>
                <a:cxn ang="0">
                  <a:pos x="64" y="126"/>
                </a:cxn>
                <a:cxn ang="0">
                  <a:pos x="4" y="112"/>
                </a:cxn>
                <a:cxn ang="0">
                  <a:pos x="0" y="103"/>
                </a:cxn>
                <a:cxn ang="0">
                  <a:pos x="8" y="99"/>
                </a:cxn>
                <a:cxn ang="0">
                  <a:pos x="8" y="99"/>
                </a:cxn>
              </a:cxnLst>
              <a:rect l="0" t="0" r="r" b="b"/>
              <a:pathLst>
                <a:path w="292" h="128">
                  <a:moveTo>
                    <a:pt x="8" y="99"/>
                  </a:moveTo>
                  <a:lnTo>
                    <a:pt x="62" y="109"/>
                  </a:lnTo>
                  <a:lnTo>
                    <a:pt x="109" y="104"/>
                  </a:lnTo>
                  <a:lnTo>
                    <a:pt x="156" y="87"/>
                  </a:lnTo>
                  <a:lnTo>
                    <a:pt x="180" y="75"/>
                  </a:lnTo>
                  <a:lnTo>
                    <a:pt x="206" y="62"/>
                  </a:lnTo>
                  <a:lnTo>
                    <a:pt x="281" y="0"/>
                  </a:lnTo>
                  <a:lnTo>
                    <a:pt x="291" y="0"/>
                  </a:lnTo>
                  <a:lnTo>
                    <a:pt x="292" y="9"/>
                  </a:lnTo>
                  <a:lnTo>
                    <a:pt x="275" y="31"/>
                  </a:lnTo>
                  <a:lnTo>
                    <a:pt x="262" y="52"/>
                  </a:lnTo>
                  <a:lnTo>
                    <a:pt x="247" y="72"/>
                  </a:lnTo>
                  <a:lnTo>
                    <a:pt x="229" y="93"/>
                  </a:lnTo>
                  <a:lnTo>
                    <a:pt x="200" y="106"/>
                  </a:lnTo>
                  <a:lnTo>
                    <a:pt x="172" y="117"/>
                  </a:lnTo>
                  <a:lnTo>
                    <a:pt x="118" y="128"/>
                  </a:lnTo>
                  <a:lnTo>
                    <a:pt x="64" y="126"/>
                  </a:lnTo>
                  <a:lnTo>
                    <a:pt x="4" y="112"/>
                  </a:lnTo>
                  <a:lnTo>
                    <a:pt x="0" y="103"/>
                  </a:lnTo>
                  <a:lnTo>
                    <a:pt x="8" y="99"/>
                  </a:lnTo>
                  <a:lnTo>
                    <a:pt x="8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8" name="Freeform 40"/>
            <p:cNvSpPr>
              <a:spLocks/>
            </p:cNvSpPr>
            <p:nvPr/>
          </p:nvSpPr>
          <p:spPr bwMode="auto">
            <a:xfrm>
              <a:off x="5390" y="2310"/>
              <a:ext cx="39" cy="32"/>
            </a:xfrm>
            <a:custGeom>
              <a:avLst/>
              <a:gdLst/>
              <a:ahLst/>
              <a:cxnLst>
                <a:cxn ang="0">
                  <a:pos x="156" y="15"/>
                </a:cxn>
                <a:cxn ang="0">
                  <a:pos x="142" y="23"/>
                </a:cxn>
                <a:cxn ang="0">
                  <a:pos x="124" y="32"/>
                </a:cxn>
                <a:cxn ang="0">
                  <a:pos x="93" y="50"/>
                </a:cxn>
                <a:cxn ang="0">
                  <a:pos x="63" y="85"/>
                </a:cxn>
                <a:cxn ang="0">
                  <a:pos x="32" y="116"/>
                </a:cxn>
                <a:cxn ang="0">
                  <a:pos x="20" y="125"/>
                </a:cxn>
                <a:cxn ang="0">
                  <a:pos x="8" y="128"/>
                </a:cxn>
                <a:cxn ang="0">
                  <a:pos x="0" y="124"/>
                </a:cxn>
                <a:cxn ang="0">
                  <a:pos x="1" y="114"/>
                </a:cxn>
                <a:cxn ang="0">
                  <a:pos x="32" y="61"/>
                </a:cxn>
                <a:cxn ang="0">
                  <a:pos x="64" y="23"/>
                </a:cxn>
                <a:cxn ang="0">
                  <a:pos x="87" y="6"/>
                </a:cxn>
                <a:cxn ang="0">
                  <a:pos x="108" y="0"/>
                </a:cxn>
                <a:cxn ang="0">
                  <a:pos x="136" y="0"/>
                </a:cxn>
                <a:cxn ang="0">
                  <a:pos x="156" y="5"/>
                </a:cxn>
                <a:cxn ang="0">
                  <a:pos x="156" y="15"/>
                </a:cxn>
                <a:cxn ang="0">
                  <a:pos x="156" y="15"/>
                </a:cxn>
              </a:cxnLst>
              <a:rect l="0" t="0" r="r" b="b"/>
              <a:pathLst>
                <a:path w="156" h="128">
                  <a:moveTo>
                    <a:pt x="156" y="15"/>
                  </a:moveTo>
                  <a:lnTo>
                    <a:pt x="142" y="23"/>
                  </a:lnTo>
                  <a:lnTo>
                    <a:pt x="124" y="32"/>
                  </a:lnTo>
                  <a:lnTo>
                    <a:pt x="93" y="50"/>
                  </a:lnTo>
                  <a:lnTo>
                    <a:pt x="63" y="85"/>
                  </a:lnTo>
                  <a:lnTo>
                    <a:pt x="32" y="116"/>
                  </a:lnTo>
                  <a:lnTo>
                    <a:pt x="20" y="125"/>
                  </a:lnTo>
                  <a:lnTo>
                    <a:pt x="8" y="128"/>
                  </a:lnTo>
                  <a:lnTo>
                    <a:pt x="0" y="124"/>
                  </a:lnTo>
                  <a:lnTo>
                    <a:pt x="1" y="114"/>
                  </a:lnTo>
                  <a:lnTo>
                    <a:pt x="32" y="61"/>
                  </a:lnTo>
                  <a:lnTo>
                    <a:pt x="64" y="23"/>
                  </a:lnTo>
                  <a:lnTo>
                    <a:pt x="87" y="6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56" y="5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9" name="Freeform 41"/>
            <p:cNvSpPr>
              <a:spLocks/>
            </p:cNvSpPr>
            <p:nvPr/>
          </p:nvSpPr>
          <p:spPr bwMode="auto">
            <a:xfrm>
              <a:off x="5361" y="2272"/>
              <a:ext cx="25" cy="50"/>
            </a:xfrm>
            <a:custGeom>
              <a:avLst/>
              <a:gdLst/>
              <a:ahLst/>
              <a:cxnLst>
                <a:cxn ang="0">
                  <a:pos x="84" y="9"/>
                </a:cxn>
                <a:cxn ang="0">
                  <a:pos x="76" y="34"/>
                </a:cxn>
                <a:cxn ang="0">
                  <a:pos x="82" y="59"/>
                </a:cxn>
                <a:cxn ang="0">
                  <a:pos x="99" y="113"/>
                </a:cxn>
                <a:cxn ang="0">
                  <a:pos x="97" y="124"/>
                </a:cxn>
                <a:cxn ang="0">
                  <a:pos x="78" y="148"/>
                </a:cxn>
                <a:cxn ang="0">
                  <a:pos x="58" y="167"/>
                </a:cxn>
                <a:cxn ang="0">
                  <a:pos x="12" y="203"/>
                </a:cxn>
                <a:cxn ang="0">
                  <a:pos x="0" y="202"/>
                </a:cxn>
                <a:cxn ang="0">
                  <a:pos x="1" y="190"/>
                </a:cxn>
                <a:cxn ang="0">
                  <a:pos x="35" y="152"/>
                </a:cxn>
                <a:cxn ang="0">
                  <a:pos x="48" y="132"/>
                </a:cxn>
                <a:cxn ang="0">
                  <a:pos x="62" y="109"/>
                </a:cxn>
                <a:cxn ang="0">
                  <a:pos x="57" y="53"/>
                </a:cxn>
                <a:cxn ang="0">
                  <a:pos x="60" y="27"/>
                </a:cxn>
                <a:cxn ang="0">
                  <a:pos x="73" y="1"/>
                </a:cxn>
                <a:cxn ang="0">
                  <a:pos x="82" y="0"/>
                </a:cxn>
                <a:cxn ang="0">
                  <a:pos x="84" y="9"/>
                </a:cxn>
                <a:cxn ang="0">
                  <a:pos x="84" y="9"/>
                </a:cxn>
              </a:cxnLst>
              <a:rect l="0" t="0" r="r" b="b"/>
              <a:pathLst>
                <a:path w="99" h="203">
                  <a:moveTo>
                    <a:pt x="84" y="9"/>
                  </a:moveTo>
                  <a:lnTo>
                    <a:pt x="76" y="34"/>
                  </a:lnTo>
                  <a:lnTo>
                    <a:pt x="82" y="59"/>
                  </a:lnTo>
                  <a:lnTo>
                    <a:pt x="99" y="113"/>
                  </a:lnTo>
                  <a:lnTo>
                    <a:pt x="97" y="124"/>
                  </a:lnTo>
                  <a:lnTo>
                    <a:pt x="78" y="148"/>
                  </a:lnTo>
                  <a:lnTo>
                    <a:pt x="58" y="167"/>
                  </a:lnTo>
                  <a:lnTo>
                    <a:pt x="12" y="203"/>
                  </a:lnTo>
                  <a:lnTo>
                    <a:pt x="0" y="202"/>
                  </a:lnTo>
                  <a:lnTo>
                    <a:pt x="1" y="190"/>
                  </a:lnTo>
                  <a:lnTo>
                    <a:pt x="35" y="152"/>
                  </a:lnTo>
                  <a:lnTo>
                    <a:pt x="48" y="132"/>
                  </a:lnTo>
                  <a:lnTo>
                    <a:pt x="62" y="109"/>
                  </a:lnTo>
                  <a:lnTo>
                    <a:pt x="57" y="53"/>
                  </a:lnTo>
                  <a:lnTo>
                    <a:pt x="60" y="27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84" y="9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0" name="Freeform 42"/>
            <p:cNvSpPr>
              <a:spLocks/>
            </p:cNvSpPr>
            <p:nvPr/>
          </p:nvSpPr>
          <p:spPr bwMode="auto">
            <a:xfrm>
              <a:off x="5398" y="1930"/>
              <a:ext cx="87" cy="149"/>
            </a:xfrm>
            <a:custGeom>
              <a:avLst/>
              <a:gdLst/>
              <a:ahLst/>
              <a:cxnLst>
                <a:cxn ang="0">
                  <a:pos x="297" y="510"/>
                </a:cxn>
                <a:cxn ang="0">
                  <a:pos x="300" y="426"/>
                </a:cxn>
                <a:cxn ang="0">
                  <a:pos x="314" y="352"/>
                </a:cxn>
                <a:cxn ang="0">
                  <a:pos x="321" y="279"/>
                </a:cxn>
                <a:cxn ang="0">
                  <a:pos x="316" y="241"/>
                </a:cxn>
                <a:cxn ang="0">
                  <a:pos x="304" y="201"/>
                </a:cxn>
                <a:cxn ang="0">
                  <a:pos x="285" y="168"/>
                </a:cxn>
                <a:cxn ang="0">
                  <a:pos x="270" y="139"/>
                </a:cxn>
                <a:cxn ang="0">
                  <a:pos x="253" y="112"/>
                </a:cxn>
                <a:cxn ang="0">
                  <a:pos x="228" y="84"/>
                </a:cxn>
                <a:cxn ang="0">
                  <a:pos x="215" y="74"/>
                </a:cxn>
                <a:cxn ang="0">
                  <a:pos x="203" y="65"/>
                </a:cxn>
                <a:cxn ang="0">
                  <a:pos x="180" y="51"/>
                </a:cxn>
                <a:cxn ang="0">
                  <a:pos x="154" y="42"/>
                </a:cxn>
                <a:cxn ang="0">
                  <a:pos x="124" y="35"/>
                </a:cxn>
                <a:cxn ang="0">
                  <a:pos x="68" y="35"/>
                </a:cxn>
                <a:cxn ang="0">
                  <a:pos x="28" y="66"/>
                </a:cxn>
                <a:cxn ang="0">
                  <a:pos x="30" y="164"/>
                </a:cxn>
                <a:cxn ang="0">
                  <a:pos x="29" y="188"/>
                </a:cxn>
                <a:cxn ang="0">
                  <a:pos x="39" y="229"/>
                </a:cxn>
                <a:cxn ang="0">
                  <a:pos x="50" y="266"/>
                </a:cxn>
                <a:cxn ang="0">
                  <a:pos x="69" y="335"/>
                </a:cxn>
                <a:cxn ang="0">
                  <a:pos x="90" y="485"/>
                </a:cxn>
                <a:cxn ang="0">
                  <a:pos x="74" y="579"/>
                </a:cxn>
                <a:cxn ang="0">
                  <a:pos x="68" y="589"/>
                </a:cxn>
                <a:cxn ang="0">
                  <a:pos x="57" y="595"/>
                </a:cxn>
                <a:cxn ang="0">
                  <a:pos x="48" y="594"/>
                </a:cxn>
                <a:cxn ang="0">
                  <a:pos x="43" y="585"/>
                </a:cxn>
                <a:cxn ang="0">
                  <a:pos x="58" y="480"/>
                </a:cxn>
                <a:cxn ang="0">
                  <a:pos x="53" y="401"/>
                </a:cxn>
                <a:cxn ang="0">
                  <a:pos x="38" y="334"/>
                </a:cxn>
                <a:cxn ang="0">
                  <a:pos x="21" y="267"/>
                </a:cxn>
                <a:cxn ang="0">
                  <a:pos x="1" y="191"/>
                </a:cxn>
                <a:cxn ang="0">
                  <a:pos x="0" y="164"/>
                </a:cxn>
                <a:cxn ang="0">
                  <a:pos x="2" y="59"/>
                </a:cxn>
                <a:cxn ang="0">
                  <a:pos x="11" y="42"/>
                </a:cxn>
                <a:cxn ang="0">
                  <a:pos x="23" y="28"/>
                </a:cxn>
                <a:cxn ang="0">
                  <a:pos x="37" y="17"/>
                </a:cxn>
                <a:cxn ang="0">
                  <a:pos x="54" y="9"/>
                </a:cxn>
                <a:cxn ang="0">
                  <a:pos x="89" y="0"/>
                </a:cxn>
                <a:cxn ang="0">
                  <a:pos x="129" y="0"/>
                </a:cxn>
                <a:cxn ang="0">
                  <a:pos x="195" y="19"/>
                </a:cxn>
                <a:cxn ang="0">
                  <a:pos x="223" y="35"/>
                </a:cxn>
                <a:cxn ang="0">
                  <a:pos x="252" y="57"/>
                </a:cxn>
                <a:cxn ang="0">
                  <a:pos x="279" y="87"/>
                </a:cxn>
                <a:cxn ang="0">
                  <a:pos x="299" y="117"/>
                </a:cxn>
                <a:cxn ang="0">
                  <a:pos x="316" y="149"/>
                </a:cxn>
                <a:cxn ang="0">
                  <a:pos x="336" y="184"/>
                </a:cxn>
                <a:cxn ang="0">
                  <a:pos x="351" y="266"/>
                </a:cxn>
                <a:cxn ang="0">
                  <a:pos x="347" y="305"/>
                </a:cxn>
                <a:cxn ang="0">
                  <a:pos x="338" y="343"/>
                </a:cxn>
                <a:cxn ang="0">
                  <a:pos x="310" y="509"/>
                </a:cxn>
                <a:cxn ang="0">
                  <a:pos x="304" y="517"/>
                </a:cxn>
                <a:cxn ang="0">
                  <a:pos x="297" y="510"/>
                </a:cxn>
                <a:cxn ang="0">
                  <a:pos x="297" y="510"/>
                </a:cxn>
              </a:cxnLst>
              <a:rect l="0" t="0" r="r" b="b"/>
              <a:pathLst>
                <a:path w="351" h="595">
                  <a:moveTo>
                    <a:pt x="297" y="510"/>
                  </a:moveTo>
                  <a:lnTo>
                    <a:pt x="300" y="426"/>
                  </a:lnTo>
                  <a:lnTo>
                    <a:pt x="314" y="352"/>
                  </a:lnTo>
                  <a:lnTo>
                    <a:pt x="321" y="279"/>
                  </a:lnTo>
                  <a:lnTo>
                    <a:pt x="316" y="241"/>
                  </a:lnTo>
                  <a:lnTo>
                    <a:pt x="304" y="201"/>
                  </a:lnTo>
                  <a:lnTo>
                    <a:pt x="285" y="168"/>
                  </a:lnTo>
                  <a:lnTo>
                    <a:pt x="270" y="139"/>
                  </a:lnTo>
                  <a:lnTo>
                    <a:pt x="253" y="112"/>
                  </a:lnTo>
                  <a:lnTo>
                    <a:pt x="228" y="84"/>
                  </a:lnTo>
                  <a:lnTo>
                    <a:pt x="215" y="74"/>
                  </a:lnTo>
                  <a:lnTo>
                    <a:pt x="203" y="65"/>
                  </a:lnTo>
                  <a:lnTo>
                    <a:pt x="180" y="51"/>
                  </a:lnTo>
                  <a:lnTo>
                    <a:pt x="154" y="42"/>
                  </a:lnTo>
                  <a:lnTo>
                    <a:pt x="124" y="35"/>
                  </a:lnTo>
                  <a:lnTo>
                    <a:pt x="68" y="35"/>
                  </a:lnTo>
                  <a:lnTo>
                    <a:pt x="28" y="66"/>
                  </a:lnTo>
                  <a:lnTo>
                    <a:pt x="30" y="164"/>
                  </a:lnTo>
                  <a:lnTo>
                    <a:pt x="29" y="188"/>
                  </a:lnTo>
                  <a:lnTo>
                    <a:pt x="39" y="229"/>
                  </a:lnTo>
                  <a:lnTo>
                    <a:pt x="50" y="266"/>
                  </a:lnTo>
                  <a:lnTo>
                    <a:pt x="69" y="335"/>
                  </a:lnTo>
                  <a:lnTo>
                    <a:pt x="90" y="485"/>
                  </a:lnTo>
                  <a:lnTo>
                    <a:pt x="74" y="579"/>
                  </a:lnTo>
                  <a:lnTo>
                    <a:pt x="68" y="589"/>
                  </a:lnTo>
                  <a:lnTo>
                    <a:pt x="57" y="595"/>
                  </a:lnTo>
                  <a:lnTo>
                    <a:pt x="48" y="594"/>
                  </a:lnTo>
                  <a:lnTo>
                    <a:pt x="43" y="585"/>
                  </a:lnTo>
                  <a:lnTo>
                    <a:pt x="58" y="480"/>
                  </a:lnTo>
                  <a:lnTo>
                    <a:pt x="53" y="401"/>
                  </a:lnTo>
                  <a:lnTo>
                    <a:pt x="38" y="334"/>
                  </a:lnTo>
                  <a:lnTo>
                    <a:pt x="21" y="267"/>
                  </a:lnTo>
                  <a:lnTo>
                    <a:pt x="1" y="191"/>
                  </a:lnTo>
                  <a:lnTo>
                    <a:pt x="0" y="164"/>
                  </a:lnTo>
                  <a:lnTo>
                    <a:pt x="2" y="59"/>
                  </a:lnTo>
                  <a:lnTo>
                    <a:pt x="11" y="42"/>
                  </a:lnTo>
                  <a:lnTo>
                    <a:pt x="23" y="28"/>
                  </a:lnTo>
                  <a:lnTo>
                    <a:pt x="37" y="17"/>
                  </a:lnTo>
                  <a:lnTo>
                    <a:pt x="54" y="9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95" y="19"/>
                  </a:lnTo>
                  <a:lnTo>
                    <a:pt x="223" y="35"/>
                  </a:lnTo>
                  <a:lnTo>
                    <a:pt x="252" y="57"/>
                  </a:lnTo>
                  <a:lnTo>
                    <a:pt x="279" y="87"/>
                  </a:lnTo>
                  <a:lnTo>
                    <a:pt x="299" y="117"/>
                  </a:lnTo>
                  <a:lnTo>
                    <a:pt x="316" y="149"/>
                  </a:lnTo>
                  <a:lnTo>
                    <a:pt x="336" y="184"/>
                  </a:lnTo>
                  <a:lnTo>
                    <a:pt x="351" y="266"/>
                  </a:lnTo>
                  <a:lnTo>
                    <a:pt x="347" y="305"/>
                  </a:lnTo>
                  <a:lnTo>
                    <a:pt x="338" y="343"/>
                  </a:lnTo>
                  <a:lnTo>
                    <a:pt x="310" y="509"/>
                  </a:lnTo>
                  <a:lnTo>
                    <a:pt x="304" y="517"/>
                  </a:lnTo>
                  <a:lnTo>
                    <a:pt x="297" y="510"/>
                  </a:lnTo>
                  <a:lnTo>
                    <a:pt x="297" y="5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1" name="Freeform 43"/>
            <p:cNvSpPr>
              <a:spLocks/>
            </p:cNvSpPr>
            <p:nvPr/>
          </p:nvSpPr>
          <p:spPr bwMode="auto">
            <a:xfrm>
              <a:off x="5423" y="2022"/>
              <a:ext cx="41" cy="10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33" y="5"/>
                </a:cxn>
                <a:cxn ang="0">
                  <a:pos x="94" y="0"/>
                </a:cxn>
                <a:cxn ang="0">
                  <a:pos x="156" y="7"/>
                </a:cxn>
                <a:cxn ang="0">
                  <a:pos x="164" y="17"/>
                </a:cxn>
                <a:cxn ang="0">
                  <a:pos x="159" y="26"/>
                </a:cxn>
                <a:cxn ang="0">
                  <a:pos x="96" y="23"/>
                </a:cxn>
                <a:cxn ang="0">
                  <a:pos x="46" y="37"/>
                </a:cxn>
                <a:cxn ang="0">
                  <a:pos x="26" y="40"/>
                </a:cxn>
                <a:cxn ang="0">
                  <a:pos x="6" y="33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13" y="14"/>
                </a:cxn>
                <a:cxn ang="0">
                  <a:pos x="13" y="14"/>
                </a:cxn>
              </a:cxnLst>
              <a:rect l="0" t="0" r="r" b="b"/>
              <a:pathLst>
                <a:path w="164" h="40">
                  <a:moveTo>
                    <a:pt x="13" y="14"/>
                  </a:moveTo>
                  <a:lnTo>
                    <a:pt x="33" y="5"/>
                  </a:lnTo>
                  <a:lnTo>
                    <a:pt x="94" y="0"/>
                  </a:lnTo>
                  <a:lnTo>
                    <a:pt x="156" y="7"/>
                  </a:lnTo>
                  <a:lnTo>
                    <a:pt x="164" y="17"/>
                  </a:lnTo>
                  <a:lnTo>
                    <a:pt x="159" y="26"/>
                  </a:lnTo>
                  <a:lnTo>
                    <a:pt x="96" y="23"/>
                  </a:lnTo>
                  <a:lnTo>
                    <a:pt x="46" y="37"/>
                  </a:lnTo>
                  <a:lnTo>
                    <a:pt x="26" y="40"/>
                  </a:lnTo>
                  <a:lnTo>
                    <a:pt x="6" y="33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13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2" name="Freeform 44"/>
            <p:cNvSpPr>
              <a:spLocks/>
            </p:cNvSpPr>
            <p:nvPr/>
          </p:nvSpPr>
          <p:spPr bwMode="auto">
            <a:xfrm>
              <a:off x="5361" y="2061"/>
              <a:ext cx="128" cy="190"/>
            </a:xfrm>
            <a:custGeom>
              <a:avLst/>
              <a:gdLst/>
              <a:ahLst/>
              <a:cxnLst>
                <a:cxn ang="0">
                  <a:pos x="502" y="14"/>
                </a:cxn>
                <a:cxn ang="0">
                  <a:pos x="355" y="32"/>
                </a:cxn>
                <a:cxn ang="0">
                  <a:pos x="287" y="49"/>
                </a:cxn>
                <a:cxn ang="0">
                  <a:pos x="252" y="61"/>
                </a:cxn>
                <a:cxn ang="0">
                  <a:pos x="214" y="76"/>
                </a:cxn>
                <a:cxn ang="0">
                  <a:pos x="131" y="107"/>
                </a:cxn>
                <a:cxn ang="0">
                  <a:pos x="58" y="150"/>
                </a:cxn>
                <a:cxn ang="0">
                  <a:pos x="38" y="203"/>
                </a:cxn>
                <a:cxn ang="0">
                  <a:pos x="46" y="219"/>
                </a:cxn>
                <a:cxn ang="0">
                  <a:pos x="61" y="232"/>
                </a:cxn>
                <a:cxn ang="0">
                  <a:pos x="81" y="281"/>
                </a:cxn>
                <a:cxn ang="0">
                  <a:pos x="67" y="300"/>
                </a:cxn>
                <a:cxn ang="0">
                  <a:pos x="52" y="318"/>
                </a:cxn>
                <a:cxn ang="0">
                  <a:pos x="17" y="376"/>
                </a:cxn>
                <a:cxn ang="0">
                  <a:pos x="17" y="394"/>
                </a:cxn>
                <a:cxn ang="0">
                  <a:pos x="26" y="409"/>
                </a:cxn>
                <a:cxn ang="0">
                  <a:pos x="52" y="438"/>
                </a:cxn>
                <a:cxn ang="0">
                  <a:pos x="84" y="472"/>
                </a:cxn>
                <a:cxn ang="0">
                  <a:pos x="94" y="511"/>
                </a:cxn>
                <a:cxn ang="0">
                  <a:pos x="83" y="548"/>
                </a:cxn>
                <a:cxn ang="0">
                  <a:pos x="61" y="629"/>
                </a:cxn>
                <a:cxn ang="0">
                  <a:pos x="74" y="646"/>
                </a:cxn>
                <a:cxn ang="0">
                  <a:pos x="90" y="661"/>
                </a:cxn>
                <a:cxn ang="0">
                  <a:pos x="118" y="705"/>
                </a:cxn>
                <a:cxn ang="0">
                  <a:pos x="130" y="727"/>
                </a:cxn>
                <a:cxn ang="0">
                  <a:pos x="145" y="750"/>
                </a:cxn>
                <a:cxn ang="0">
                  <a:pos x="143" y="759"/>
                </a:cxn>
                <a:cxn ang="0">
                  <a:pos x="133" y="758"/>
                </a:cxn>
                <a:cxn ang="0">
                  <a:pos x="117" y="735"/>
                </a:cxn>
                <a:cxn ang="0">
                  <a:pos x="102" y="717"/>
                </a:cxn>
                <a:cxn ang="0">
                  <a:pos x="87" y="698"/>
                </a:cxn>
                <a:cxn ang="0">
                  <a:pos x="71" y="676"/>
                </a:cxn>
                <a:cxn ang="0">
                  <a:pos x="37" y="636"/>
                </a:cxn>
                <a:cxn ang="0">
                  <a:pos x="41" y="597"/>
                </a:cxn>
                <a:cxn ang="0">
                  <a:pos x="51" y="563"/>
                </a:cxn>
                <a:cxn ang="0">
                  <a:pos x="57" y="530"/>
                </a:cxn>
                <a:cxn ang="0">
                  <a:pos x="48" y="495"/>
                </a:cxn>
                <a:cxn ang="0">
                  <a:pos x="17" y="463"/>
                </a:cxn>
                <a:cxn ang="0">
                  <a:pos x="0" y="419"/>
                </a:cxn>
                <a:cxn ang="0">
                  <a:pos x="4" y="370"/>
                </a:cxn>
                <a:cxn ang="0">
                  <a:pos x="40" y="311"/>
                </a:cxn>
                <a:cxn ang="0">
                  <a:pos x="52" y="277"/>
                </a:cxn>
                <a:cxn ang="0">
                  <a:pos x="36" y="249"/>
                </a:cxn>
                <a:cxn ang="0">
                  <a:pos x="25" y="228"/>
                </a:cxn>
                <a:cxn ang="0">
                  <a:pos x="23" y="202"/>
                </a:cxn>
                <a:cxn ang="0">
                  <a:pos x="45" y="144"/>
                </a:cxn>
                <a:cxn ang="0">
                  <a:pos x="60" y="124"/>
                </a:cxn>
                <a:cxn ang="0">
                  <a:pos x="76" y="108"/>
                </a:cxn>
                <a:cxn ang="0">
                  <a:pos x="95" y="94"/>
                </a:cxn>
                <a:cxn ang="0">
                  <a:pos x="118" y="83"/>
                </a:cxn>
                <a:cxn ang="0">
                  <a:pos x="161" y="70"/>
                </a:cxn>
                <a:cxn ang="0">
                  <a:pos x="206" y="59"/>
                </a:cxn>
                <a:cxn ang="0">
                  <a:pos x="245" y="44"/>
                </a:cxn>
                <a:cxn ang="0">
                  <a:pos x="281" y="32"/>
                </a:cxn>
                <a:cxn ang="0">
                  <a:pos x="350" y="17"/>
                </a:cxn>
                <a:cxn ang="0">
                  <a:pos x="501" y="0"/>
                </a:cxn>
                <a:cxn ang="0">
                  <a:pos x="509" y="6"/>
                </a:cxn>
                <a:cxn ang="0">
                  <a:pos x="502" y="14"/>
                </a:cxn>
                <a:cxn ang="0">
                  <a:pos x="502" y="14"/>
                </a:cxn>
              </a:cxnLst>
              <a:rect l="0" t="0" r="r" b="b"/>
              <a:pathLst>
                <a:path w="509" h="759">
                  <a:moveTo>
                    <a:pt x="502" y="14"/>
                  </a:moveTo>
                  <a:lnTo>
                    <a:pt x="355" y="32"/>
                  </a:lnTo>
                  <a:lnTo>
                    <a:pt x="287" y="49"/>
                  </a:lnTo>
                  <a:lnTo>
                    <a:pt x="252" y="61"/>
                  </a:lnTo>
                  <a:lnTo>
                    <a:pt x="214" y="76"/>
                  </a:lnTo>
                  <a:lnTo>
                    <a:pt x="131" y="107"/>
                  </a:lnTo>
                  <a:lnTo>
                    <a:pt x="58" y="150"/>
                  </a:lnTo>
                  <a:lnTo>
                    <a:pt x="38" y="203"/>
                  </a:lnTo>
                  <a:lnTo>
                    <a:pt x="46" y="219"/>
                  </a:lnTo>
                  <a:lnTo>
                    <a:pt x="61" y="232"/>
                  </a:lnTo>
                  <a:lnTo>
                    <a:pt x="81" y="281"/>
                  </a:lnTo>
                  <a:lnTo>
                    <a:pt x="67" y="300"/>
                  </a:lnTo>
                  <a:lnTo>
                    <a:pt x="52" y="318"/>
                  </a:lnTo>
                  <a:lnTo>
                    <a:pt x="17" y="376"/>
                  </a:lnTo>
                  <a:lnTo>
                    <a:pt x="17" y="394"/>
                  </a:lnTo>
                  <a:lnTo>
                    <a:pt x="26" y="409"/>
                  </a:lnTo>
                  <a:lnTo>
                    <a:pt x="52" y="438"/>
                  </a:lnTo>
                  <a:lnTo>
                    <a:pt x="84" y="472"/>
                  </a:lnTo>
                  <a:lnTo>
                    <a:pt x="94" y="511"/>
                  </a:lnTo>
                  <a:lnTo>
                    <a:pt x="83" y="548"/>
                  </a:lnTo>
                  <a:lnTo>
                    <a:pt x="61" y="629"/>
                  </a:lnTo>
                  <a:lnTo>
                    <a:pt x="74" y="646"/>
                  </a:lnTo>
                  <a:lnTo>
                    <a:pt x="90" y="661"/>
                  </a:lnTo>
                  <a:lnTo>
                    <a:pt x="118" y="705"/>
                  </a:lnTo>
                  <a:lnTo>
                    <a:pt x="130" y="727"/>
                  </a:lnTo>
                  <a:lnTo>
                    <a:pt x="145" y="750"/>
                  </a:lnTo>
                  <a:lnTo>
                    <a:pt x="143" y="759"/>
                  </a:lnTo>
                  <a:lnTo>
                    <a:pt x="133" y="758"/>
                  </a:lnTo>
                  <a:lnTo>
                    <a:pt x="117" y="735"/>
                  </a:lnTo>
                  <a:lnTo>
                    <a:pt x="102" y="717"/>
                  </a:lnTo>
                  <a:lnTo>
                    <a:pt x="87" y="698"/>
                  </a:lnTo>
                  <a:lnTo>
                    <a:pt x="71" y="676"/>
                  </a:lnTo>
                  <a:lnTo>
                    <a:pt x="37" y="636"/>
                  </a:lnTo>
                  <a:lnTo>
                    <a:pt x="41" y="597"/>
                  </a:lnTo>
                  <a:lnTo>
                    <a:pt x="51" y="563"/>
                  </a:lnTo>
                  <a:lnTo>
                    <a:pt x="57" y="530"/>
                  </a:lnTo>
                  <a:lnTo>
                    <a:pt x="48" y="495"/>
                  </a:lnTo>
                  <a:lnTo>
                    <a:pt x="17" y="463"/>
                  </a:lnTo>
                  <a:lnTo>
                    <a:pt x="0" y="419"/>
                  </a:lnTo>
                  <a:lnTo>
                    <a:pt x="4" y="370"/>
                  </a:lnTo>
                  <a:lnTo>
                    <a:pt x="40" y="311"/>
                  </a:lnTo>
                  <a:lnTo>
                    <a:pt x="52" y="277"/>
                  </a:lnTo>
                  <a:lnTo>
                    <a:pt x="36" y="249"/>
                  </a:lnTo>
                  <a:lnTo>
                    <a:pt x="25" y="228"/>
                  </a:lnTo>
                  <a:lnTo>
                    <a:pt x="23" y="202"/>
                  </a:lnTo>
                  <a:lnTo>
                    <a:pt x="45" y="144"/>
                  </a:lnTo>
                  <a:lnTo>
                    <a:pt x="60" y="124"/>
                  </a:lnTo>
                  <a:lnTo>
                    <a:pt x="76" y="108"/>
                  </a:lnTo>
                  <a:lnTo>
                    <a:pt x="95" y="94"/>
                  </a:lnTo>
                  <a:lnTo>
                    <a:pt x="118" y="83"/>
                  </a:lnTo>
                  <a:lnTo>
                    <a:pt x="161" y="70"/>
                  </a:lnTo>
                  <a:lnTo>
                    <a:pt x="206" y="59"/>
                  </a:lnTo>
                  <a:lnTo>
                    <a:pt x="245" y="44"/>
                  </a:lnTo>
                  <a:lnTo>
                    <a:pt x="281" y="32"/>
                  </a:lnTo>
                  <a:lnTo>
                    <a:pt x="350" y="17"/>
                  </a:lnTo>
                  <a:lnTo>
                    <a:pt x="501" y="0"/>
                  </a:lnTo>
                  <a:lnTo>
                    <a:pt x="509" y="6"/>
                  </a:lnTo>
                  <a:lnTo>
                    <a:pt x="502" y="14"/>
                  </a:lnTo>
                  <a:lnTo>
                    <a:pt x="50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3" name="Freeform 45"/>
            <p:cNvSpPr>
              <a:spLocks/>
            </p:cNvSpPr>
            <p:nvPr/>
          </p:nvSpPr>
          <p:spPr bwMode="auto">
            <a:xfrm>
              <a:off x="5393" y="2263"/>
              <a:ext cx="23" cy="1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2" y="23"/>
                </a:cxn>
                <a:cxn ang="0">
                  <a:pos x="38" y="35"/>
                </a:cxn>
                <a:cxn ang="0">
                  <a:pos x="62" y="47"/>
                </a:cxn>
                <a:cxn ang="0">
                  <a:pos x="88" y="59"/>
                </a:cxn>
                <a:cxn ang="0">
                  <a:pos x="93" y="68"/>
                </a:cxn>
                <a:cxn ang="0">
                  <a:pos x="84" y="72"/>
                </a:cxn>
                <a:cxn ang="0">
                  <a:pos x="28" y="56"/>
                </a:cxn>
                <a:cxn ang="0">
                  <a:pos x="8" y="35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93" h="72">
                  <a:moveTo>
                    <a:pt x="14" y="6"/>
                  </a:moveTo>
                  <a:lnTo>
                    <a:pt x="22" y="23"/>
                  </a:lnTo>
                  <a:lnTo>
                    <a:pt x="38" y="35"/>
                  </a:lnTo>
                  <a:lnTo>
                    <a:pt x="62" y="47"/>
                  </a:lnTo>
                  <a:lnTo>
                    <a:pt x="88" y="59"/>
                  </a:lnTo>
                  <a:lnTo>
                    <a:pt x="93" y="68"/>
                  </a:lnTo>
                  <a:lnTo>
                    <a:pt x="84" y="72"/>
                  </a:lnTo>
                  <a:lnTo>
                    <a:pt x="28" y="56"/>
                  </a:lnTo>
                  <a:lnTo>
                    <a:pt x="8" y="35"/>
                  </a:lnTo>
                  <a:lnTo>
                    <a:pt x="0" y="8"/>
                  </a:lnTo>
                  <a:lnTo>
                    <a:pt x="5" y="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4" name="Freeform 46"/>
            <p:cNvSpPr>
              <a:spLocks/>
            </p:cNvSpPr>
            <p:nvPr/>
          </p:nvSpPr>
          <p:spPr bwMode="auto">
            <a:xfrm>
              <a:off x="5420" y="2258"/>
              <a:ext cx="79" cy="32"/>
            </a:xfrm>
            <a:custGeom>
              <a:avLst/>
              <a:gdLst/>
              <a:ahLst/>
              <a:cxnLst>
                <a:cxn ang="0">
                  <a:pos x="7" y="116"/>
                </a:cxn>
                <a:cxn ang="0">
                  <a:pos x="110" y="99"/>
                </a:cxn>
                <a:cxn ang="0">
                  <a:pos x="209" y="69"/>
                </a:cxn>
                <a:cxn ang="0">
                  <a:pos x="265" y="50"/>
                </a:cxn>
                <a:cxn ang="0">
                  <a:pos x="302" y="3"/>
                </a:cxn>
                <a:cxn ang="0">
                  <a:pos x="311" y="0"/>
                </a:cxn>
                <a:cxn ang="0">
                  <a:pos x="315" y="9"/>
                </a:cxn>
                <a:cxn ang="0">
                  <a:pos x="302" y="42"/>
                </a:cxn>
                <a:cxn ang="0">
                  <a:pos x="286" y="74"/>
                </a:cxn>
                <a:cxn ang="0">
                  <a:pos x="253" y="87"/>
                </a:cxn>
                <a:cxn ang="0">
                  <a:pos x="221" y="99"/>
                </a:cxn>
                <a:cxn ang="0">
                  <a:pos x="193" y="108"/>
                </a:cxn>
                <a:cxn ang="0">
                  <a:pos x="167" y="115"/>
                </a:cxn>
                <a:cxn ang="0">
                  <a:pos x="117" y="121"/>
                </a:cxn>
                <a:cxn ang="0">
                  <a:pos x="9" y="130"/>
                </a:cxn>
                <a:cxn ang="0">
                  <a:pos x="0" y="124"/>
                </a:cxn>
                <a:cxn ang="0">
                  <a:pos x="7" y="116"/>
                </a:cxn>
                <a:cxn ang="0">
                  <a:pos x="7" y="116"/>
                </a:cxn>
              </a:cxnLst>
              <a:rect l="0" t="0" r="r" b="b"/>
              <a:pathLst>
                <a:path w="315" h="130">
                  <a:moveTo>
                    <a:pt x="7" y="116"/>
                  </a:moveTo>
                  <a:lnTo>
                    <a:pt x="110" y="99"/>
                  </a:lnTo>
                  <a:lnTo>
                    <a:pt x="209" y="69"/>
                  </a:lnTo>
                  <a:lnTo>
                    <a:pt x="265" y="50"/>
                  </a:lnTo>
                  <a:lnTo>
                    <a:pt x="302" y="3"/>
                  </a:lnTo>
                  <a:lnTo>
                    <a:pt x="311" y="0"/>
                  </a:lnTo>
                  <a:lnTo>
                    <a:pt x="315" y="9"/>
                  </a:lnTo>
                  <a:lnTo>
                    <a:pt x="302" y="42"/>
                  </a:lnTo>
                  <a:lnTo>
                    <a:pt x="286" y="74"/>
                  </a:lnTo>
                  <a:lnTo>
                    <a:pt x="253" y="87"/>
                  </a:lnTo>
                  <a:lnTo>
                    <a:pt x="221" y="99"/>
                  </a:lnTo>
                  <a:lnTo>
                    <a:pt x="193" y="108"/>
                  </a:lnTo>
                  <a:lnTo>
                    <a:pt x="167" y="115"/>
                  </a:lnTo>
                  <a:lnTo>
                    <a:pt x="117" y="121"/>
                  </a:lnTo>
                  <a:lnTo>
                    <a:pt x="9" y="130"/>
                  </a:lnTo>
                  <a:lnTo>
                    <a:pt x="0" y="124"/>
                  </a:lnTo>
                  <a:lnTo>
                    <a:pt x="7" y="116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5" name="Freeform 47"/>
            <p:cNvSpPr>
              <a:spLocks/>
            </p:cNvSpPr>
            <p:nvPr/>
          </p:nvSpPr>
          <p:spPr bwMode="auto">
            <a:xfrm>
              <a:off x="5436" y="2223"/>
              <a:ext cx="80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3" y="17"/>
                </a:cxn>
                <a:cxn ang="0">
                  <a:pos x="108" y="28"/>
                </a:cxn>
                <a:cxn ang="0">
                  <a:pos x="209" y="14"/>
                </a:cxn>
                <a:cxn ang="0">
                  <a:pos x="257" y="7"/>
                </a:cxn>
                <a:cxn ang="0">
                  <a:pos x="311" y="4"/>
                </a:cxn>
                <a:cxn ang="0">
                  <a:pos x="318" y="11"/>
                </a:cxn>
                <a:cxn ang="0">
                  <a:pos x="311" y="18"/>
                </a:cxn>
                <a:cxn ang="0">
                  <a:pos x="257" y="25"/>
                </a:cxn>
                <a:cxn ang="0">
                  <a:pos x="210" y="40"/>
                </a:cxn>
                <a:cxn ang="0">
                  <a:pos x="163" y="57"/>
                </a:cxn>
                <a:cxn ang="0">
                  <a:pos x="109" y="66"/>
                </a:cxn>
                <a:cxn ang="0">
                  <a:pos x="69" y="62"/>
                </a:cxn>
                <a:cxn ang="0">
                  <a:pos x="31" y="49"/>
                </a:cxn>
                <a:cxn ang="0">
                  <a:pos x="18" y="29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18" h="66">
                  <a:moveTo>
                    <a:pt x="10" y="0"/>
                  </a:moveTo>
                  <a:lnTo>
                    <a:pt x="53" y="17"/>
                  </a:lnTo>
                  <a:lnTo>
                    <a:pt x="108" y="28"/>
                  </a:lnTo>
                  <a:lnTo>
                    <a:pt x="209" y="14"/>
                  </a:lnTo>
                  <a:lnTo>
                    <a:pt x="257" y="7"/>
                  </a:lnTo>
                  <a:lnTo>
                    <a:pt x="311" y="4"/>
                  </a:lnTo>
                  <a:lnTo>
                    <a:pt x="318" y="11"/>
                  </a:lnTo>
                  <a:lnTo>
                    <a:pt x="311" y="18"/>
                  </a:lnTo>
                  <a:lnTo>
                    <a:pt x="257" y="25"/>
                  </a:lnTo>
                  <a:lnTo>
                    <a:pt x="210" y="40"/>
                  </a:lnTo>
                  <a:lnTo>
                    <a:pt x="163" y="57"/>
                  </a:lnTo>
                  <a:lnTo>
                    <a:pt x="109" y="66"/>
                  </a:lnTo>
                  <a:lnTo>
                    <a:pt x="69" y="62"/>
                  </a:lnTo>
                  <a:lnTo>
                    <a:pt x="31" y="49"/>
                  </a:lnTo>
                  <a:lnTo>
                    <a:pt x="18" y="29"/>
                  </a:lnTo>
                  <a:lnTo>
                    <a:pt x="4" y="13"/>
                  </a:lnTo>
                  <a:lnTo>
                    <a:pt x="0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6" name="Freeform 48"/>
            <p:cNvSpPr>
              <a:spLocks/>
            </p:cNvSpPr>
            <p:nvPr/>
          </p:nvSpPr>
          <p:spPr bwMode="auto">
            <a:xfrm>
              <a:off x="5418" y="2169"/>
              <a:ext cx="84" cy="13"/>
            </a:xfrm>
            <a:custGeom>
              <a:avLst/>
              <a:gdLst/>
              <a:ahLst/>
              <a:cxnLst>
                <a:cxn ang="0">
                  <a:pos x="9" y="20"/>
                </a:cxn>
                <a:cxn ang="0">
                  <a:pos x="64" y="21"/>
                </a:cxn>
                <a:cxn ang="0">
                  <a:pos x="119" y="11"/>
                </a:cxn>
                <a:cxn ang="0">
                  <a:pos x="175" y="2"/>
                </a:cxn>
                <a:cxn ang="0">
                  <a:pos x="224" y="0"/>
                </a:cxn>
                <a:cxn ang="0">
                  <a:pos x="329" y="1"/>
                </a:cxn>
                <a:cxn ang="0">
                  <a:pos x="336" y="7"/>
                </a:cxn>
                <a:cxn ang="0">
                  <a:pos x="329" y="15"/>
                </a:cxn>
                <a:cxn ang="0">
                  <a:pos x="229" y="27"/>
                </a:cxn>
                <a:cxn ang="0">
                  <a:pos x="183" y="39"/>
                </a:cxn>
                <a:cxn ang="0">
                  <a:pos x="129" y="52"/>
                </a:cxn>
                <a:cxn ang="0">
                  <a:pos x="68" y="50"/>
                </a:cxn>
                <a:cxn ang="0">
                  <a:pos x="6" y="34"/>
                </a:cxn>
                <a:cxn ang="0">
                  <a:pos x="0" y="25"/>
                </a:cxn>
                <a:cxn ang="0">
                  <a:pos x="9" y="20"/>
                </a:cxn>
                <a:cxn ang="0">
                  <a:pos x="9" y="20"/>
                </a:cxn>
              </a:cxnLst>
              <a:rect l="0" t="0" r="r" b="b"/>
              <a:pathLst>
                <a:path w="336" h="52">
                  <a:moveTo>
                    <a:pt x="9" y="20"/>
                  </a:moveTo>
                  <a:lnTo>
                    <a:pt x="64" y="21"/>
                  </a:lnTo>
                  <a:lnTo>
                    <a:pt x="119" y="11"/>
                  </a:lnTo>
                  <a:lnTo>
                    <a:pt x="175" y="2"/>
                  </a:lnTo>
                  <a:lnTo>
                    <a:pt x="224" y="0"/>
                  </a:lnTo>
                  <a:lnTo>
                    <a:pt x="329" y="1"/>
                  </a:lnTo>
                  <a:lnTo>
                    <a:pt x="336" y="7"/>
                  </a:lnTo>
                  <a:lnTo>
                    <a:pt x="329" y="15"/>
                  </a:lnTo>
                  <a:lnTo>
                    <a:pt x="229" y="27"/>
                  </a:lnTo>
                  <a:lnTo>
                    <a:pt x="183" y="39"/>
                  </a:lnTo>
                  <a:lnTo>
                    <a:pt x="129" y="52"/>
                  </a:lnTo>
                  <a:lnTo>
                    <a:pt x="68" y="50"/>
                  </a:lnTo>
                  <a:lnTo>
                    <a:pt x="6" y="34"/>
                  </a:lnTo>
                  <a:lnTo>
                    <a:pt x="0" y="25"/>
                  </a:lnTo>
                  <a:lnTo>
                    <a:pt x="9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7" name="Freeform 49"/>
            <p:cNvSpPr>
              <a:spLocks/>
            </p:cNvSpPr>
            <p:nvPr/>
          </p:nvSpPr>
          <p:spPr bwMode="auto">
            <a:xfrm>
              <a:off x="5408" y="2111"/>
              <a:ext cx="105" cy="19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67" y="35"/>
                </a:cxn>
                <a:cxn ang="0">
                  <a:pos x="101" y="35"/>
                </a:cxn>
                <a:cxn ang="0">
                  <a:pos x="134" y="30"/>
                </a:cxn>
                <a:cxn ang="0">
                  <a:pos x="172" y="20"/>
                </a:cxn>
                <a:cxn ang="0">
                  <a:pos x="206" y="13"/>
                </a:cxn>
                <a:cxn ang="0">
                  <a:pos x="270" y="6"/>
                </a:cxn>
                <a:cxn ang="0">
                  <a:pos x="410" y="0"/>
                </a:cxn>
                <a:cxn ang="0">
                  <a:pos x="418" y="6"/>
                </a:cxn>
                <a:cxn ang="0">
                  <a:pos x="411" y="13"/>
                </a:cxn>
                <a:cxn ang="0">
                  <a:pos x="276" y="33"/>
                </a:cxn>
                <a:cxn ang="0">
                  <a:pos x="213" y="49"/>
                </a:cxn>
                <a:cxn ang="0">
                  <a:pos x="180" y="58"/>
                </a:cxn>
                <a:cxn ang="0">
                  <a:pos x="143" y="69"/>
                </a:cxn>
                <a:cxn ang="0">
                  <a:pos x="101" y="75"/>
                </a:cxn>
                <a:cxn ang="0">
                  <a:pos x="59" y="75"/>
                </a:cxn>
                <a:cxn ang="0">
                  <a:pos x="32" y="61"/>
                </a:cxn>
                <a:cxn ang="0">
                  <a:pos x="20" y="53"/>
                </a:cxn>
                <a:cxn ang="0">
                  <a:pos x="6" y="46"/>
                </a:cxn>
                <a:cxn ang="0">
                  <a:pos x="0" y="37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418" h="75">
                  <a:moveTo>
                    <a:pt x="10" y="33"/>
                  </a:moveTo>
                  <a:lnTo>
                    <a:pt x="67" y="35"/>
                  </a:lnTo>
                  <a:lnTo>
                    <a:pt x="101" y="35"/>
                  </a:lnTo>
                  <a:lnTo>
                    <a:pt x="134" y="30"/>
                  </a:lnTo>
                  <a:lnTo>
                    <a:pt x="172" y="20"/>
                  </a:lnTo>
                  <a:lnTo>
                    <a:pt x="206" y="13"/>
                  </a:lnTo>
                  <a:lnTo>
                    <a:pt x="270" y="6"/>
                  </a:lnTo>
                  <a:lnTo>
                    <a:pt x="410" y="0"/>
                  </a:lnTo>
                  <a:lnTo>
                    <a:pt x="418" y="6"/>
                  </a:lnTo>
                  <a:lnTo>
                    <a:pt x="411" y="13"/>
                  </a:lnTo>
                  <a:lnTo>
                    <a:pt x="276" y="33"/>
                  </a:lnTo>
                  <a:lnTo>
                    <a:pt x="213" y="49"/>
                  </a:lnTo>
                  <a:lnTo>
                    <a:pt x="180" y="58"/>
                  </a:lnTo>
                  <a:lnTo>
                    <a:pt x="143" y="69"/>
                  </a:lnTo>
                  <a:lnTo>
                    <a:pt x="101" y="75"/>
                  </a:lnTo>
                  <a:lnTo>
                    <a:pt x="59" y="75"/>
                  </a:lnTo>
                  <a:lnTo>
                    <a:pt x="32" y="61"/>
                  </a:lnTo>
                  <a:lnTo>
                    <a:pt x="20" y="53"/>
                  </a:lnTo>
                  <a:lnTo>
                    <a:pt x="6" y="46"/>
                  </a:lnTo>
                  <a:lnTo>
                    <a:pt x="0" y="37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8" name="Freeform 50"/>
            <p:cNvSpPr>
              <a:spLocks/>
            </p:cNvSpPr>
            <p:nvPr/>
          </p:nvSpPr>
          <p:spPr bwMode="auto">
            <a:xfrm>
              <a:off x="5500" y="2071"/>
              <a:ext cx="14" cy="2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34" y="27"/>
                </a:cxn>
                <a:cxn ang="0">
                  <a:pos x="56" y="53"/>
                </a:cxn>
                <a:cxn ang="0">
                  <a:pos x="54" y="101"/>
                </a:cxn>
                <a:cxn ang="0">
                  <a:pos x="47" y="108"/>
                </a:cxn>
                <a:cxn ang="0">
                  <a:pos x="39" y="101"/>
                </a:cxn>
                <a:cxn ang="0">
                  <a:pos x="31" y="62"/>
                </a:cxn>
                <a:cxn ang="0">
                  <a:pos x="0" y="9"/>
                </a:cxn>
                <a:cxn ang="0">
                  <a:pos x="2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56" h="108">
                  <a:moveTo>
                    <a:pt x="12" y="2"/>
                  </a:moveTo>
                  <a:lnTo>
                    <a:pt x="34" y="27"/>
                  </a:lnTo>
                  <a:lnTo>
                    <a:pt x="56" y="53"/>
                  </a:lnTo>
                  <a:lnTo>
                    <a:pt x="54" y="101"/>
                  </a:lnTo>
                  <a:lnTo>
                    <a:pt x="47" y="108"/>
                  </a:lnTo>
                  <a:lnTo>
                    <a:pt x="39" y="101"/>
                  </a:lnTo>
                  <a:lnTo>
                    <a:pt x="31" y="62"/>
                  </a:lnTo>
                  <a:lnTo>
                    <a:pt x="0" y="9"/>
                  </a:lnTo>
                  <a:lnTo>
                    <a:pt x="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9" name="Freeform 51"/>
            <p:cNvSpPr>
              <a:spLocks/>
            </p:cNvSpPr>
            <p:nvPr/>
          </p:nvSpPr>
          <p:spPr bwMode="auto">
            <a:xfrm>
              <a:off x="5507" y="2063"/>
              <a:ext cx="39" cy="7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3" y="43"/>
                </a:cxn>
                <a:cxn ang="0">
                  <a:pos x="68" y="68"/>
                </a:cxn>
                <a:cxn ang="0">
                  <a:pos x="86" y="95"/>
                </a:cxn>
                <a:cxn ang="0">
                  <a:pos x="98" y="111"/>
                </a:cxn>
                <a:cxn ang="0">
                  <a:pos x="109" y="126"/>
                </a:cxn>
                <a:cxn ang="0">
                  <a:pos x="132" y="153"/>
                </a:cxn>
                <a:cxn ang="0">
                  <a:pos x="158" y="217"/>
                </a:cxn>
                <a:cxn ang="0">
                  <a:pos x="157" y="277"/>
                </a:cxn>
                <a:cxn ang="0">
                  <a:pos x="149" y="288"/>
                </a:cxn>
                <a:cxn ang="0">
                  <a:pos x="142" y="300"/>
                </a:cxn>
                <a:cxn ang="0">
                  <a:pos x="134" y="306"/>
                </a:cxn>
                <a:cxn ang="0">
                  <a:pos x="128" y="298"/>
                </a:cxn>
                <a:cxn ang="0">
                  <a:pos x="124" y="273"/>
                </a:cxn>
                <a:cxn ang="0">
                  <a:pos x="124" y="258"/>
                </a:cxn>
                <a:cxn ang="0">
                  <a:pos x="124" y="252"/>
                </a:cxn>
                <a:cxn ang="0">
                  <a:pos x="124" y="245"/>
                </a:cxn>
                <a:cxn ang="0">
                  <a:pos x="124" y="239"/>
                </a:cxn>
                <a:cxn ang="0">
                  <a:pos x="124" y="233"/>
                </a:cxn>
                <a:cxn ang="0">
                  <a:pos x="124" y="218"/>
                </a:cxn>
                <a:cxn ang="0">
                  <a:pos x="119" y="185"/>
                </a:cxn>
                <a:cxn ang="0">
                  <a:pos x="108" y="157"/>
                </a:cxn>
                <a:cxn ang="0">
                  <a:pos x="93" y="131"/>
                </a:cxn>
                <a:cxn ang="0">
                  <a:pos x="73" y="102"/>
                </a:cxn>
                <a:cxn ang="0">
                  <a:pos x="42" y="53"/>
                </a:cxn>
                <a:cxn ang="0">
                  <a:pos x="26" y="31"/>
                </a:cxn>
                <a:cxn ang="0">
                  <a:pos x="2" y="11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8" h="306">
                  <a:moveTo>
                    <a:pt x="10" y="0"/>
                  </a:moveTo>
                  <a:lnTo>
                    <a:pt x="53" y="43"/>
                  </a:lnTo>
                  <a:lnTo>
                    <a:pt x="68" y="68"/>
                  </a:lnTo>
                  <a:lnTo>
                    <a:pt x="86" y="95"/>
                  </a:lnTo>
                  <a:lnTo>
                    <a:pt x="98" y="111"/>
                  </a:lnTo>
                  <a:lnTo>
                    <a:pt x="109" y="126"/>
                  </a:lnTo>
                  <a:lnTo>
                    <a:pt x="132" y="153"/>
                  </a:lnTo>
                  <a:lnTo>
                    <a:pt x="158" y="217"/>
                  </a:lnTo>
                  <a:lnTo>
                    <a:pt x="157" y="277"/>
                  </a:lnTo>
                  <a:lnTo>
                    <a:pt x="149" y="288"/>
                  </a:lnTo>
                  <a:lnTo>
                    <a:pt x="142" y="300"/>
                  </a:lnTo>
                  <a:lnTo>
                    <a:pt x="134" y="306"/>
                  </a:lnTo>
                  <a:lnTo>
                    <a:pt x="128" y="298"/>
                  </a:lnTo>
                  <a:lnTo>
                    <a:pt x="124" y="273"/>
                  </a:lnTo>
                  <a:lnTo>
                    <a:pt x="124" y="258"/>
                  </a:lnTo>
                  <a:lnTo>
                    <a:pt x="124" y="252"/>
                  </a:lnTo>
                  <a:lnTo>
                    <a:pt x="124" y="245"/>
                  </a:lnTo>
                  <a:lnTo>
                    <a:pt x="124" y="239"/>
                  </a:lnTo>
                  <a:lnTo>
                    <a:pt x="124" y="233"/>
                  </a:lnTo>
                  <a:lnTo>
                    <a:pt x="124" y="218"/>
                  </a:lnTo>
                  <a:lnTo>
                    <a:pt x="119" y="185"/>
                  </a:lnTo>
                  <a:lnTo>
                    <a:pt x="108" y="157"/>
                  </a:lnTo>
                  <a:lnTo>
                    <a:pt x="93" y="131"/>
                  </a:lnTo>
                  <a:lnTo>
                    <a:pt x="73" y="102"/>
                  </a:lnTo>
                  <a:lnTo>
                    <a:pt x="42" y="53"/>
                  </a:lnTo>
                  <a:lnTo>
                    <a:pt x="26" y="31"/>
                  </a:lnTo>
                  <a:lnTo>
                    <a:pt x="2" y="11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0" name="Freeform 52"/>
            <p:cNvSpPr>
              <a:spLocks/>
            </p:cNvSpPr>
            <p:nvPr/>
          </p:nvSpPr>
          <p:spPr bwMode="auto">
            <a:xfrm>
              <a:off x="5520" y="2116"/>
              <a:ext cx="33" cy="8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0" y="28"/>
                </a:cxn>
                <a:cxn ang="0">
                  <a:pos x="85" y="62"/>
                </a:cxn>
                <a:cxn ang="0">
                  <a:pos x="123" y="125"/>
                </a:cxn>
                <a:cxn ang="0">
                  <a:pos x="128" y="149"/>
                </a:cxn>
                <a:cxn ang="0">
                  <a:pos x="133" y="213"/>
                </a:cxn>
                <a:cxn ang="0">
                  <a:pos x="127" y="243"/>
                </a:cxn>
                <a:cxn ang="0">
                  <a:pos x="117" y="275"/>
                </a:cxn>
                <a:cxn ang="0">
                  <a:pos x="106" y="293"/>
                </a:cxn>
                <a:cxn ang="0">
                  <a:pos x="93" y="307"/>
                </a:cxn>
                <a:cxn ang="0">
                  <a:pos x="62" y="333"/>
                </a:cxn>
                <a:cxn ang="0">
                  <a:pos x="56" y="328"/>
                </a:cxn>
                <a:cxn ang="0">
                  <a:pos x="62" y="315"/>
                </a:cxn>
                <a:cxn ang="0">
                  <a:pos x="79" y="293"/>
                </a:cxn>
                <a:cxn ang="0">
                  <a:pos x="90" y="265"/>
                </a:cxn>
                <a:cxn ang="0">
                  <a:pos x="105" y="210"/>
                </a:cxn>
                <a:cxn ang="0">
                  <a:pos x="103" y="153"/>
                </a:cxn>
                <a:cxn ang="0">
                  <a:pos x="96" y="132"/>
                </a:cxn>
                <a:cxn ang="0">
                  <a:pos x="84" y="104"/>
                </a:cxn>
                <a:cxn ang="0">
                  <a:pos x="65" y="80"/>
                </a:cxn>
                <a:cxn ang="0">
                  <a:pos x="37" y="43"/>
                </a:cxn>
                <a:cxn ang="0">
                  <a:pos x="23" y="26"/>
                </a:cxn>
                <a:cxn ang="0">
                  <a:pos x="3" y="12"/>
                </a:cxn>
                <a:cxn ang="0">
                  <a:pos x="0" y="2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33" h="333">
                  <a:moveTo>
                    <a:pt x="10" y="0"/>
                  </a:moveTo>
                  <a:lnTo>
                    <a:pt x="50" y="28"/>
                  </a:lnTo>
                  <a:lnTo>
                    <a:pt x="85" y="62"/>
                  </a:lnTo>
                  <a:lnTo>
                    <a:pt x="123" y="125"/>
                  </a:lnTo>
                  <a:lnTo>
                    <a:pt x="128" y="149"/>
                  </a:lnTo>
                  <a:lnTo>
                    <a:pt x="133" y="213"/>
                  </a:lnTo>
                  <a:lnTo>
                    <a:pt x="127" y="243"/>
                  </a:lnTo>
                  <a:lnTo>
                    <a:pt x="117" y="275"/>
                  </a:lnTo>
                  <a:lnTo>
                    <a:pt x="106" y="293"/>
                  </a:lnTo>
                  <a:lnTo>
                    <a:pt x="93" y="307"/>
                  </a:lnTo>
                  <a:lnTo>
                    <a:pt x="62" y="333"/>
                  </a:lnTo>
                  <a:lnTo>
                    <a:pt x="56" y="328"/>
                  </a:lnTo>
                  <a:lnTo>
                    <a:pt x="62" y="315"/>
                  </a:lnTo>
                  <a:lnTo>
                    <a:pt x="79" y="293"/>
                  </a:lnTo>
                  <a:lnTo>
                    <a:pt x="90" y="265"/>
                  </a:lnTo>
                  <a:lnTo>
                    <a:pt x="105" y="210"/>
                  </a:lnTo>
                  <a:lnTo>
                    <a:pt x="103" y="153"/>
                  </a:lnTo>
                  <a:lnTo>
                    <a:pt x="96" y="132"/>
                  </a:lnTo>
                  <a:lnTo>
                    <a:pt x="84" y="104"/>
                  </a:lnTo>
                  <a:lnTo>
                    <a:pt x="65" y="80"/>
                  </a:lnTo>
                  <a:lnTo>
                    <a:pt x="37" y="43"/>
                  </a:lnTo>
                  <a:lnTo>
                    <a:pt x="23" y="26"/>
                  </a:lnTo>
                  <a:lnTo>
                    <a:pt x="3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1" name="Freeform 53"/>
            <p:cNvSpPr>
              <a:spLocks/>
            </p:cNvSpPr>
            <p:nvPr/>
          </p:nvSpPr>
          <p:spPr bwMode="auto">
            <a:xfrm>
              <a:off x="5508" y="2128"/>
              <a:ext cx="14" cy="36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51" y="44"/>
                </a:cxn>
                <a:cxn ang="0">
                  <a:pos x="54" y="87"/>
                </a:cxn>
                <a:cxn ang="0">
                  <a:pos x="47" y="104"/>
                </a:cxn>
                <a:cxn ang="0">
                  <a:pos x="37" y="119"/>
                </a:cxn>
                <a:cxn ang="0">
                  <a:pos x="10" y="146"/>
                </a:cxn>
                <a:cxn ang="0">
                  <a:pos x="0" y="146"/>
                </a:cxn>
                <a:cxn ang="0">
                  <a:pos x="0" y="137"/>
                </a:cxn>
                <a:cxn ang="0">
                  <a:pos x="14" y="110"/>
                </a:cxn>
                <a:cxn ang="0">
                  <a:pos x="20" y="80"/>
                </a:cxn>
                <a:cxn ang="0">
                  <a:pos x="19" y="9"/>
                </a:cxn>
                <a:cxn ang="0">
                  <a:pos x="22" y="0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54" h="146">
                  <a:moveTo>
                    <a:pt x="32" y="3"/>
                  </a:moveTo>
                  <a:lnTo>
                    <a:pt x="51" y="44"/>
                  </a:lnTo>
                  <a:lnTo>
                    <a:pt x="54" y="87"/>
                  </a:lnTo>
                  <a:lnTo>
                    <a:pt x="47" y="104"/>
                  </a:lnTo>
                  <a:lnTo>
                    <a:pt x="37" y="119"/>
                  </a:lnTo>
                  <a:lnTo>
                    <a:pt x="10" y="146"/>
                  </a:lnTo>
                  <a:lnTo>
                    <a:pt x="0" y="146"/>
                  </a:lnTo>
                  <a:lnTo>
                    <a:pt x="0" y="137"/>
                  </a:lnTo>
                  <a:lnTo>
                    <a:pt x="14" y="110"/>
                  </a:lnTo>
                  <a:lnTo>
                    <a:pt x="20" y="80"/>
                  </a:lnTo>
                  <a:lnTo>
                    <a:pt x="19" y="9"/>
                  </a:lnTo>
                  <a:lnTo>
                    <a:pt x="22" y="0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2" name="Freeform 54"/>
            <p:cNvSpPr>
              <a:spLocks/>
            </p:cNvSpPr>
            <p:nvPr/>
          </p:nvSpPr>
          <p:spPr bwMode="auto">
            <a:xfrm>
              <a:off x="5512" y="2173"/>
              <a:ext cx="27" cy="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5" y="71"/>
                </a:cxn>
                <a:cxn ang="0">
                  <a:pos x="110" y="131"/>
                </a:cxn>
                <a:cxn ang="0">
                  <a:pos x="108" y="161"/>
                </a:cxn>
                <a:cxn ang="0">
                  <a:pos x="99" y="194"/>
                </a:cxn>
                <a:cxn ang="0">
                  <a:pos x="90" y="215"/>
                </a:cxn>
                <a:cxn ang="0">
                  <a:pos x="75" y="233"/>
                </a:cxn>
                <a:cxn ang="0">
                  <a:pos x="61" y="239"/>
                </a:cxn>
                <a:cxn ang="0">
                  <a:pos x="49" y="235"/>
                </a:cxn>
                <a:cxn ang="0">
                  <a:pos x="48" y="212"/>
                </a:cxn>
                <a:cxn ang="0">
                  <a:pos x="66" y="184"/>
                </a:cxn>
                <a:cxn ang="0">
                  <a:pos x="76" y="156"/>
                </a:cxn>
                <a:cxn ang="0">
                  <a:pos x="85" y="130"/>
                </a:cxn>
                <a:cxn ang="0">
                  <a:pos x="88" y="104"/>
                </a:cxn>
                <a:cxn ang="0">
                  <a:pos x="81" y="77"/>
                </a:cxn>
                <a:cxn ang="0">
                  <a:pos x="66" y="54"/>
                </a:cxn>
                <a:cxn ang="0">
                  <a:pos x="48" y="38"/>
                </a:cxn>
                <a:cxn ang="0">
                  <a:pos x="26" y="25"/>
                </a:cxn>
                <a:cxn ang="0">
                  <a:pos x="2" y="11"/>
                </a:cxn>
                <a:cxn ang="0">
                  <a:pos x="0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10" h="239">
                  <a:moveTo>
                    <a:pt x="9" y="0"/>
                  </a:moveTo>
                  <a:lnTo>
                    <a:pt x="95" y="71"/>
                  </a:lnTo>
                  <a:lnTo>
                    <a:pt x="110" y="131"/>
                  </a:lnTo>
                  <a:lnTo>
                    <a:pt x="108" y="161"/>
                  </a:lnTo>
                  <a:lnTo>
                    <a:pt x="99" y="194"/>
                  </a:lnTo>
                  <a:lnTo>
                    <a:pt x="90" y="215"/>
                  </a:lnTo>
                  <a:lnTo>
                    <a:pt x="75" y="233"/>
                  </a:lnTo>
                  <a:lnTo>
                    <a:pt x="61" y="239"/>
                  </a:lnTo>
                  <a:lnTo>
                    <a:pt x="49" y="235"/>
                  </a:lnTo>
                  <a:lnTo>
                    <a:pt x="48" y="212"/>
                  </a:lnTo>
                  <a:lnTo>
                    <a:pt x="66" y="184"/>
                  </a:lnTo>
                  <a:lnTo>
                    <a:pt x="76" y="156"/>
                  </a:lnTo>
                  <a:lnTo>
                    <a:pt x="85" y="130"/>
                  </a:lnTo>
                  <a:lnTo>
                    <a:pt x="88" y="104"/>
                  </a:lnTo>
                  <a:lnTo>
                    <a:pt x="81" y="77"/>
                  </a:lnTo>
                  <a:lnTo>
                    <a:pt x="66" y="54"/>
                  </a:lnTo>
                  <a:lnTo>
                    <a:pt x="48" y="38"/>
                  </a:lnTo>
                  <a:lnTo>
                    <a:pt x="26" y="25"/>
                  </a:lnTo>
                  <a:lnTo>
                    <a:pt x="2" y="11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3" name="Freeform 55"/>
            <p:cNvSpPr>
              <a:spLocks/>
            </p:cNvSpPr>
            <p:nvPr/>
          </p:nvSpPr>
          <p:spPr bwMode="auto">
            <a:xfrm>
              <a:off x="5509" y="2180"/>
              <a:ext cx="13" cy="31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51" y="88"/>
                </a:cxn>
                <a:cxn ang="0">
                  <a:pos x="40" y="103"/>
                </a:cxn>
                <a:cxn ang="0">
                  <a:pos x="28" y="118"/>
                </a:cxn>
                <a:cxn ang="0">
                  <a:pos x="19" y="122"/>
                </a:cxn>
                <a:cxn ang="0">
                  <a:pos x="15" y="113"/>
                </a:cxn>
                <a:cxn ang="0">
                  <a:pos x="21" y="82"/>
                </a:cxn>
                <a:cxn ang="0">
                  <a:pos x="16" y="44"/>
                </a:cxn>
                <a:cxn ang="0">
                  <a:pos x="0" y="9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2"/>
                </a:cxn>
              </a:cxnLst>
              <a:rect l="0" t="0" r="r" b="b"/>
              <a:pathLst>
                <a:path w="51" h="122">
                  <a:moveTo>
                    <a:pt x="13" y="2"/>
                  </a:moveTo>
                  <a:lnTo>
                    <a:pt x="51" y="88"/>
                  </a:lnTo>
                  <a:lnTo>
                    <a:pt x="40" y="103"/>
                  </a:lnTo>
                  <a:lnTo>
                    <a:pt x="28" y="118"/>
                  </a:lnTo>
                  <a:lnTo>
                    <a:pt x="19" y="122"/>
                  </a:lnTo>
                  <a:lnTo>
                    <a:pt x="15" y="113"/>
                  </a:lnTo>
                  <a:lnTo>
                    <a:pt x="21" y="82"/>
                  </a:lnTo>
                  <a:lnTo>
                    <a:pt x="16" y="44"/>
                  </a:lnTo>
                  <a:lnTo>
                    <a:pt x="0" y="9"/>
                  </a:lnTo>
                  <a:lnTo>
                    <a:pt x="4" y="0"/>
                  </a:lnTo>
                  <a:lnTo>
                    <a:pt x="13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4" name="Freeform 56"/>
            <p:cNvSpPr>
              <a:spLocks/>
            </p:cNvSpPr>
            <p:nvPr/>
          </p:nvSpPr>
          <p:spPr bwMode="auto">
            <a:xfrm>
              <a:off x="5466" y="2228"/>
              <a:ext cx="69" cy="59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52" y="20"/>
                </a:cxn>
                <a:cxn ang="0">
                  <a:pos x="269" y="45"/>
                </a:cxn>
                <a:cxn ang="0">
                  <a:pos x="276" y="109"/>
                </a:cxn>
                <a:cxn ang="0">
                  <a:pos x="263" y="136"/>
                </a:cxn>
                <a:cxn ang="0">
                  <a:pos x="246" y="156"/>
                </a:cxn>
                <a:cxn ang="0">
                  <a:pos x="230" y="177"/>
                </a:cxn>
                <a:cxn ang="0">
                  <a:pos x="210" y="196"/>
                </a:cxn>
                <a:cxn ang="0">
                  <a:pos x="189" y="214"/>
                </a:cxn>
                <a:cxn ang="0">
                  <a:pos x="167" y="226"/>
                </a:cxn>
                <a:cxn ang="0">
                  <a:pos x="118" y="235"/>
                </a:cxn>
                <a:cxn ang="0">
                  <a:pos x="6" y="227"/>
                </a:cxn>
                <a:cxn ang="0">
                  <a:pos x="0" y="219"/>
                </a:cxn>
                <a:cxn ang="0">
                  <a:pos x="7" y="213"/>
                </a:cxn>
                <a:cxn ang="0">
                  <a:pos x="104" y="213"/>
                </a:cxn>
                <a:cxn ang="0">
                  <a:pos x="146" y="200"/>
                </a:cxn>
                <a:cxn ang="0">
                  <a:pos x="183" y="171"/>
                </a:cxn>
                <a:cxn ang="0">
                  <a:pos x="205" y="156"/>
                </a:cxn>
                <a:cxn ang="0">
                  <a:pos x="230" y="120"/>
                </a:cxn>
                <a:cxn ang="0">
                  <a:pos x="240" y="98"/>
                </a:cxn>
                <a:cxn ang="0">
                  <a:pos x="242" y="50"/>
                </a:cxn>
                <a:cxn ang="0">
                  <a:pos x="234" y="30"/>
                </a:cxn>
                <a:cxn ang="0">
                  <a:pos x="215" y="15"/>
                </a:cxn>
                <a:cxn ang="0">
                  <a:pos x="212" y="3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76" h="235">
                  <a:moveTo>
                    <a:pt x="224" y="0"/>
                  </a:moveTo>
                  <a:lnTo>
                    <a:pt x="252" y="20"/>
                  </a:lnTo>
                  <a:lnTo>
                    <a:pt x="269" y="45"/>
                  </a:lnTo>
                  <a:lnTo>
                    <a:pt x="276" y="109"/>
                  </a:lnTo>
                  <a:lnTo>
                    <a:pt x="263" y="136"/>
                  </a:lnTo>
                  <a:lnTo>
                    <a:pt x="246" y="156"/>
                  </a:lnTo>
                  <a:lnTo>
                    <a:pt x="230" y="177"/>
                  </a:lnTo>
                  <a:lnTo>
                    <a:pt x="210" y="196"/>
                  </a:lnTo>
                  <a:lnTo>
                    <a:pt x="189" y="214"/>
                  </a:lnTo>
                  <a:lnTo>
                    <a:pt x="167" y="226"/>
                  </a:lnTo>
                  <a:lnTo>
                    <a:pt x="118" y="235"/>
                  </a:lnTo>
                  <a:lnTo>
                    <a:pt x="6" y="227"/>
                  </a:lnTo>
                  <a:lnTo>
                    <a:pt x="0" y="219"/>
                  </a:lnTo>
                  <a:lnTo>
                    <a:pt x="7" y="213"/>
                  </a:lnTo>
                  <a:lnTo>
                    <a:pt x="104" y="213"/>
                  </a:lnTo>
                  <a:lnTo>
                    <a:pt x="146" y="200"/>
                  </a:lnTo>
                  <a:lnTo>
                    <a:pt x="183" y="171"/>
                  </a:lnTo>
                  <a:lnTo>
                    <a:pt x="205" y="156"/>
                  </a:lnTo>
                  <a:lnTo>
                    <a:pt x="230" y="120"/>
                  </a:lnTo>
                  <a:lnTo>
                    <a:pt x="240" y="98"/>
                  </a:lnTo>
                  <a:lnTo>
                    <a:pt x="242" y="50"/>
                  </a:lnTo>
                  <a:lnTo>
                    <a:pt x="234" y="30"/>
                  </a:lnTo>
                  <a:lnTo>
                    <a:pt x="215" y="15"/>
                  </a:lnTo>
                  <a:lnTo>
                    <a:pt x="212" y="3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5" name="Freeform 57"/>
            <p:cNvSpPr>
              <a:spLocks/>
            </p:cNvSpPr>
            <p:nvPr/>
          </p:nvSpPr>
          <p:spPr bwMode="auto">
            <a:xfrm>
              <a:off x="5287" y="2236"/>
              <a:ext cx="122" cy="159"/>
            </a:xfrm>
            <a:custGeom>
              <a:avLst/>
              <a:gdLst/>
              <a:ahLst/>
              <a:cxnLst>
                <a:cxn ang="0">
                  <a:pos x="149" y="17"/>
                </a:cxn>
                <a:cxn ang="0">
                  <a:pos x="70" y="64"/>
                </a:cxn>
                <a:cxn ang="0">
                  <a:pos x="38" y="137"/>
                </a:cxn>
                <a:cxn ang="0">
                  <a:pos x="27" y="228"/>
                </a:cxn>
                <a:cxn ang="0">
                  <a:pos x="50" y="313"/>
                </a:cxn>
                <a:cxn ang="0">
                  <a:pos x="117" y="400"/>
                </a:cxn>
                <a:cxn ang="0">
                  <a:pos x="222" y="458"/>
                </a:cxn>
                <a:cxn ang="0">
                  <a:pos x="310" y="472"/>
                </a:cxn>
                <a:cxn ang="0">
                  <a:pos x="364" y="461"/>
                </a:cxn>
                <a:cxn ang="0">
                  <a:pos x="412" y="408"/>
                </a:cxn>
                <a:cxn ang="0">
                  <a:pos x="478" y="368"/>
                </a:cxn>
                <a:cxn ang="0">
                  <a:pos x="488" y="415"/>
                </a:cxn>
                <a:cxn ang="0">
                  <a:pos x="455" y="494"/>
                </a:cxn>
                <a:cxn ang="0">
                  <a:pos x="423" y="560"/>
                </a:cxn>
                <a:cxn ang="0">
                  <a:pos x="274" y="637"/>
                </a:cxn>
                <a:cxn ang="0">
                  <a:pos x="242" y="623"/>
                </a:cxn>
                <a:cxn ang="0">
                  <a:pos x="329" y="540"/>
                </a:cxn>
                <a:cxn ang="0">
                  <a:pos x="306" y="505"/>
                </a:cxn>
                <a:cxn ang="0">
                  <a:pos x="201" y="496"/>
                </a:cxn>
                <a:cxn ang="0">
                  <a:pos x="102" y="432"/>
                </a:cxn>
                <a:cxn ang="0">
                  <a:pos x="35" y="359"/>
                </a:cxn>
                <a:cxn ang="0">
                  <a:pos x="0" y="237"/>
                </a:cxn>
                <a:cxn ang="0">
                  <a:pos x="2" y="131"/>
                </a:cxn>
                <a:cxn ang="0">
                  <a:pos x="33" y="44"/>
                </a:cxn>
                <a:cxn ang="0">
                  <a:pos x="70" y="9"/>
                </a:cxn>
                <a:cxn ang="0">
                  <a:pos x="114" y="0"/>
                </a:cxn>
                <a:cxn ang="0">
                  <a:pos x="149" y="17"/>
                </a:cxn>
                <a:cxn ang="0">
                  <a:pos x="149" y="17"/>
                </a:cxn>
              </a:cxnLst>
              <a:rect l="0" t="0" r="r" b="b"/>
              <a:pathLst>
                <a:path w="488" h="637">
                  <a:moveTo>
                    <a:pt x="149" y="17"/>
                  </a:moveTo>
                  <a:lnTo>
                    <a:pt x="70" y="64"/>
                  </a:lnTo>
                  <a:lnTo>
                    <a:pt x="38" y="137"/>
                  </a:lnTo>
                  <a:lnTo>
                    <a:pt x="27" y="228"/>
                  </a:lnTo>
                  <a:lnTo>
                    <a:pt x="50" y="313"/>
                  </a:lnTo>
                  <a:lnTo>
                    <a:pt x="117" y="400"/>
                  </a:lnTo>
                  <a:lnTo>
                    <a:pt x="222" y="458"/>
                  </a:lnTo>
                  <a:lnTo>
                    <a:pt x="310" y="472"/>
                  </a:lnTo>
                  <a:lnTo>
                    <a:pt x="364" y="461"/>
                  </a:lnTo>
                  <a:lnTo>
                    <a:pt x="412" y="408"/>
                  </a:lnTo>
                  <a:lnTo>
                    <a:pt x="478" y="368"/>
                  </a:lnTo>
                  <a:lnTo>
                    <a:pt x="488" y="415"/>
                  </a:lnTo>
                  <a:lnTo>
                    <a:pt x="455" y="494"/>
                  </a:lnTo>
                  <a:lnTo>
                    <a:pt x="423" y="560"/>
                  </a:lnTo>
                  <a:lnTo>
                    <a:pt x="274" y="637"/>
                  </a:lnTo>
                  <a:lnTo>
                    <a:pt x="242" y="623"/>
                  </a:lnTo>
                  <a:lnTo>
                    <a:pt x="329" y="540"/>
                  </a:lnTo>
                  <a:lnTo>
                    <a:pt x="306" y="505"/>
                  </a:lnTo>
                  <a:lnTo>
                    <a:pt x="201" y="496"/>
                  </a:lnTo>
                  <a:lnTo>
                    <a:pt x="102" y="432"/>
                  </a:lnTo>
                  <a:lnTo>
                    <a:pt x="35" y="359"/>
                  </a:lnTo>
                  <a:lnTo>
                    <a:pt x="0" y="237"/>
                  </a:lnTo>
                  <a:lnTo>
                    <a:pt x="2" y="131"/>
                  </a:lnTo>
                  <a:lnTo>
                    <a:pt x="33" y="44"/>
                  </a:lnTo>
                  <a:lnTo>
                    <a:pt x="70" y="9"/>
                  </a:lnTo>
                  <a:lnTo>
                    <a:pt x="114" y="0"/>
                  </a:lnTo>
                  <a:lnTo>
                    <a:pt x="149" y="17"/>
                  </a:lnTo>
                  <a:lnTo>
                    <a:pt x="14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6" name="Freeform 58"/>
            <p:cNvSpPr>
              <a:spLocks/>
            </p:cNvSpPr>
            <p:nvPr/>
          </p:nvSpPr>
          <p:spPr bwMode="auto">
            <a:xfrm>
              <a:off x="5245" y="2231"/>
              <a:ext cx="140" cy="204"/>
            </a:xfrm>
            <a:custGeom>
              <a:avLst/>
              <a:gdLst/>
              <a:ahLst/>
              <a:cxnLst>
                <a:cxn ang="0">
                  <a:pos x="245" y="11"/>
                </a:cxn>
                <a:cxn ang="0">
                  <a:pos x="168" y="31"/>
                </a:cxn>
                <a:cxn ang="0">
                  <a:pos x="145" y="0"/>
                </a:cxn>
                <a:cxn ang="0">
                  <a:pos x="93" y="2"/>
                </a:cxn>
                <a:cxn ang="0">
                  <a:pos x="0" y="35"/>
                </a:cxn>
                <a:cxn ang="0">
                  <a:pos x="70" y="40"/>
                </a:cxn>
                <a:cxn ang="0">
                  <a:pos x="58" y="84"/>
                </a:cxn>
                <a:cxn ang="0">
                  <a:pos x="38" y="178"/>
                </a:cxn>
                <a:cxn ang="0">
                  <a:pos x="47" y="271"/>
                </a:cxn>
                <a:cxn ang="0">
                  <a:pos x="40" y="391"/>
                </a:cxn>
                <a:cxn ang="0">
                  <a:pos x="67" y="481"/>
                </a:cxn>
                <a:cxn ang="0">
                  <a:pos x="96" y="548"/>
                </a:cxn>
                <a:cxn ang="0">
                  <a:pos x="145" y="607"/>
                </a:cxn>
                <a:cxn ang="0">
                  <a:pos x="187" y="678"/>
                </a:cxn>
                <a:cxn ang="0">
                  <a:pos x="274" y="730"/>
                </a:cxn>
                <a:cxn ang="0">
                  <a:pos x="353" y="756"/>
                </a:cxn>
                <a:cxn ang="0">
                  <a:pos x="440" y="756"/>
                </a:cxn>
                <a:cxn ang="0">
                  <a:pos x="408" y="817"/>
                </a:cxn>
                <a:cxn ang="0">
                  <a:pos x="528" y="756"/>
                </a:cxn>
                <a:cxn ang="0">
                  <a:pos x="560" y="689"/>
                </a:cxn>
                <a:cxn ang="0">
                  <a:pos x="539" y="586"/>
                </a:cxn>
                <a:cxn ang="0">
                  <a:pos x="516" y="598"/>
                </a:cxn>
                <a:cxn ang="0">
                  <a:pos x="519" y="672"/>
                </a:cxn>
                <a:cxn ang="0">
                  <a:pos x="469" y="704"/>
                </a:cxn>
                <a:cxn ang="0">
                  <a:pos x="336" y="695"/>
                </a:cxn>
                <a:cxn ang="0">
                  <a:pos x="231" y="627"/>
                </a:cxn>
                <a:cxn ang="0">
                  <a:pos x="180" y="548"/>
                </a:cxn>
                <a:cxn ang="0">
                  <a:pos x="107" y="455"/>
                </a:cxn>
                <a:cxn ang="0">
                  <a:pos x="81" y="205"/>
                </a:cxn>
                <a:cxn ang="0">
                  <a:pos x="107" y="145"/>
                </a:cxn>
                <a:cxn ang="0">
                  <a:pos x="154" y="75"/>
                </a:cxn>
                <a:cxn ang="0">
                  <a:pos x="171" y="58"/>
                </a:cxn>
                <a:cxn ang="0">
                  <a:pos x="245" y="11"/>
                </a:cxn>
                <a:cxn ang="0">
                  <a:pos x="245" y="11"/>
                </a:cxn>
              </a:cxnLst>
              <a:rect l="0" t="0" r="r" b="b"/>
              <a:pathLst>
                <a:path w="560" h="817">
                  <a:moveTo>
                    <a:pt x="245" y="11"/>
                  </a:moveTo>
                  <a:lnTo>
                    <a:pt x="168" y="31"/>
                  </a:lnTo>
                  <a:lnTo>
                    <a:pt x="145" y="0"/>
                  </a:lnTo>
                  <a:lnTo>
                    <a:pt x="93" y="2"/>
                  </a:lnTo>
                  <a:lnTo>
                    <a:pt x="0" y="35"/>
                  </a:lnTo>
                  <a:lnTo>
                    <a:pt x="70" y="40"/>
                  </a:lnTo>
                  <a:lnTo>
                    <a:pt x="58" y="84"/>
                  </a:lnTo>
                  <a:lnTo>
                    <a:pt x="38" y="178"/>
                  </a:lnTo>
                  <a:lnTo>
                    <a:pt x="47" y="271"/>
                  </a:lnTo>
                  <a:lnTo>
                    <a:pt x="40" y="391"/>
                  </a:lnTo>
                  <a:lnTo>
                    <a:pt x="67" y="481"/>
                  </a:lnTo>
                  <a:lnTo>
                    <a:pt x="96" y="548"/>
                  </a:lnTo>
                  <a:lnTo>
                    <a:pt x="145" y="607"/>
                  </a:lnTo>
                  <a:lnTo>
                    <a:pt x="187" y="678"/>
                  </a:lnTo>
                  <a:lnTo>
                    <a:pt x="274" y="730"/>
                  </a:lnTo>
                  <a:lnTo>
                    <a:pt x="353" y="756"/>
                  </a:lnTo>
                  <a:lnTo>
                    <a:pt x="440" y="756"/>
                  </a:lnTo>
                  <a:lnTo>
                    <a:pt x="408" y="817"/>
                  </a:lnTo>
                  <a:lnTo>
                    <a:pt x="528" y="756"/>
                  </a:lnTo>
                  <a:lnTo>
                    <a:pt x="560" y="689"/>
                  </a:lnTo>
                  <a:lnTo>
                    <a:pt x="539" y="586"/>
                  </a:lnTo>
                  <a:lnTo>
                    <a:pt x="516" y="598"/>
                  </a:lnTo>
                  <a:lnTo>
                    <a:pt x="519" y="672"/>
                  </a:lnTo>
                  <a:lnTo>
                    <a:pt x="469" y="704"/>
                  </a:lnTo>
                  <a:lnTo>
                    <a:pt x="336" y="695"/>
                  </a:lnTo>
                  <a:lnTo>
                    <a:pt x="231" y="627"/>
                  </a:lnTo>
                  <a:lnTo>
                    <a:pt x="180" y="548"/>
                  </a:lnTo>
                  <a:lnTo>
                    <a:pt x="107" y="455"/>
                  </a:lnTo>
                  <a:lnTo>
                    <a:pt x="81" y="205"/>
                  </a:lnTo>
                  <a:lnTo>
                    <a:pt x="107" y="145"/>
                  </a:lnTo>
                  <a:lnTo>
                    <a:pt x="154" y="75"/>
                  </a:lnTo>
                  <a:lnTo>
                    <a:pt x="171" y="58"/>
                  </a:lnTo>
                  <a:lnTo>
                    <a:pt x="245" y="11"/>
                  </a:lnTo>
                  <a:lnTo>
                    <a:pt x="24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147" name="Text Box 59"/>
          <p:cNvSpPr txBox="1">
            <a:spLocks noChangeArrowheads="1"/>
          </p:cNvSpPr>
          <p:nvPr/>
        </p:nvSpPr>
        <p:spPr bwMode="auto">
          <a:xfrm>
            <a:off x="6443663" y="393382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AD47"/>
                </a:solidFill>
                <a:cs typeface="Arial" pitchFamily="34" charset="0"/>
              </a:rPr>
              <a:t>Counterexample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1" grpId="0" animBg="1"/>
      <p:bldP spid="729092" grpId="0" animBg="1"/>
      <p:bldP spid="729094" grpId="0" animBg="1"/>
      <p:bldP spid="729098" grpId="0"/>
      <p:bldP spid="729099" grpId="0"/>
      <p:bldP spid="729100" grpId="0"/>
      <p:bldP spid="729101" grpId="0"/>
      <p:bldP spid="729102" grpId="0"/>
      <p:bldP spid="729103" grpId="0" animBg="1"/>
      <p:bldP spid="729105" grpId="0"/>
      <p:bldP spid="729107" grpId="0"/>
      <p:bldP spid="729108" grpId="0"/>
      <p:bldP spid="729109" grpId="0" animBg="1"/>
      <p:bldP spid="72914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ABF3-8882-4804-81ED-F2949BE2AF90}" type="slidenum">
              <a:rPr lang="en-US"/>
              <a:pPr/>
              <a:t>61</a:t>
            </a:fld>
            <a:endParaRPr lang="en-US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SLAM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385763" indent="-385763"/>
            <a:r>
              <a:rPr lang="en-US" sz="2000" dirty="0" smtClean="0"/>
              <a:t>Tool </a:t>
            </a:r>
            <a:r>
              <a:rPr lang="en-US" sz="2000" dirty="0"/>
              <a:t>to automatically check device drivers for certain </a:t>
            </a:r>
            <a:r>
              <a:rPr lang="en-US" sz="2000" dirty="0" smtClean="0"/>
              <a:t>errors</a:t>
            </a:r>
          </a:p>
          <a:p>
            <a:pPr marL="785813" lvl="1" indent="-385763"/>
            <a:r>
              <a:rPr lang="en-GB" sz="1600" dirty="0" smtClean="0"/>
              <a:t>Takes as input Boolean programs</a:t>
            </a:r>
            <a:endParaRPr lang="en-US" sz="1600" dirty="0"/>
          </a:p>
          <a:p>
            <a:pPr marL="385763" indent="-385763"/>
            <a:endParaRPr lang="en-US" sz="2000" dirty="0"/>
          </a:p>
          <a:p>
            <a:pPr marL="385763" indent="-385763"/>
            <a:r>
              <a:rPr lang="en-US" sz="2000" dirty="0"/>
              <a:t>Used as a Device Driver Development Kit</a:t>
            </a:r>
          </a:p>
          <a:p>
            <a:pPr marL="385763" indent="-385763"/>
            <a:endParaRPr lang="en-US" sz="2000" dirty="0"/>
          </a:p>
          <a:p>
            <a:pPr marL="385763" indent="-385763"/>
            <a:r>
              <a:rPr lang="en-US" sz="2000" dirty="0"/>
              <a:t>Full detail (and all the slides) available at </a:t>
            </a:r>
            <a:r>
              <a:rPr lang="en-US" sz="2000" noProof="1">
                <a:solidFill>
                  <a:srgbClr val="0000CC"/>
                </a:solidFill>
                <a:hlinkClick r:id="rId3"/>
              </a:rPr>
              <a:t>http://research.microsoft.com/slam/</a:t>
            </a:r>
            <a:endParaRPr lang="en-US" sz="2000" noProof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EAF-493C-48E9-A070-039558B0CC1B}" type="slidenum">
              <a:rPr lang="en-US"/>
              <a:pPr/>
              <a:t>62</a:t>
            </a:fld>
            <a:endParaRPr lang="en-US"/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Abstraction Refinement Loop</a:t>
            </a:r>
          </a:p>
        </p:txBody>
      </p:sp>
      <p:sp>
        <p:nvSpPr>
          <p:cNvPr id="733187" name="AutoShape 3"/>
          <p:cNvSpPr>
            <a:spLocks noChangeArrowheads="1"/>
          </p:cNvSpPr>
          <p:nvPr/>
        </p:nvSpPr>
        <p:spPr bwMode="auto">
          <a:xfrm>
            <a:off x="228600" y="2209800"/>
            <a:ext cx="19050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cs typeface="Arial" pitchFamily="34" charset="0"/>
              </a:rPr>
              <a:t>Actual</a:t>
            </a:r>
            <a:br>
              <a:rPr lang="en-US" sz="3200">
                <a:cs typeface="Arial" pitchFamily="34" charset="0"/>
              </a:rPr>
            </a:br>
            <a:r>
              <a:rPr lang="en-US" sz="3200">
                <a:cs typeface="Arial" pitchFamily="34" charset="0"/>
              </a:rPr>
              <a:t>Program</a:t>
            </a:r>
          </a:p>
        </p:txBody>
      </p:sp>
      <p:sp>
        <p:nvSpPr>
          <p:cNvPr id="733188" name="AutoShape 4"/>
          <p:cNvSpPr>
            <a:spLocks noChangeArrowheads="1"/>
          </p:cNvSpPr>
          <p:nvPr/>
        </p:nvSpPr>
        <p:spPr bwMode="auto">
          <a:xfrm>
            <a:off x="3505200" y="2590800"/>
            <a:ext cx="1282700" cy="90963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Concurrent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Boolean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Program</a:t>
            </a:r>
          </a:p>
        </p:txBody>
      </p:sp>
      <p:cxnSp>
        <p:nvCxnSpPr>
          <p:cNvPr id="733189" name="AutoShape 5"/>
          <p:cNvCxnSpPr>
            <a:cxnSpLocks noChangeShapeType="1"/>
            <a:stCxn id="733187" idx="3"/>
            <a:endCxn id="733188" idx="1"/>
          </p:cNvCxnSpPr>
          <p:nvPr/>
        </p:nvCxnSpPr>
        <p:spPr bwMode="auto">
          <a:xfrm flipV="1">
            <a:off x="2133600" y="3046413"/>
            <a:ext cx="13716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33190" name="AutoShape 6"/>
          <p:cNvSpPr>
            <a:spLocks noChangeArrowheads="1"/>
          </p:cNvSpPr>
          <p:nvPr/>
        </p:nvSpPr>
        <p:spPr bwMode="auto">
          <a:xfrm>
            <a:off x="5867400" y="2362200"/>
            <a:ext cx="1219200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Model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Checker</a:t>
            </a:r>
          </a:p>
        </p:txBody>
      </p:sp>
      <p:cxnSp>
        <p:nvCxnSpPr>
          <p:cNvPr id="733191" name="AutoShape 7"/>
          <p:cNvCxnSpPr>
            <a:cxnSpLocks noChangeShapeType="1"/>
            <a:stCxn id="733188" idx="3"/>
            <a:endCxn id="733190" idx="2"/>
          </p:cNvCxnSpPr>
          <p:nvPr/>
        </p:nvCxnSpPr>
        <p:spPr bwMode="auto">
          <a:xfrm>
            <a:off x="4787900" y="3046413"/>
            <a:ext cx="10795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33192" name="AutoShape 8"/>
          <p:cNvCxnSpPr>
            <a:cxnSpLocks noChangeShapeType="1"/>
            <a:stCxn id="733190" idx="4"/>
          </p:cNvCxnSpPr>
          <p:nvPr/>
        </p:nvCxnSpPr>
        <p:spPr bwMode="auto">
          <a:xfrm>
            <a:off x="7008813" y="3048000"/>
            <a:ext cx="1387475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33193" name="AutoShape 9"/>
          <p:cNvCxnSpPr>
            <a:cxnSpLocks noChangeShapeType="1"/>
          </p:cNvCxnSpPr>
          <p:nvPr/>
        </p:nvCxnSpPr>
        <p:spPr bwMode="auto">
          <a:xfrm rot="16200000" flipV="1">
            <a:off x="5138738" y="4591050"/>
            <a:ext cx="152400" cy="2438400"/>
          </a:xfrm>
          <a:prstGeom prst="bentConnector3">
            <a:avLst>
              <a:gd name="adj1" fmla="val -1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611188" y="49418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Abstraction refinement</a:t>
            </a:r>
          </a:p>
        </p:txBody>
      </p:sp>
      <p:sp>
        <p:nvSpPr>
          <p:cNvPr id="733195" name="Text Box 11"/>
          <p:cNvSpPr txBox="1">
            <a:spLocks noChangeArrowheads="1"/>
          </p:cNvSpPr>
          <p:nvPr/>
        </p:nvSpPr>
        <p:spPr bwMode="auto">
          <a:xfrm>
            <a:off x="4495800" y="18732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Verification</a:t>
            </a:r>
          </a:p>
        </p:txBody>
      </p:sp>
      <p:sp>
        <p:nvSpPr>
          <p:cNvPr id="733196" name="Text Box 12"/>
          <p:cNvSpPr txBox="1">
            <a:spLocks noChangeArrowheads="1"/>
          </p:cNvSpPr>
          <p:nvPr/>
        </p:nvSpPr>
        <p:spPr bwMode="auto">
          <a:xfrm>
            <a:off x="2286000" y="172085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Initial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Abstraction</a:t>
            </a:r>
          </a:p>
        </p:txBody>
      </p:sp>
      <p:sp>
        <p:nvSpPr>
          <p:cNvPr id="733197" name="Text Box 13"/>
          <p:cNvSpPr txBox="1">
            <a:spLocks noChangeArrowheads="1"/>
          </p:cNvSpPr>
          <p:nvPr/>
        </p:nvSpPr>
        <p:spPr bwMode="auto">
          <a:xfrm>
            <a:off x="7308850" y="2205038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No error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or bug found</a:t>
            </a:r>
          </a:p>
        </p:txBody>
      </p:sp>
      <p:sp>
        <p:nvSpPr>
          <p:cNvPr id="733198" name="Text Box 14"/>
          <p:cNvSpPr txBox="1">
            <a:spLocks noChangeArrowheads="1"/>
          </p:cNvSpPr>
          <p:nvPr/>
        </p:nvSpPr>
        <p:spPr bwMode="auto">
          <a:xfrm>
            <a:off x="3719513" y="6092825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Spurious counterexample</a:t>
            </a:r>
          </a:p>
        </p:txBody>
      </p:sp>
      <p:sp>
        <p:nvSpPr>
          <p:cNvPr id="733199" name="AutoShape 15"/>
          <p:cNvSpPr>
            <a:spLocks noChangeArrowheads="1"/>
          </p:cNvSpPr>
          <p:nvPr/>
        </p:nvSpPr>
        <p:spPr bwMode="auto">
          <a:xfrm>
            <a:off x="5867400" y="4581525"/>
            <a:ext cx="1219200" cy="1295400"/>
          </a:xfrm>
          <a:prstGeom prst="cube">
            <a:avLst>
              <a:gd name="adj" fmla="val 6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Simulator</a:t>
            </a:r>
          </a:p>
        </p:txBody>
      </p:sp>
      <p:cxnSp>
        <p:nvCxnSpPr>
          <p:cNvPr id="733200" name="AutoShape 16"/>
          <p:cNvCxnSpPr>
            <a:cxnSpLocks noChangeShapeType="1"/>
            <a:stCxn id="733190" idx="3"/>
            <a:endCxn id="733199" idx="1"/>
          </p:cNvCxnSpPr>
          <p:nvPr/>
        </p:nvCxnSpPr>
        <p:spPr bwMode="auto">
          <a:xfrm>
            <a:off x="6438900" y="3657600"/>
            <a:ext cx="0" cy="1001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33201" name="Text Box 17"/>
          <p:cNvSpPr txBox="1">
            <a:spLocks noChangeArrowheads="1"/>
          </p:cNvSpPr>
          <p:nvPr/>
        </p:nvSpPr>
        <p:spPr bwMode="auto">
          <a:xfrm>
            <a:off x="7451725" y="31416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Property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holds</a:t>
            </a:r>
          </a:p>
        </p:txBody>
      </p:sp>
      <p:cxnSp>
        <p:nvCxnSpPr>
          <p:cNvPr id="733202" name="AutoShape 18"/>
          <p:cNvCxnSpPr>
            <a:cxnSpLocks noChangeShapeType="1"/>
            <a:stCxn id="733199" idx="4"/>
          </p:cNvCxnSpPr>
          <p:nvPr/>
        </p:nvCxnSpPr>
        <p:spPr bwMode="auto">
          <a:xfrm flipV="1">
            <a:off x="7008813" y="5262563"/>
            <a:ext cx="885825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33203" name="Text Box 19"/>
          <p:cNvSpPr txBox="1">
            <a:spLocks noChangeArrowheads="1"/>
          </p:cNvSpPr>
          <p:nvPr/>
        </p:nvSpPr>
        <p:spPr bwMode="auto">
          <a:xfrm>
            <a:off x="7235825" y="4581525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Simulation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successful</a:t>
            </a:r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7248525" y="53736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Bug found</a:t>
            </a:r>
          </a:p>
        </p:txBody>
      </p:sp>
      <p:sp>
        <p:nvSpPr>
          <p:cNvPr id="733205" name="AutoShape 21"/>
          <p:cNvSpPr>
            <a:spLocks noChangeArrowheads="1"/>
          </p:cNvSpPr>
          <p:nvPr/>
        </p:nvSpPr>
        <p:spPr bwMode="auto">
          <a:xfrm>
            <a:off x="3276600" y="4437063"/>
            <a:ext cx="1439863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tint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Refinement</a:t>
            </a:r>
          </a:p>
        </p:txBody>
      </p:sp>
      <p:cxnSp>
        <p:nvCxnSpPr>
          <p:cNvPr id="733206" name="AutoShape 22"/>
          <p:cNvCxnSpPr>
            <a:cxnSpLocks noChangeShapeType="1"/>
            <a:stCxn id="733205" idx="1"/>
          </p:cNvCxnSpPr>
          <p:nvPr/>
        </p:nvCxnSpPr>
        <p:spPr bwMode="auto">
          <a:xfrm flipH="1" flipV="1">
            <a:off x="3954463" y="3541713"/>
            <a:ext cx="1587" cy="977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33207" name="Picture 23" descr="Magnifying_Glass_greyscal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1219200"/>
            <a:ext cx="1846263" cy="2438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C561-F39B-419D-8108-80124574E05A}" type="slidenum">
              <a:rPr lang="en-US"/>
              <a:pPr/>
              <a:t>63</a:t>
            </a:fld>
            <a:endParaRPr lang="en-US"/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Problems with Existing Tools</a:t>
            </a:r>
          </a:p>
        </p:txBody>
      </p:sp>
      <p:sp>
        <p:nvSpPr>
          <p:cNvPr id="735235" name="Rectangle 3"/>
          <p:cNvSpPr>
            <a:spLocks noChangeArrowheads="1"/>
          </p:cNvSpPr>
          <p:nvPr/>
        </p:nvSpPr>
        <p:spPr bwMode="auto">
          <a:xfrm>
            <a:off x="539750" y="1700213"/>
            <a:ext cx="8307388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Existing tools (BLAST, SLAM, MAGIC) use a </a:t>
            </a:r>
            <a:r>
              <a:rPr lang="en-US" sz="2400">
                <a:solidFill>
                  <a:srgbClr val="0000CC"/>
                </a:solidFill>
              </a:rPr>
              <a:t>Theorem Prover</a:t>
            </a:r>
            <a:r>
              <a:rPr lang="en-US" sz="2400"/>
              <a:t> like Simplify</a:t>
            </a: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hlink"/>
              </a:solidFill>
            </a:endParaRP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Theorem prover works on real or natural numbers, but C uses bit-vectors </a:t>
            </a:r>
            <a:r>
              <a:rPr lang="en-US" sz="2400">
                <a:sym typeface="Wingdings" pitchFamily="2" charset="2"/>
              </a:rPr>
              <a:t></a:t>
            </a:r>
            <a:r>
              <a:rPr lang="en-US" sz="2400"/>
              <a:t> </a:t>
            </a:r>
            <a:r>
              <a:rPr lang="en-US" sz="2400">
                <a:solidFill>
                  <a:srgbClr val="0000CC"/>
                </a:solidFill>
              </a:rPr>
              <a:t>false positives</a:t>
            </a: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2400">
              <a:solidFill>
                <a:srgbClr val="0000CC"/>
              </a:solidFill>
            </a:endParaRP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Most theorem provers support only few operators</a:t>
            </a:r>
            <a:br>
              <a:rPr lang="en-US" sz="2400"/>
            </a:br>
            <a:r>
              <a:rPr lang="en-US" sz="2400"/>
              <a:t>(+, -, &lt;, ≤, …), </a:t>
            </a:r>
            <a:r>
              <a:rPr lang="en-US" sz="2400">
                <a:solidFill>
                  <a:srgbClr val="0000CC"/>
                </a:solidFill>
              </a:rPr>
              <a:t>no bitwise operators</a:t>
            </a: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hlink"/>
              </a:solidFill>
            </a:endParaRP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Idea: Use </a:t>
            </a:r>
            <a:r>
              <a:rPr lang="en-US" sz="2400" u="sng">
                <a:solidFill>
                  <a:srgbClr val="0000CC"/>
                </a:solidFill>
              </a:rPr>
              <a:t>SAT solver</a:t>
            </a:r>
            <a:r>
              <a:rPr lang="en-US" sz="2400"/>
              <a:t> to do bit-vector! - SATABS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4EFB-6485-41CB-AEC9-7CCE89475ECA}" type="slidenum">
              <a:rPr lang="en-US"/>
              <a:pPr/>
              <a:t>64</a:t>
            </a:fld>
            <a:endParaRPr lang="en-US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Abstraction with SAT - SATABS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7748588" cy="4051300"/>
          </a:xfrm>
        </p:spPr>
        <p:txBody>
          <a:bodyPr/>
          <a:lstStyle/>
          <a:p>
            <a:pPr marL="385763" indent="-385763"/>
            <a:r>
              <a:rPr lang="en-US" sz="2400"/>
              <a:t>Successfully used for abstraction of C programs</a:t>
            </a:r>
            <a:r>
              <a:rPr lang="en-US" sz="2000"/>
              <a:t> </a:t>
            </a:r>
            <a:r>
              <a:rPr lang="en-US" sz="1800"/>
              <a:t>(Clarke, Kroening, Sharygina, Yorav ’03 – SAT-based predicate abstraction)</a:t>
            </a:r>
          </a:p>
          <a:p>
            <a:pPr marL="385763" indent="-385763"/>
            <a:endParaRPr lang="en-US" sz="1800"/>
          </a:p>
          <a:p>
            <a:pPr marL="385763" indent="-385763"/>
            <a:r>
              <a:rPr lang="en-US" sz="2400"/>
              <a:t>There is now a version of SLAM that has it</a:t>
            </a:r>
          </a:p>
          <a:p>
            <a:pPr marL="744538" lvl="1" indent="-244475"/>
            <a:r>
              <a:rPr lang="en-US" sz="2000"/>
              <a:t>Found previously unknown Windows bug</a:t>
            </a:r>
          </a:p>
          <a:p>
            <a:pPr marL="385763" indent="-385763"/>
            <a:endParaRPr lang="en-US" sz="2000"/>
          </a:p>
          <a:p>
            <a:pPr marL="385763" indent="-385763"/>
            <a:r>
              <a:rPr lang="en-US" sz="2400"/>
              <a:t>Create a SAT instance which relates initial value of predicates, basic block, and the values of predicates after the execution of basic block</a:t>
            </a:r>
          </a:p>
          <a:p>
            <a:pPr marL="385763" indent="-385763"/>
            <a:endParaRPr lang="en-US" sz="2400"/>
          </a:p>
          <a:p>
            <a:pPr marL="385763" indent="-385763"/>
            <a:r>
              <a:rPr lang="en-US" sz="2400"/>
              <a:t>SAT also used for simulation and refinement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5D7D-495E-46FC-B70C-C9CFAD1157E4}" type="slidenum">
              <a:rPr lang="en-US"/>
              <a:pPr/>
              <a:t>65</a:t>
            </a:fld>
            <a:endParaRPr lang="en-US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Our Solution</a:t>
            </a:r>
          </a:p>
        </p:txBody>
      </p:sp>
      <p:sp>
        <p:nvSpPr>
          <p:cNvPr id="755715" name="AutoShape 3"/>
          <p:cNvSpPr>
            <a:spLocks noChangeArrowheads="1"/>
          </p:cNvSpPr>
          <p:nvPr/>
        </p:nvSpPr>
        <p:spPr bwMode="auto">
          <a:xfrm>
            <a:off x="5562600" y="1981200"/>
            <a:ext cx="3429000" cy="2667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457200" indent="-457200" algn="l">
              <a:spcBef>
                <a:spcPct val="20000"/>
              </a:spcBef>
            </a:pPr>
            <a:r>
              <a:rPr lang="en-US" sz="1800"/>
              <a:t>This solves two problems:</a:t>
            </a: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/>
              <a:t>Now can do </a:t>
            </a:r>
            <a:r>
              <a:rPr lang="en-US" sz="1800">
                <a:solidFill>
                  <a:srgbClr val="CC0000"/>
                </a:solidFill>
              </a:rPr>
              <a:t>all ANSI-C integer </a:t>
            </a:r>
            <a:r>
              <a:rPr lang="en-US" sz="1800"/>
              <a:t>operators, including *, /, %, &lt;&lt;, etc.</a:t>
            </a:r>
            <a:r>
              <a:rPr lang="en-US" sz="1200"/>
              <a:t/>
            </a:r>
            <a:br>
              <a:rPr lang="en-US" sz="1200"/>
            </a:br>
            <a:endParaRPr lang="en-US" sz="1200">
              <a:solidFill>
                <a:srgbClr val="CC0000"/>
              </a:solidFill>
            </a:endParaRPr>
          </a:p>
          <a:p>
            <a:pPr marL="457200" indent="-4572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>
                <a:sym typeface="Wingdings" pitchFamily="2" charset="2"/>
              </a:rPr>
              <a:t>Sound with respect to </a:t>
            </a:r>
            <a:r>
              <a:rPr lang="en-US" sz="1800">
                <a:solidFill>
                  <a:srgbClr val="CC0000"/>
                </a:solidFill>
                <a:sym typeface="Wingdings" pitchFamily="2" charset="2"/>
              </a:rPr>
              <a:t>overflow</a:t>
            </a:r>
          </a:p>
        </p:txBody>
      </p:sp>
      <p:sp>
        <p:nvSpPr>
          <p:cNvPr id="755716" name="AutoShape 4"/>
          <p:cNvSpPr>
            <a:spLocks noChangeArrowheads="1"/>
          </p:cNvSpPr>
          <p:nvPr/>
        </p:nvSpPr>
        <p:spPr bwMode="auto">
          <a:xfrm rot="10800000">
            <a:off x="5029200" y="30480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17" name="AutoShape 5"/>
          <p:cNvSpPr>
            <a:spLocks noChangeArrowheads="1"/>
          </p:cNvSpPr>
          <p:nvPr/>
        </p:nvSpPr>
        <p:spPr bwMode="auto">
          <a:xfrm>
            <a:off x="5715000" y="43434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800"/>
              <a:t>No more</a:t>
            </a:r>
            <a:br>
              <a:rPr lang="en-US" sz="1800"/>
            </a:br>
            <a:r>
              <a:rPr lang="en-US" sz="1800"/>
              <a:t>unnecessary spurious counterexamples!</a:t>
            </a:r>
            <a:endParaRPr lang="en-US" sz="1800">
              <a:solidFill>
                <a:srgbClr val="CC0000"/>
              </a:solidFill>
              <a:sym typeface="Wingdings" pitchFamily="2" charset="2"/>
            </a:endParaRPr>
          </a:p>
        </p:txBody>
      </p:sp>
      <p:sp>
        <p:nvSpPr>
          <p:cNvPr id="755718" name="AutoShape 6"/>
          <p:cNvSpPr>
            <a:spLocks noChangeArrowheads="1"/>
          </p:cNvSpPr>
          <p:nvPr/>
        </p:nvSpPr>
        <p:spPr bwMode="auto">
          <a:xfrm rot="10800000">
            <a:off x="5029200" y="47244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62463" cy="41148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/>
              <a:t>Use SAT solver!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800"/>
              <a:t>Generate query equation with</a:t>
            </a:r>
            <a:br>
              <a:rPr lang="en-US" sz="1800"/>
            </a:br>
            <a:r>
              <a:rPr lang="en-US" sz="1800">
                <a:solidFill>
                  <a:srgbClr val="CC0000"/>
                </a:solidFill>
              </a:rPr>
              <a:t>predicates as free variables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800"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800">
                <a:sym typeface="Wingdings" pitchFamily="2" charset="2"/>
              </a:rPr>
              <a:t>Transform equation into CNF using </a:t>
            </a:r>
            <a:r>
              <a:rPr lang="en-US" sz="1800">
                <a:solidFill>
                  <a:srgbClr val="CC0000"/>
                </a:solidFill>
                <a:sym typeface="Wingdings" pitchFamily="2" charset="2"/>
              </a:rPr>
              <a:t>Bit Vector Logic</a:t>
            </a:r>
            <a:br>
              <a:rPr lang="en-US" sz="1800">
                <a:solidFill>
                  <a:srgbClr val="CC0000"/>
                </a:solidFill>
                <a:sym typeface="Wingdings" pitchFamily="2" charset="2"/>
              </a:rPr>
            </a:br>
            <a:r>
              <a:rPr lang="en-US" sz="1800">
                <a:solidFill>
                  <a:srgbClr val="CC0000"/>
                </a:solidFill>
                <a:sym typeface="Wingdings" pitchFamily="2" charset="2"/>
              </a:rPr>
              <a:t/>
            </a:r>
            <a:br>
              <a:rPr lang="en-US" sz="1800">
                <a:solidFill>
                  <a:srgbClr val="CC0000"/>
                </a:solidFill>
                <a:sym typeface="Wingdings" pitchFamily="2" charset="2"/>
              </a:rPr>
            </a:br>
            <a:r>
              <a:rPr lang="en-US" sz="1800">
                <a:sym typeface="Wingdings" pitchFamily="2" charset="2"/>
              </a:rPr>
              <a:t>One satisfying assignment matches one abstract transition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1800">
              <a:solidFill>
                <a:srgbClr val="CC0000"/>
              </a:solidFill>
              <a:sym typeface="Wingdings" pitchFamily="2" charset="2"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1800">
                <a:sym typeface="Wingdings" pitchFamily="2" charset="2"/>
              </a:rPr>
              <a:t>Obtain </a:t>
            </a:r>
            <a:r>
              <a:rPr lang="en-US" sz="1800">
                <a:solidFill>
                  <a:srgbClr val="CC0000"/>
                </a:solidFill>
                <a:sym typeface="Wingdings" pitchFamily="2" charset="2"/>
              </a:rPr>
              <a:t>all satisfying assignments</a:t>
            </a:r>
            <a:br>
              <a:rPr lang="en-US" sz="1800">
                <a:solidFill>
                  <a:srgbClr val="CC0000"/>
                </a:solidFill>
                <a:sym typeface="Wingdings" pitchFamily="2" charset="2"/>
              </a:rPr>
            </a:br>
            <a:r>
              <a:rPr lang="en-US" sz="1800">
                <a:sym typeface="Wingdings" pitchFamily="2" charset="2"/>
              </a:rPr>
              <a:t>= </a:t>
            </a:r>
            <a:r>
              <a:rPr lang="en-US" sz="1800">
                <a:solidFill>
                  <a:srgbClr val="CC0000"/>
                </a:solidFill>
                <a:sym typeface="Wingdings" pitchFamily="2" charset="2"/>
              </a:rPr>
              <a:t>most precise</a:t>
            </a:r>
            <a:r>
              <a:rPr lang="en-US" sz="1800">
                <a:sym typeface="Wingdings" pitchFamily="2" charset="2"/>
              </a:rPr>
              <a:t> abstract transition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animBg="1"/>
      <p:bldP spid="755715" grpId="1" animBg="1"/>
      <p:bldP spid="755716" grpId="0" animBg="1"/>
      <p:bldP spid="755717" grpId="0" animBg="1"/>
      <p:bldP spid="755717" grpId="1" animBg="1"/>
      <p:bldP spid="75571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5FA91-133E-46B1-8FE6-7730F25A7C5C}" type="slidenum">
              <a:rPr lang="en-US"/>
              <a:pPr/>
              <a:t>66</a:t>
            </a:fld>
            <a:endParaRPr lang="en-US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Abstraction Refinement Loop</a:t>
            </a:r>
          </a:p>
        </p:txBody>
      </p:sp>
      <p:sp>
        <p:nvSpPr>
          <p:cNvPr id="739331" name="AutoShape 3"/>
          <p:cNvSpPr>
            <a:spLocks noChangeArrowheads="1"/>
          </p:cNvSpPr>
          <p:nvPr/>
        </p:nvSpPr>
        <p:spPr bwMode="auto">
          <a:xfrm>
            <a:off x="228600" y="2209800"/>
            <a:ext cx="19050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cs typeface="Arial" pitchFamily="34" charset="0"/>
              </a:rPr>
              <a:t>Actual</a:t>
            </a:r>
            <a:br>
              <a:rPr lang="en-US" sz="3200">
                <a:cs typeface="Arial" pitchFamily="34" charset="0"/>
              </a:rPr>
            </a:br>
            <a:r>
              <a:rPr lang="en-US" sz="3200">
                <a:cs typeface="Arial" pitchFamily="34" charset="0"/>
              </a:rPr>
              <a:t>Program</a:t>
            </a:r>
          </a:p>
        </p:txBody>
      </p:sp>
      <p:sp>
        <p:nvSpPr>
          <p:cNvPr id="739332" name="AutoShape 4"/>
          <p:cNvSpPr>
            <a:spLocks noChangeArrowheads="1"/>
          </p:cNvSpPr>
          <p:nvPr/>
        </p:nvSpPr>
        <p:spPr bwMode="auto">
          <a:xfrm>
            <a:off x="3505200" y="2590800"/>
            <a:ext cx="1282700" cy="90963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Concurrent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Boolean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Program</a:t>
            </a:r>
          </a:p>
        </p:txBody>
      </p:sp>
      <p:cxnSp>
        <p:nvCxnSpPr>
          <p:cNvPr id="739333" name="AutoShape 5"/>
          <p:cNvCxnSpPr>
            <a:cxnSpLocks noChangeShapeType="1"/>
            <a:stCxn id="739331" idx="3"/>
            <a:endCxn id="739332" idx="1"/>
          </p:cNvCxnSpPr>
          <p:nvPr/>
        </p:nvCxnSpPr>
        <p:spPr bwMode="auto">
          <a:xfrm flipV="1">
            <a:off x="2133600" y="3046413"/>
            <a:ext cx="13716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39334" name="AutoShape 6"/>
          <p:cNvSpPr>
            <a:spLocks noChangeArrowheads="1"/>
          </p:cNvSpPr>
          <p:nvPr/>
        </p:nvSpPr>
        <p:spPr bwMode="auto">
          <a:xfrm>
            <a:off x="5867400" y="2362200"/>
            <a:ext cx="1219200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Model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Checker</a:t>
            </a:r>
          </a:p>
        </p:txBody>
      </p:sp>
      <p:cxnSp>
        <p:nvCxnSpPr>
          <p:cNvPr id="739335" name="AutoShape 7"/>
          <p:cNvCxnSpPr>
            <a:cxnSpLocks noChangeShapeType="1"/>
            <a:stCxn id="739332" idx="3"/>
            <a:endCxn id="739334" idx="2"/>
          </p:cNvCxnSpPr>
          <p:nvPr/>
        </p:nvCxnSpPr>
        <p:spPr bwMode="auto">
          <a:xfrm>
            <a:off x="4787900" y="3046413"/>
            <a:ext cx="10795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39336" name="AutoShape 8"/>
          <p:cNvCxnSpPr>
            <a:cxnSpLocks noChangeShapeType="1"/>
            <a:stCxn id="739334" idx="4"/>
          </p:cNvCxnSpPr>
          <p:nvPr/>
        </p:nvCxnSpPr>
        <p:spPr bwMode="auto">
          <a:xfrm>
            <a:off x="7008813" y="3048000"/>
            <a:ext cx="1387475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39337" name="AutoShape 9"/>
          <p:cNvCxnSpPr>
            <a:cxnSpLocks noChangeShapeType="1"/>
          </p:cNvCxnSpPr>
          <p:nvPr/>
        </p:nvCxnSpPr>
        <p:spPr bwMode="auto">
          <a:xfrm rot="16200000" flipV="1">
            <a:off x="5138738" y="4591050"/>
            <a:ext cx="152400" cy="2438400"/>
          </a:xfrm>
          <a:prstGeom prst="bentConnector3">
            <a:avLst>
              <a:gd name="adj1" fmla="val -1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739338" name="Text Box 10"/>
          <p:cNvSpPr txBox="1">
            <a:spLocks noChangeArrowheads="1"/>
          </p:cNvSpPr>
          <p:nvPr/>
        </p:nvSpPr>
        <p:spPr bwMode="auto">
          <a:xfrm>
            <a:off x="611188" y="49418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Abstraction refinement</a:t>
            </a:r>
          </a:p>
        </p:txBody>
      </p:sp>
      <p:sp>
        <p:nvSpPr>
          <p:cNvPr id="739339" name="Text Box 11"/>
          <p:cNvSpPr txBox="1">
            <a:spLocks noChangeArrowheads="1"/>
          </p:cNvSpPr>
          <p:nvPr/>
        </p:nvSpPr>
        <p:spPr bwMode="auto">
          <a:xfrm>
            <a:off x="4495800" y="18732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Verification</a:t>
            </a: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2286000" y="172085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Initial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Abstraction</a:t>
            </a:r>
          </a:p>
        </p:txBody>
      </p:sp>
      <p:sp>
        <p:nvSpPr>
          <p:cNvPr id="739341" name="Text Box 13"/>
          <p:cNvSpPr txBox="1">
            <a:spLocks noChangeArrowheads="1"/>
          </p:cNvSpPr>
          <p:nvPr/>
        </p:nvSpPr>
        <p:spPr bwMode="auto">
          <a:xfrm>
            <a:off x="7308850" y="2205038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No error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or bug found</a:t>
            </a:r>
          </a:p>
        </p:txBody>
      </p:sp>
      <p:sp>
        <p:nvSpPr>
          <p:cNvPr id="739342" name="Text Box 14"/>
          <p:cNvSpPr txBox="1">
            <a:spLocks noChangeArrowheads="1"/>
          </p:cNvSpPr>
          <p:nvPr/>
        </p:nvSpPr>
        <p:spPr bwMode="auto">
          <a:xfrm>
            <a:off x="3719513" y="6092825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Spurious counterexample</a:t>
            </a:r>
          </a:p>
        </p:txBody>
      </p:sp>
      <p:sp>
        <p:nvSpPr>
          <p:cNvPr id="739343" name="AutoShape 15"/>
          <p:cNvSpPr>
            <a:spLocks noChangeArrowheads="1"/>
          </p:cNvSpPr>
          <p:nvPr/>
        </p:nvSpPr>
        <p:spPr bwMode="auto">
          <a:xfrm>
            <a:off x="5867400" y="4581525"/>
            <a:ext cx="1219200" cy="1295400"/>
          </a:xfrm>
          <a:prstGeom prst="cube">
            <a:avLst>
              <a:gd name="adj" fmla="val 6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Simulator</a:t>
            </a:r>
          </a:p>
        </p:txBody>
      </p:sp>
      <p:cxnSp>
        <p:nvCxnSpPr>
          <p:cNvPr id="739344" name="AutoShape 16"/>
          <p:cNvCxnSpPr>
            <a:cxnSpLocks noChangeShapeType="1"/>
            <a:stCxn id="739334" idx="3"/>
            <a:endCxn id="739343" idx="1"/>
          </p:cNvCxnSpPr>
          <p:nvPr/>
        </p:nvCxnSpPr>
        <p:spPr bwMode="auto">
          <a:xfrm>
            <a:off x="6438900" y="3657600"/>
            <a:ext cx="0" cy="1001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39345" name="Text Box 17"/>
          <p:cNvSpPr txBox="1">
            <a:spLocks noChangeArrowheads="1"/>
          </p:cNvSpPr>
          <p:nvPr/>
        </p:nvSpPr>
        <p:spPr bwMode="auto">
          <a:xfrm>
            <a:off x="7451725" y="31416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Property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holds</a:t>
            </a:r>
          </a:p>
        </p:txBody>
      </p:sp>
      <p:cxnSp>
        <p:nvCxnSpPr>
          <p:cNvPr id="739346" name="AutoShape 18"/>
          <p:cNvCxnSpPr>
            <a:cxnSpLocks noChangeShapeType="1"/>
            <a:stCxn id="739343" idx="4"/>
          </p:cNvCxnSpPr>
          <p:nvPr/>
        </p:nvCxnSpPr>
        <p:spPr bwMode="auto">
          <a:xfrm flipV="1">
            <a:off x="7008813" y="5262563"/>
            <a:ext cx="885825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39347" name="Text Box 19"/>
          <p:cNvSpPr txBox="1">
            <a:spLocks noChangeArrowheads="1"/>
          </p:cNvSpPr>
          <p:nvPr/>
        </p:nvSpPr>
        <p:spPr bwMode="auto">
          <a:xfrm>
            <a:off x="7235825" y="4581525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Simulation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successful</a:t>
            </a:r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7248525" y="53736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Bug found</a:t>
            </a:r>
          </a:p>
        </p:txBody>
      </p:sp>
      <p:sp>
        <p:nvSpPr>
          <p:cNvPr id="739349" name="AutoShape 21"/>
          <p:cNvSpPr>
            <a:spLocks noChangeArrowheads="1"/>
          </p:cNvSpPr>
          <p:nvPr/>
        </p:nvSpPr>
        <p:spPr bwMode="auto">
          <a:xfrm>
            <a:off x="3276600" y="4437063"/>
            <a:ext cx="1439863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tint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Refinement</a:t>
            </a:r>
          </a:p>
        </p:txBody>
      </p:sp>
      <p:cxnSp>
        <p:nvCxnSpPr>
          <p:cNvPr id="739350" name="AutoShape 22"/>
          <p:cNvCxnSpPr>
            <a:cxnSpLocks noChangeShapeType="1"/>
            <a:stCxn id="739349" idx="1"/>
          </p:cNvCxnSpPr>
          <p:nvPr/>
        </p:nvCxnSpPr>
        <p:spPr bwMode="auto">
          <a:xfrm flipH="1" flipV="1">
            <a:off x="3954463" y="3541713"/>
            <a:ext cx="1587" cy="977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39351" name="Picture 23" descr="Magnifying_Glass_greyscal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7363" y="2057400"/>
            <a:ext cx="2165350" cy="29035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C3C9-47E9-47F5-A223-F6DCE41749A3}" type="slidenum">
              <a:rPr lang="en-US"/>
              <a:pPr/>
              <a:t>67</a:t>
            </a:fld>
            <a:endParaRPr lang="en-US"/>
          </a:p>
        </p:txBody>
      </p:sp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sz="3200"/>
              <a:t>Model Checkers for Boolean Programs</a:t>
            </a:r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978025"/>
            <a:ext cx="7748588" cy="3679825"/>
          </a:xfrm>
        </p:spPr>
        <p:txBody>
          <a:bodyPr/>
          <a:lstStyle/>
          <a:p>
            <a:pPr marL="385763" indent="-385763"/>
            <a:r>
              <a:rPr lang="en-US" sz="3600"/>
              <a:t>Explicit State</a:t>
            </a:r>
          </a:p>
          <a:p>
            <a:pPr marL="963613" lvl="1" indent="-463550"/>
            <a:r>
              <a:rPr lang="en-US"/>
              <a:t>Zing</a:t>
            </a:r>
          </a:p>
          <a:p>
            <a:pPr marL="963613" lvl="1" indent="-463550"/>
            <a:r>
              <a:rPr lang="en-US"/>
              <a:t>SPIN</a:t>
            </a:r>
          </a:p>
          <a:p>
            <a:pPr marL="963613" lvl="1" indent="-463550"/>
            <a:endParaRPr lang="en-US"/>
          </a:p>
          <a:p>
            <a:pPr marL="385763" indent="-385763"/>
            <a:r>
              <a:rPr lang="en-US" sz="3600"/>
              <a:t>Symbolic</a:t>
            </a:r>
          </a:p>
          <a:p>
            <a:pPr marL="963613" lvl="1" indent="-463550"/>
            <a:r>
              <a:rPr lang="en-US"/>
              <a:t>Moped</a:t>
            </a:r>
          </a:p>
          <a:p>
            <a:pPr marL="963613" lvl="1" indent="-463550"/>
            <a:r>
              <a:rPr lang="en-US"/>
              <a:t>Bebop</a:t>
            </a:r>
          </a:p>
          <a:p>
            <a:pPr marL="963613" lvl="1" indent="-463550"/>
            <a:r>
              <a:rPr lang="en-US"/>
              <a:t>SMV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EE8E-7AAC-4E86-AE7B-706B7234038A}" type="slidenum">
              <a:rPr lang="en-US"/>
              <a:pPr/>
              <a:t>68</a:t>
            </a:fld>
            <a:endParaRPr lang="en-US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Abstraction Refinement Loop</a:t>
            </a:r>
          </a:p>
        </p:txBody>
      </p:sp>
      <p:sp>
        <p:nvSpPr>
          <p:cNvPr id="743427" name="AutoShape 3"/>
          <p:cNvSpPr>
            <a:spLocks noChangeArrowheads="1"/>
          </p:cNvSpPr>
          <p:nvPr/>
        </p:nvSpPr>
        <p:spPr bwMode="auto">
          <a:xfrm>
            <a:off x="228600" y="2209800"/>
            <a:ext cx="19050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3200">
                <a:cs typeface="Arial" pitchFamily="34" charset="0"/>
              </a:rPr>
              <a:t>Actual</a:t>
            </a:r>
            <a:br>
              <a:rPr lang="en-US" sz="3200">
                <a:cs typeface="Arial" pitchFamily="34" charset="0"/>
              </a:rPr>
            </a:br>
            <a:r>
              <a:rPr lang="en-US" sz="3200">
                <a:cs typeface="Arial" pitchFamily="34" charset="0"/>
              </a:rPr>
              <a:t>Program</a:t>
            </a:r>
          </a:p>
        </p:txBody>
      </p:sp>
      <p:sp>
        <p:nvSpPr>
          <p:cNvPr id="743428" name="AutoShape 4"/>
          <p:cNvSpPr>
            <a:spLocks noChangeArrowheads="1"/>
          </p:cNvSpPr>
          <p:nvPr/>
        </p:nvSpPr>
        <p:spPr bwMode="auto">
          <a:xfrm>
            <a:off x="3505200" y="2590800"/>
            <a:ext cx="1282700" cy="909638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Concurrent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Boolean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Program</a:t>
            </a:r>
          </a:p>
        </p:txBody>
      </p:sp>
      <p:cxnSp>
        <p:nvCxnSpPr>
          <p:cNvPr id="743429" name="AutoShape 5"/>
          <p:cNvCxnSpPr>
            <a:cxnSpLocks noChangeShapeType="1"/>
            <a:stCxn id="743427" idx="3"/>
            <a:endCxn id="743428" idx="1"/>
          </p:cNvCxnSpPr>
          <p:nvPr/>
        </p:nvCxnSpPr>
        <p:spPr bwMode="auto">
          <a:xfrm flipV="1">
            <a:off x="2133600" y="3046413"/>
            <a:ext cx="13716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43430" name="AutoShape 6"/>
          <p:cNvSpPr>
            <a:spLocks noChangeArrowheads="1"/>
          </p:cNvSpPr>
          <p:nvPr/>
        </p:nvSpPr>
        <p:spPr bwMode="auto">
          <a:xfrm>
            <a:off x="5867400" y="2362200"/>
            <a:ext cx="1219200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6352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Model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Checker</a:t>
            </a:r>
          </a:p>
        </p:txBody>
      </p:sp>
      <p:cxnSp>
        <p:nvCxnSpPr>
          <p:cNvPr id="743431" name="AutoShape 7"/>
          <p:cNvCxnSpPr>
            <a:cxnSpLocks noChangeShapeType="1"/>
            <a:stCxn id="743428" idx="3"/>
            <a:endCxn id="743430" idx="2"/>
          </p:cNvCxnSpPr>
          <p:nvPr/>
        </p:nvCxnSpPr>
        <p:spPr bwMode="auto">
          <a:xfrm>
            <a:off x="4787900" y="3046413"/>
            <a:ext cx="10795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43432" name="AutoShape 8"/>
          <p:cNvCxnSpPr>
            <a:cxnSpLocks noChangeShapeType="1"/>
            <a:stCxn id="743430" idx="4"/>
          </p:cNvCxnSpPr>
          <p:nvPr/>
        </p:nvCxnSpPr>
        <p:spPr bwMode="auto">
          <a:xfrm>
            <a:off x="7008813" y="3048000"/>
            <a:ext cx="1387475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cxnSp>
        <p:nvCxnSpPr>
          <p:cNvPr id="743433" name="AutoShape 9"/>
          <p:cNvCxnSpPr>
            <a:cxnSpLocks noChangeShapeType="1"/>
          </p:cNvCxnSpPr>
          <p:nvPr/>
        </p:nvCxnSpPr>
        <p:spPr bwMode="auto">
          <a:xfrm rot="16200000" flipV="1">
            <a:off x="5138738" y="4591050"/>
            <a:ext cx="152400" cy="2438400"/>
          </a:xfrm>
          <a:prstGeom prst="bentConnector3">
            <a:avLst>
              <a:gd name="adj1" fmla="val -1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743434" name="Text Box 10"/>
          <p:cNvSpPr txBox="1">
            <a:spLocks noChangeArrowheads="1"/>
          </p:cNvSpPr>
          <p:nvPr/>
        </p:nvSpPr>
        <p:spPr bwMode="auto">
          <a:xfrm>
            <a:off x="611188" y="49418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Abstraction refinement</a:t>
            </a:r>
          </a:p>
        </p:txBody>
      </p:sp>
      <p:sp>
        <p:nvSpPr>
          <p:cNvPr id="743435" name="Text Box 11"/>
          <p:cNvSpPr txBox="1">
            <a:spLocks noChangeArrowheads="1"/>
          </p:cNvSpPr>
          <p:nvPr/>
        </p:nvSpPr>
        <p:spPr bwMode="auto">
          <a:xfrm>
            <a:off x="4495800" y="187325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cs typeface="Arial" pitchFamily="34" charset="0"/>
              </a:rPr>
              <a:t>Verification</a:t>
            </a:r>
          </a:p>
        </p:txBody>
      </p:sp>
      <p:sp>
        <p:nvSpPr>
          <p:cNvPr id="743436" name="Text Box 12"/>
          <p:cNvSpPr txBox="1">
            <a:spLocks noChangeArrowheads="1"/>
          </p:cNvSpPr>
          <p:nvPr/>
        </p:nvSpPr>
        <p:spPr bwMode="auto">
          <a:xfrm>
            <a:off x="2286000" y="1720850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Initial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Abstraction</a:t>
            </a:r>
          </a:p>
        </p:txBody>
      </p:sp>
      <p:sp>
        <p:nvSpPr>
          <p:cNvPr id="743437" name="Text Box 13"/>
          <p:cNvSpPr txBox="1">
            <a:spLocks noChangeArrowheads="1"/>
          </p:cNvSpPr>
          <p:nvPr/>
        </p:nvSpPr>
        <p:spPr bwMode="auto">
          <a:xfrm>
            <a:off x="7308850" y="2205038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No error</a:t>
            </a:r>
            <a:br>
              <a:rPr lang="en-US" sz="1800">
                <a:cs typeface="Arial" pitchFamily="34" charset="0"/>
              </a:rPr>
            </a:br>
            <a:r>
              <a:rPr lang="en-US" sz="1800">
                <a:cs typeface="Arial" pitchFamily="34" charset="0"/>
              </a:rPr>
              <a:t>or bug found</a:t>
            </a:r>
          </a:p>
        </p:txBody>
      </p:sp>
      <p:sp>
        <p:nvSpPr>
          <p:cNvPr id="743438" name="Text Box 14"/>
          <p:cNvSpPr txBox="1">
            <a:spLocks noChangeArrowheads="1"/>
          </p:cNvSpPr>
          <p:nvPr/>
        </p:nvSpPr>
        <p:spPr bwMode="auto">
          <a:xfrm>
            <a:off x="3719513" y="6092825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Spurious counterexample</a:t>
            </a:r>
          </a:p>
        </p:txBody>
      </p:sp>
      <p:sp>
        <p:nvSpPr>
          <p:cNvPr id="743439" name="AutoShape 15"/>
          <p:cNvSpPr>
            <a:spLocks noChangeArrowheads="1"/>
          </p:cNvSpPr>
          <p:nvPr/>
        </p:nvSpPr>
        <p:spPr bwMode="auto">
          <a:xfrm>
            <a:off x="5867400" y="4581525"/>
            <a:ext cx="1219200" cy="1295400"/>
          </a:xfrm>
          <a:prstGeom prst="cube">
            <a:avLst>
              <a:gd name="adj" fmla="val 63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Simulator</a:t>
            </a:r>
          </a:p>
        </p:txBody>
      </p:sp>
      <p:cxnSp>
        <p:nvCxnSpPr>
          <p:cNvPr id="743440" name="AutoShape 16"/>
          <p:cNvCxnSpPr>
            <a:cxnSpLocks noChangeShapeType="1"/>
            <a:stCxn id="743430" idx="3"/>
            <a:endCxn id="743439" idx="1"/>
          </p:cNvCxnSpPr>
          <p:nvPr/>
        </p:nvCxnSpPr>
        <p:spPr bwMode="auto">
          <a:xfrm>
            <a:off x="6438900" y="3657600"/>
            <a:ext cx="0" cy="1001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43441" name="Text Box 17"/>
          <p:cNvSpPr txBox="1">
            <a:spLocks noChangeArrowheads="1"/>
          </p:cNvSpPr>
          <p:nvPr/>
        </p:nvSpPr>
        <p:spPr bwMode="auto">
          <a:xfrm>
            <a:off x="7451725" y="314166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Property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holds</a:t>
            </a:r>
          </a:p>
        </p:txBody>
      </p:sp>
      <p:cxnSp>
        <p:nvCxnSpPr>
          <p:cNvPr id="743442" name="AutoShape 18"/>
          <p:cNvCxnSpPr>
            <a:cxnSpLocks noChangeShapeType="1"/>
            <a:stCxn id="743439" idx="4"/>
          </p:cNvCxnSpPr>
          <p:nvPr/>
        </p:nvCxnSpPr>
        <p:spPr bwMode="auto">
          <a:xfrm flipV="1">
            <a:off x="7008813" y="5262563"/>
            <a:ext cx="885825" cy="47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sp>
        <p:nvSpPr>
          <p:cNvPr id="743443" name="Text Box 19"/>
          <p:cNvSpPr txBox="1">
            <a:spLocks noChangeArrowheads="1"/>
          </p:cNvSpPr>
          <p:nvPr/>
        </p:nvSpPr>
        <p:spPr bwMode="auto">
          <a:xfrm>
            <a:off x="7235825" y="4581525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Simulation</a:t>
            </a:r>
          </a:p>
          <a:p>
            <a:pPr algn="ctr" eaLnBrk="1" hangingPunct="1"/>
            <a:r>
              <a:rPr lang="en-US" sz="1800">
                <a:cs typeface="Arial" pitchFamily="34" charset="0"/>
              </a:rPr>
              <a:t>successful</a:t>
            </a:r>
          </a:p>
        </p:txBody>
      </p:sp>
      <p:sp>
        <p:nvSpPr>
          <p:cNvPr id="743444" name="Text Box 20"/>
          <p:cNvSpPr txBox="1">
            <a:spLocks noChangeArrowheads="1"/>
          </p:cNvSpPr>
          <p:nvPr/>
        </p:nvSpPr>
        <p:spPr bwMode="auto">
          <a:xfrm>
            <a:off x="7248525" y="537368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cs typeface="Arial" pitchFamily="34" charset="0"/>
              </a:rPr>
              <a:t>Bug found</a:t>
            </a:r>
          </a:p>
        </p:txBody>
      </p:sp>
      <p:sp>
        <p:nvSpPr>
          <p:cNvPr id="743445" name="AutoShape 21"/>
          <p:cNvSpPr>
            <a:spLocks noChangeArrowheads="1"/>
          </p:cNvSpPr>
          <p:nvPr/>
        </p:nvSpPr>
        <p:spPr bwMode="auto">
          <a:xfrm>
            <a:off x="3276600" y="4437063"/>
            <a:ext cx="1439863" cy="1295400"/>
          </a:xfrm>
          <a:prstGeom prst="cube">
            <a:avLst>
              <a:gd name="adj" fmla="val 6361"/>
            </a:avLst>
          </a:prstGeom>
          <a:gradFill rotWithShape="1">
            <a:gsLst>
              <a:gs pos="0">
                <a:srgbClr val="FF5050"/>
              </a:gs>
              <a:gs pos="100000">
                <a:srgbClr val="FF5050">
                  <a:gamma/>
                  <a:tint val="5411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800">
                <a:cs typeface="Arial" pitchFamily="34" charset="0"/>
              </a:rPr>
              <a:t>Refinement</a:t>
            </a:r>
          </a:p>
        </p:txBody>
      </p:sp>
      <p:cxnSp>
        <p:nvCxnSpPr>
          <p:cNvPr id="743446" name="AutoShape 22"/>
          <p:cNvCxnSpPr>
            <a:cxnSpLocks noChangeShapeType="1"/>
            <a:stCxn id="743445" idx="1"/>
          </p:cNvCxnSpPr>
          <p:nvPr/>
        </p:nvCxnSpPr>
        <p:spPr bwMode="auto">
          <a:xfrm flipH="1" flipV="1">
            <a:off x="3954463" y="3541713"/>
            <a:ext cx="1587" cy="977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</p:cxnSp>
      <p:pic>
        <p:nvPicPr>
          <p:cNvPr id="743447" name="Picture 23" descr="Magnifying_Glass_greyscale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9588" y="4005263"/>
            <a:ext cx="2314575" cy="30575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1DA1-9A60-4033-BCF9-4BF87ABD6577}" type="slidenum">
              <a:rPr lang="en-US"/>
              <a:pPr/>
              <a:t>69</a:t>
            </a:fld>
            <a:endParaRPr lang="en-US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Refinement</a:t>
            </a: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611188" y="1557338"/>
            <a:ext cx="83073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sz="2400"/>
              <a:t>Need to distinguish </a:t>
            </a:r>
            <a:r>
              <a:rPr lang="en-US" sz="2400">
                <a:solidFill>
                  <a:srgbClr val="0000CC"/>
                </a:solidFill>
              </a:rPr>
              <a:t>two sources</a:t>
            </a:r>
            <a:r>
              <a:rPr lang="en-US" sz="2400"/>
              <a:t> of spurious behavior</a:t>
            </a:r>
          </a:p>
          <a:p>
            <a:pPr marL="1042988" lvl="1" indent="-4191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/>
              <a:t>Too few predicates</a:t>
            </a:r>
          </a:p>
          <a:p>
            <a:pPr marL="1042988" lvl="1" indent="-419100" algn="l"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/>
              <a:t>Laziness during abstraction</a:t>
            </a:r>
          </a:p>
          <a:p>
            <a:pPr marL="1042988" lvl="1" indent="-419100" algn="l">
              <a:spcBef>
                <a:spcPct val="20000"/>
              </a:spcBef>
              <a:buFont typeface="Wingdings" pitchFamily="2" charset="2"/>
              <a:buNone/>
            </a:pPr>
            <a:endParaRPr lang="en-US" sz="2000"/>
          </a:p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sz="2400"/>
              <a:t>SLAM:</a:t>
            </a:r>
          </a:p>
          <a:p>
            <a:pPr marL="1042988" lvl="1" indent="-419100" algn="l">
              <a:spcBef>
                <a:spcPct val="20000"/>
              </a:spcBef>
              <a:buFontTx/>
              <a:buChar char="–"/>
            </a:pPr>
            <a:r>
              <a:rPr lang="en-US" sz="2000"/>
              <a:t>First tries to find new predicates (NEWTON) using weakest preconditions</a:t>
            </a:r>
          </a:p>
          <a:p>
            <a:pPr marL="1042988" lvl="1" indent="-419100" algn="l">
              <a:spcBef>
                <a:spcPct val="20000"/>
              </a:spcBef>
              <a:buFontTx/>
              <a:buChar char="–"/>
            </a:pPr>
            <a:r>
              <a:rPr lang="en-US" sz="2000"/>
              <a:t>If this fails, second case is assumed.</a:t>
            </a:r>
            <a:br>
              <a:rPr lang="en-US" sz="2000"/>
            </a:br>
            <a:r>
              <a:rPr lang="en-US" sz="2000"/>
              <a:t>Transitions are refined (CONSTRAIN)</a:t>
            </a:r>
          </a:p>
          <a:p>
            <a:pPr marL="1042988" lvl="1" indent="-419100" algn="l"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sz="2400"/>
              <a:t>Refine transitions using UNSAT cores (Clarke, Kroening, Sharygina, Yorav’05)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FB5B-232C-4C0A-A957-9C33599EFC39}" type="slidenum">
              <a:rPr lang="en-US"/>
              <a:pPr/>
              <a:t>7</a:t>
            </a:fld>
            <a:endParaRPr lang="en-US"/>
          </a:p>
        </p:txBody>
      </p:sp>
      <p:pic>
        <p:nvPicPr>
          <p:cNvPr id="618498" name="Picture 2" descr="ariane50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0"/>
            <a:ext cx="5772150" cy="8877300"/>
          </a:xfrm>
          <a:prstGeom prst="rect">
            <a:avLst/>
          </a:prstGeom>
          <a:noFill/>
        </p:spPr>
      </p:pic>
      <p:pic>
        <p:nvPicPr>
          <p:cNvPr id="618499" name="Picture 3" descr="ariane501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95400" y="-1905000"/>
            <a:ext cx="5829300" cy="88773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228600" y="449263"/>
            <a:ext cx="4714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French Guyana, June 4, 1996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228600" y="830263"/>
            <a:ext cx="45751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$600 million software failure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036B-66E2-4DFC-AAD2-A9D7BD450A61}" type="slidenum">
              <a:rPr lang="en-US"/>
              <a:pPr/>
              <a:t>70</a:t>
            </a:fld>
            <a:endParaRPr lang="en-US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Experimental Results</a:t>
            </a:r>
          </a:p>
        </p:txBody>
      </p:sp>
      <p:sp>
        <p:nvSpPr>
          <p:cNvPr id="746499" name="Rectangle 3"/>
          <p:cNvSpPr>
            <a:spLocks noChangeArrowheads="1"/>
          </p:cNvSpPr>
          <p:nvPr/>
        </p:nvSpPr>
        <p:spPr bwMode="auto">
          <a:xfrm>
            <a:off x="290513" y="1371600"/>
            <a:ext cx="8307387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7465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" y="1773238"/>
            <a:ext cx="8748713" cy="150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46501" name="Rectangle 5"/>
          <p:cNvSpPr>
            <a:spLocks noChangeArrowheads="1"/>
          </p:cNvSpPr>
          <p:nvPr/>
        </p:nvSpPr>
        <p:spPr bwMode="auto">
          <a:xfrm>
            <a:off x="506413" y="3933825"/>
            <a:ext cx="83073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Comparison of SLAM with Integer-based theorem prover against SAT-based SLAM</a:t>
            </a: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308 device drivers</a:t>
            </a:r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444500" indent="-444500" algn="l">
              <a:spcBef>
                <a:spcPct val="20000"/>
              </a:spcBef>
              <a:buFontTx/>
              <a:buChar char="•"/>
            </a:pPr>
            <a:r>
              <a:rPr lang="en-US" sz="2400"/>
              <a:t>Timeout: 1200s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E2E4-83EF-4F96-8A07-119BAE27F687}" type="slidenum">
              <a:rPr lang="en-US"/>
              <a:pPr/>
              <a:t>71</a:t>
            </a:fld>
            <a:endParaRPr lang="en-US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95600"/>
            <a:ext cx="7772400" cy="1143000"/>
          </a:xfrm>
        </p:spPr>
        <p:txBody>
          <a:bodyPr/>
          <a:lstStyle/>
          <a:p>
            <a:r>
              <a:rPr lang="it-CH"/>
              <a:t>SATABS lab: Thursday, 5 p.m.</a:t>
            </a:r>
            <a:endParaRPr lang="en-US"/>
          </a:p>
        </p:txBody>
      </p:sp>
      <p:sp>
        <p:nvSpPr>
          <p:cNvPr id="762883" name="Rectangle 3"/>
          <p:cNvSpPr>
            <a:spLocks noChangeArrowheads="1"/>
          </p:cNvSpPr>
          <p:nvPr/>
        </p:nvSpPr>
        <p:spPr bwMode="auto">
          <a:xfrm>
            <a:off x="290513" y="1371600"/>
            <a:ext cx="8307387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44500" indent="-4445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9562-FF1B-41E3-B2F4-F83F6DC415FA}" type="slidenum">
              <a:rPr lang="en-US"/>
              <a:pPr/>
              <a:t>8</a:t>
            </a:fld>
            <a:endParaRPr lang="en-US"/>
          </a:p>
        </p:txBody>
      </p:sp>
      <p:pic>
        <p:nvPicPr>
          <p:cNvPr id="619522" name="Picture 2" descr="98lander-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</p:spPr>
      </p:pic>
      <p:sp>
        <p:nvSpPr>
          <p:cNvPr id="619523" name="Rectangle 3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81000" y="5707063"/>
            <a:ext cx="398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Mars, December 3, 1999</a:t>
            </a:r>
          </a:p>
        </p:txBody>
      </p:sp>
      <p:sp>
        <p:nvSpPr>
          <p:cNvPr id="619525" name="Text Box 5"/>
          <p:cNvSpPr txBox="1">
            <a:spLocks noChangeArrowheads="1"/>
          </p:cNvSpPr>
          <p:nvPr/>
        </p:nvSpPr>
        <p:spPr bwMode="auto">
          <a:xfrm>
            <a:off x="381000" y="6096000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rgbClr val="FFFFFF"/>
                </a:solidFill>
                <a:latin typeface="Verdana" pitchFamily="34" charset="0"/>
              </a:rPr>
              <a:t>Crashed due to uninitialized variable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9526" name="Picture 6" descr="m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2397125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CE69-8402-42EC-A792-1C6B8E656EF7}" type="slidenum">
              <a:rPr lang="en-US"/>
              <a:pPr/>
              <a:t>9</a:t>
            </a:fld>
            <a:endParaRPr lang="en-US"/>
          </a:p>
        </p:txBody>
      </p:sp>
      <p:pic>
        <p:nvPicPr>
          <p:cNvPr id="620546" name="Picture 2" descr="red_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77038"/>
          </a:xfrm>
          <a:prstGeom prst="rect">
            <a:avLst/>
          </a:prstGeom>
          <a:noFill/>
        </p:spPr>
      </p:pic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3962400" y="3505200"/>
            <a:ext cx="5181600" cy="15621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kumimoji="1" lang="en-US" sz="2400" b="1">
                <a:solidFill>
                  <a:srgbClr val="0000FF"/>
                </a:solidFill>
                <a:latin typeface="Verdana" pitchFamily="34" charset="0"/>
              </a:rPr>
              <a:t>Microsoft Code Red: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kumimoji="1" lang="en-US" sz="2400" b="1">
                <a:solidFill>
                  <a:srgbClr val="0000FF"/>
                </a:solidFill>
                <a:latin typeface="Verdana" pitchFamily="34" charset="0"/>
              </a:rPr>
              <a:t>Buffer overrun </a:t>
            </a:r>
          </a:p>
          <a:p>
            <a:pPr algn="l"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kumimoji="1" lang="en-US" sz="2400" b="1">
                <a:solidFill>
                  <a:srgbClr val="0000FF"/>
                </a:solidFill>
                <a:latin typeface="Verdana" pitchFamily="34" charset="0"/>
              </a:rPr>
              <a:t>Estimated cost $2.6 billion</a:t>
            </a:r>
          </a:p>
        </p:txBody>
      </p:sp>
    </p:spTree>
  </p:cSld>
  <p:clrMapOvr>
    <a:masterClrMapping/>
  </p:clrMapOvr>
  <p:transition advTm="305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1(s), \ldots, p_n(s)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146.875"/>
  <p:tag name="PICTUREFILESIZE" val="135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6"/>
  <p:tag name="PICTUREFILESIZE" val="16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79"/>
  <p:tag name="PICTUREFILESIZE" val="16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0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3.875"/>
  <p:tag name="PICTUREFILESIZE" val="15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5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2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51.875"/>
  <p:tag name="PICTUREFILESIZE" val="15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h(s) &amp;=&amp; (p_1(s),p_2(s),\ldots,p_n(s))&#10;\end{eqnarray*}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316.75"/>
  <p:tag name="PICTUREFILESIZE" val="239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6"/>
  <p:tag name="PICTUREFILESIZE" val="16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79"/>
  <p:tag name="PICTUREFILESIZE" val="16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3.875"/>
  <p:tag name="PICTUREFILESIZE" val="15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1 \vee \neg p_2 \quad \iff \quad (s.x&gt;s.y) \vee (s.y\not =0)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04.875"/>
  <p:tag name="PICTUREFILESIZE" val="30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0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6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5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2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6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51.875"/>
  <p:tag name="PICTUREFILESIZE" val="15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6"/>
  <p:tag name="PICTUREFILESIZE" val="16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79"/>
  <p:tag name="PICTUREFILESIZE" val="16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3.875"/>
  <p:tag name="PICTUREFILESIZE" val="15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1 \iff (s.x&gt;s.y)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183.875"/>
  <p:tag name="PICTUREFILESIZE" val="14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0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6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0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5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2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70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2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51.875"/>
  <p:tag name="PICTUREFILESIZE" val="15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\neg 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79"/>
  <p:tag name="PICTUREFILESIZE" val="160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0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1 \iff (s.x&gt;s.y)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183.875"/>
  <p:tag name="PICTUREFILESIZE" val="148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1(s)=(s.x&gt;s.y)$\\&#10;$p_2(s)=(s.x=2)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181.875"/>
  <p:tag name="PICTUREFILESIZE" val="235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\neg 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66"/>
  <p:tag name="PICTUREFILESIZE" val="16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i'=i+1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mono"/>
  <p:tag name="DEBUGINTERACTIVE" val="True"/>
  <p:tag name="ORIGWIDTH" val="90"/>
  <p:tag name="PICTUREFILESIZE" val="42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_1 &amp;\iff&amp; i=1 \\&#10;p_2 &amp;\iff&amp; i=2 \\&#10;p_3 &amp;\iff&amp; \textrm{even}(i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mono"/>
  <p:tag name="DEBUGINTERACTIVE" val="True"/>
  <p:tag name="ORIGWIDTH" val="175"/>
  <p:tag name="PICTUREFILESIZE" val="310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i\not=1 \wedge i\not=2 \wedge \overline{\textrm{even}(i)} \wedge \]&#10;\[ i'=i+1 \wedge \]&#10;\[ i'\not=1 \wedge i'\not=2 \wedge \overline{\textrm{even}(i')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mono"/>
  <p:tag name="DEBUGINTERACTIVE" val="True"/>
  <p:tag name="ORIGWIDTH" val="235.875"/>
  <p:tag name="PICTUREFILESIZE" val="614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0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4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_1 &amp;\iff&amp; i=1 \\&#10;p_2 &amp;\iff&amp; i=2 \\&#10;p_3 &amp;\iff&amp; \textrm{even}(i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mono"/>
  <p:tag name="DEBUGINTERACTIVE" val="True"/>
  <p:tag name="ORIGWIDTH" val="175"/>
  <p:tag name="PICTUREFILESIZE" val="310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i'=i+1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mono"/>
  <p:tag name="DEBUGINTERACTIVE" val="True"/>
  <p:tag name="ORIGWIDTH" val="90"/>
  <p:tag name="PICTUREFILESIZE" val="42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i\not=1 \wedge i\not=2 \wedge \overline{\textrm{even}(i)} \wedge \]&#10;\[ i'=i+1 \wedge \]&#10;\[ i'\not=1 \wedge i'\not=2 \wedge \textrm{even}(i')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BITMAPFORMAT" val="bmpmono"/>
  <p:tag name="DEBUGINTERACTIVE" val="True"/>
  <p:tag name="ORIGWIDTH" val="234"/>
  <p:tag name="PICTUREFILESIZE" val="614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tabular}{|l|r|r|r|}&#10;\hline&#10;{\bf Model checking result}    &amp; SLAM/Zapato &amp; SLAM/SAT \\&#10;\hline&#10;\hline&#10;Property passes                &amp; 243        &amp; 264            \\&#10;Time threshold exceeded        &amp; 39         &amp; 17             \\&#10;Property violations found      &amp; 17         &amp; 19             \\&#10;Cases of abstraction-refinement failure &amp; 9          &amp; 8              \\&#10;\hline&#10;\end{tabular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482"/>
  <p:tag name="BOXHEIGHT" val="304"/>
  <p:tag name="BOXFONT" val="10"/>
  <p:tag name="BOXWRAP" val="False"/>
  <p:tag name="WORKAROUNDTRANSPARENCYBUG" val="False"/>
  <p:tag name="ALLOWFONTSUBSTITUTION" val="False"/>
  <p:tag name="BITMAPFORMAT" val="pngmono"/>
  <p:tag name="ORIGWIDTH" val="724.75"/>
  <p:tag name="PICTUREFILESIZE" val="17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1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5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x=1\\&#10;y=2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6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_1(s)=(s.x&gt;s.y)$\\&#10;$p_2(s)=(s.y=0)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mono"/>
  <p:tag name="ORIGWIDTH" val="181.875"/>
  <p:tag name="PICTUREFILESIZE" val="24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 &#10;\pagestyle{empty}&#10;\begin{document}&#10;\textcolor{red}{$p_1,p_2$}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(none)"/>
  <p:tag name="BOXWIDTH" val="482"/>
  <p:tag name="BOXHEIGHT" val="304"/>
  <p:tag name="BOXFONT" val="10"/>
  <p:tag name="BOXWRAP" val="Falsch"/>
  <p:tag name="WORKAROUNDTRANSPARENCYBUG" val="Falsch"/>
  <p:tag name="ALLOWFONTSUBSTITUTION" val="Falsch"/>
  <p:tag name="BITMAPFORMAT" val="png256"/>
  <p:tag name="ORIGWIDTH" val="51.875"/>
  <p:tag name="PICTUREFILESIZE" val="1540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3399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2D8A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Office\Vorlagen\Blank Presentation.pot</Template>
  <TotalTime>7610</TotalTime>
  <Words>2278</Words>
  <Application>Microsoft Office PowerPoint</Application>
  <PresentationFormat>On-screen Show (4:3)</PresentationFormat>
  <Paragraphs>926</Paragraphs>
  <Slides>71</Slides>
  <Notes>71</Notes>
  <HiddenSlides>13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9" baseType="lpstr">
      <vt:lpstr>Arial</vt:lpstr>
      <vt:lpstr>Wingdings</vt:lpstr>
      <vt:lpstr>Symbol</vt:lpstr>
      <vt:lpstr>Verdana</vt:lpstr>
      <vt:lpstr>Times New Roman</vt:lpstr>
      <vt:lpstr>cmsy10</vt:lpstr>
      <vt:lpstr>Comic Sans MS</vt:lpstr>
      <vt:lpstr>Wingdings 2</vt:lpstr>
      <vt:lpstr>Microsoft Sans Serif</vt:lpstr>
      <vt:lpstr>Brush Script MT</vt:lpstr>
      <vt:lpstr>Lucida Calligraphy</vt:lpstr>
      <vt:lpstr>Tahoma</vt:lpstr>
      <vt:lpstr>msam10</vt:lpstr>
      <vt:lpstr>Courier New</vt:lpstr>
      <vt:lpstr>Lucida Sans Unicode</vt:lpstr>
      <vt:lpstr>Blank Presentation</vt:lpstr>
      <vt:lpstr>Microsoft Word Document</vt:lpstr>
      <vt:lpstr>Microsoft Word Picture</vt:lpstr>
      <vt:lpstr>Software Verification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Traditional Approaches</vt:lpstr>
      <vt:lpstr>Slide 13</vt:lpstr>
      <vt:lpstr>What is Formal Verification?</vt:lpstr>
      <vt:lpstr>What is Formal Verification (2)?</vt:lpstr>
      <vt:lpstr>Algorithmic Analysis by Model Checking</vt:lpstr>
      <vt:lpstr>Slide 17</vt:lpstr>
      <vt:lpstr>Slide 18</vt:lpstr>
      <vt:lpstr>Slide 19</vt:lpstr>
      <vt:lpstr>Slide 20</vt:lpstr>
      <vt:lpstr>Slide 21</vt:lpstr>
      <vt:lpstr>Slide 22</vt:lpstr>
      <vt:lpstr>Finite State Machine (FSM)</vt:lpstr>
      <vt:lpstr>High-level View</vt:lpstr>
      <vt:lpstr>High-level View</vt:lpstr>
      <vt:lpstr>Slide 26</vt:lpstr>
      <vt:lpstr>Slide 27</vt:lpstr>
      <vt:lpstr>Model of Computation</vt:lpstr>
      <vt:lpstr>Semantics</vt:lpstr>
      <vt:lpstr>Where is the model?</vt:lpstr>
      <vt:lpstr>Slide 31</vt:lpstr>
      <vt:lpstr>Slide 32</vt:lpstr>
      <vt:lpstr>Slide 33</vt:lpstr>
      <vt:lpstr>Slide 34</vt:lpstr>
      <vt:lpstr>Slide 35</vt:lpstr>
      <vt:lpstr>System Properties/Specifications</vt:lpstr>
      <vt:lpstr>Specification (Property)      </vt:lpstr>
      <vt:lpstr>Slide 38</vt:lpstr>
      <vt:lpstr>     Examples of the Robot Control Properties</vt:lpstr>
      <vt:lpstr>What is “satisfy”?</vt:lpstr>
      <vt:lpstr>Slide 41</vt:lpstr>
      <vt:lpstr>Abstractions</vt:lpstr>
      <vt:lpstr>Data Abstraction</vt:lpstr>
      <vt:lpstr>Example</vt:lpstr>
      <vt:lpstr>Existential Abstraction</vt:lpstr>
      <vt:lpstr>Existential Abstraction</vt:lpstr>
      <vt:lpstr>Existential Abstraction</vt:lpstr>
      <vt:lpstr>Original Abstraction</vt:lpstr>
      <vt:lpstr>Refined Abstraction</vt:lpstr>
      <vt:lpstr>Predicate Abstraction</vt:lpstr>
      <vt:lpstr>Predicate Abstraction</vt:lpstr>
      <vt:lpstr>Predicate Abstraction</vt:lpstr>
      <vt:lpstr>Predicate Abstraction</vt:lpstr>
      <vt:lpstr>Predicate Abstraction</vt:lpstr>
      <vt:lpstr>Predicate Abstraction for Software</vt:lpstr>
      <vt:lpstr>Existential Abstraction</vt:lpstr>
      <vt:lpstr>Existential Abstraction</vt:lpstr>
      <vt:lpstr>Example for Predicate Abstraction</vt:lpstr>
      <vt:lpstr>Predicate Abstraction for Software</vt:lpstr>
      <vt:lpstr>Abstraction Refinement Loop</vt:lpstr>
      <vt:lpstr>SLAM</vt:lpstr>
      <vt:lpstr>Abstraction Refinement Loop</vt:lpstr>
      <vt:lpstr>Problems with Existing Tools</vt:lpstr>
      <vt:lpstr>Abstraction with SAT - SATABS</vt:lpstr>
      <vt:lpstr>Our Solution</vt:lpstr>
      <vt:lpstr>Abstraction Refinement Loop</vt:lpstr>
      <vt:lpstr>Model Checkers for Boolean Programs</vt:lpstr>
      <vt:lpstr>Abstraction Refinement Loop</vt:lpstr>
      <vt:lpstr>Refinement</vt:lpstr>
      <vt:lpstr>Experimental Results</vt:lpstr>
      <vt:lpstr>SATABS lab: Thursday, 5 p.m.</vt:lpstr>
    </vt:vector>
  </TitlesOfParts>
  <Company>TU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Model Checking for Concurrent Software</dc:title>
  <dc:creator>Helmut Veith</dc:creator>
  <cp:lastModifiedBy>Natasha</cp:lastModifiedBy>
  <cp:revision>874</cp:revision>
  <dcterms:created xsi:type="dcterms:W3CDTF">2001-06-24T02:32:20Z</dcterms:created>
  <dcterms:modified xsi:type="dcterms:W3CDTF">2010-05-22T14:07:37Z</dcterms:modified>
</cp:coreProperties>
</file>