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8" r:id="rId2"/>
    <p:sldId id="299" r:id="rId3"/>
    <p:sldId id="301" r:id="rId4"/>
    <p:sldId id="269" r:id="rId5"/>
    <p:sldId id="270" r:id="rId6"/>
    <p:sldId id="283" r:id="rId7"/>
    <p:sldId id="257" r:id="rId8"/>
    <p:sldId id="271" r:id="rId9"/>
    <p:sldId id="272" r:id="rId10"/>
    <p:sldId id="274" r:id="rId11"/>
    <p:sldId id="293" r:id="rId12"/>
    <p:sldId id="258" r:id="rId13"/>
    <p:sldId id="275" r:id="rId14"/>
    <p:sldId id="276" r:id="rId15"/>
    <p:sldId id="286" r:id="rId16"/>
    <p:sldId id="277" r:id="rId17"/>
    <p:sldId id="288" r:id="rId18"/>
    <p:sldId id="279" r:id="rId19"/>
    <p:sldId id="260" r:id="rId20"/>
    <p:sldId id="262" r:id="rId21"/>
    <p:sldId id="295" r:id="rId22"/>
    <p:sldId id="261" r:id="rId23"/>
    <p:sldId id="294" r:id="rId24"/>
    <p:sldId id="282" r:id="rId25"/>
    <p:sldId id="263" r:id="rId26"/>
    <p:sldId id="291" r:id="rId27"/>
    <p:sldId id="264" r:id="rId28"/>
    <p:sldId id="266" r:id="rId29"/>
    <p:sldId id="302" r:id="rId30"/>
  </p:sldIdLst>
  <p:sldSz cx="9144000" cy="6858000" type="screen4x3"/>
  <p:notesSz cx="7150100" cy="9448800"/>
  <p:embeddedFontLst>
    <p:embeddedFont>
      <p:font typeface="Tahoma" pitchFamily="34" charset="0"/>
      <p:regular r:id="rId33"/>
      <p:bold r:id="rId34"/>
    </p:embeddedFont>
    <p:embeddedFont>
      <p:font typeface="cmsy10" pitchFamily="34" charset="0"/>
      <p:regular r:id="rId35"/>
    </p:embeddedFont>
    <p:embeddedFont>
      <p:font typeface="Verdana" pitchFamily="34" charset="0"/>
      <p:regular r:id="rId36"/>
      <p:bold r:id="rId37"/>
      <p:italic r:id="rId38"/>
      <p:boldItalic r:id="rId39"/>
    </p:embeddedFont>
    <p:embeddedFont>
      <p:font typeface="Lucida Calligraphy" pitchFamily="66" charset="0"/>
      <p:regular r:id="rId40"/>
    </p:embeddedFont>
    <p:embeddedFont>
      <p:font typeface="msbm10" pitchFamily="34" charset="0"/>
      <p:regular r:id="rId41"/>
    </p:embeddedFont>
    <p:embeddedFont>
      <p:font typeface="msam10" pitchFamily="34" charset="0"/>
      <p:regular r:id="rId42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C6600"/>
    <a:srgbClr val="993300"/>
    <a:srgbClr val="CC9900"/>
    <a:srgbClr val="DDDDDD"/>
    <a:srgbClr val="CCECFF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5" autoAdjust="0"/>
    <p:restoredTop sz="94660"/>
  </p:normalViewPr>
  <p:slideViewPr>
    <p:cSldViewPr>
      <p:cViewPr>
        <p:scale>
          <a:sx n="75" d="100"/>
          <a:sy n="75" d="100"/>
        </p:scale>
        <p:origin x="-10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42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font" Target="fonts/font6.fntdata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font" Target="fonts/font5.fntdata"/><Relationship Id="rId40" Type="http://schemas.openxmlformats.org/officeDocument/2006/relationships/font" Target="fonts/font8.fntdata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3.fntdata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8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49713" y="0"/>
            <a:ext cx="3098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4138"/>
            <a:ext cx="3098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49713" y="8974138"/>
            <a:ext cx="3098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D05A4F-2512-4CE5-98F6-0386FEB3F4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8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defTabSz="947738"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49713" y="0"/>
            <a:ext cx="3098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12850" y="708025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4375" y="4487863"/>
            <a:ext cx="5721350" cy="425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4138"/>
            <a:ext cx="3098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defTabSz="947738"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49713" y="8974138"/>
            <a:ext cx="3098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/>
            </a:lvl1pPr>
          </a:lstStyle>
          <a:p>
            <a:fld id="{3D373090-1978-4132-AE55-24A075DB41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F44103-0CDF-4BE5-9FBD-C2774B355D37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choose where to put in figures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0EA1C9-2082-464C-9EB6-EB54E2B158E8}" type="slidenum">
              <a:rPr lang="en-US"/>
              <a:pPr/>
              <a:t>10</a:t>
            </a:fld>
            <a:endParaRPr lang="en-U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fig showing an abstraction eg.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BA98B8-6ACA-45F4-A717-66B863F5B0B0}" type="slidenum">
              <a:rPr lang="en-US"/>
              <a:pPr/>
              <a:t>21</a:t>
            </a:fld>
            <a:endParaRPr lang="en-US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47650" indent="-247650">
              <a:buFontTx/>
              <a:buAutoNum type="romanLcParenR"/>
            </a:pPr>
            <a:r>
              <a:rPr lang="en-US"/>
              <a:t>You cannot do it directly</a:t>
            </a:r>
          </a:p>
          <a:p>
            <a:pPr marL="247650" indent="-247650">
              <a:buFontTx/>
              <a:buAutoNum type="romanLcParenR"/>
            </a:pPr>
            <a:r>
              <a:rPr lang="en-US"/>
              <a:t> you would want to reuse as much as possible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B823B2-0881-4370-8367-C0CE9380EFBD}" type="slidenum">
              <a:rPr lang="en-US"/>
              <a:pPr/>
              <a:t>5</a:t>
            </a:fld>
            <a:endParaRPr lang="en-US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483D63-8C4A-4090-AA24-F9B79FDD8450}" type="slidenum">
              <a:rPr lang="en-US"/>
              <a:pPr/>
              <a:t>8</a:t>
            </a:fld>
            <a:endParaRPr lang="en-US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3090-1978-4132-AE55-24A075DB410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9DA16-D952-4FFA-A768-6A47C9E8C8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EC96CF-B885-4FBB-8912-1514FFFF3E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09495D-7C09-494B-A86C-87AD6BC25B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8673BDB-D83E-4C36-811F-355878031E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A3D5B-4BE6-4B0A-B10B-CEDEE79C88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B1049-7E4E-4566-AA77-51B18BC231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ED82DB-B28C-4B5A-A545-713E6CE96B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0F496-4DAC-4BA9-B57F-913FF33AE1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8ECFF-559B-403E-A62C-3F4380412C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CE281-9CCA-43D3-9C50-A6262DA187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F6A11-B207-44A9-96B4-9BD0BB1B94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0FFBD-E88D-4BD2-94EB-F682228FFF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1DBF5E-2AC8-4048-AB8A-C7EBE93681D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Dynamic Component Substitutability Analysis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505200"/>
            <a:ext cx="7010400" cy="2667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Edmund Clarke</a:t>
            </a:r>
          </a:p>
          <a:p>
            <a:pPr>
              <a:lnSpc>
                <a:spcPct val="80000"/>
              </a:lnSpc>
            </a:pPr>
            <a:r>
              <a:rPr lang="en-US" sz="2400"/>
              <a:t>Natasha Sharygina*</a:t>
            </a:r>
          </a:p>
          <a:p>
            <a:pPr>
              <a:lnSpc>
                <a:spcPct val="80000"/>
              </a:lnSpc>
            </a:pPr>
            <a:r>
              <a:rPr lang="en-US" sz="2400"/>
              <a:t>Nishant Sinha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993300"/>
                </a:solidFill>
              </a:rPr>
              <a:t>Carnegie Mellon University</a:t>
            </a:r>
          </a:p>
          <a:p>
            <a:pPr>
              <a:lnSpc>
                <a:spcPct val="80000"/>
              </a:lnSpc>
            </a:pPr>
            <a:r>
              <a:rPr lang="it-CH" sz="2400">
                <a:solidFill>
                  <a:srgbClr val="993300"/>
                </a:solidFill>
              </a:rPr>
              <a:t>The University of Lugano</a:t>
            </a:r>
            <a:endParaRPr lang="en-US" sz="2400">
              <a:solidFill>
                <a:srgbClr val="99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 Assembly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743200"/>
          </a:xfrm>
        </p:spPr>
        <p:txBody>
          <a:bodyPr/>
          <a:lstStyle/>
          <a:p>
            <a:r>
              <a:rPr lang="en-US" sz="2400"/>
              <a:t>A set of </a:t>
            </a:r>
            <a:r>
              <a:rPr lang="en-US" sz="2400">
                <a:solidFill>
                  <a:srgbClr val="993300"/>
                </a:solidFill>
              </a:rPr>
              <a:t>communicating concurrent</a:t>
            </a:r>
            <a:r>
              <a:rPr lang="en-US" sz="2400"/>
              <a:t> C programs </a:t>
            </a:r>
          </a:p>
          <a:p>
            <a:pPr lvl="1"/>
            <a:r>
              <a:rPr lang="en-US" sz="2000"/>
              <a:t>No recursion, procedures inlined</a:t>
            </a:r>
          </a:p>
          <a:p>
            <a:r>
              <a:rPr lang="en-US" sz="2400"/>
              <a:t>Each component abstracted into a </a:t>
            </a:r>
            <a:r>
              <a:rPr lang="en-US" sz="2400">
                <a:solidFill>
                  <a:srgbClr val="993300"/>
                </a:solidFill>
              </a:rPr>
              <a:t>Component LKS</a:t>
            </a:r>
          </a:p>
          <a:p>
            <a:pPr lvl="1"/>
            <a:r>
              <a:rPr lang="en-US" sz="2000"/>
              <a:t>Communication between components is abstracted into </a:t>
            </a:r>
            <a:r>
              <a:rPr lang="en-US" sz="2000">
                <a:solidFill>
                  <a:srgbClr val="993300"/>
                </a:solidFill>
              </a:rPr>
              <a:t>interface actions</a:t>
            </a:r>
            <a:endParaRPr lang="en-US" sz="2000"/>
          </a:p>
          <a:p>
            <a:pPr lvl="1"/>
            <a:endParaRPr lang="en-US" sz="2000"/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981075" y="3810000"/>
            <a:ext cx="8010525" cy="2362200"/>
            <a:chOff x="492" y="768"/>
            <a:chExt cx="5746" cy="1776"/>
          </a:xfrm>
        </p:grpSpPr>
        <p:grpSp>
          <p:nvGrpSpPr>
            <p:cNvPr id="27653" name="Group 5"/>
            <p:cNvGrpSpPr>
              <a:grpSpLocks/>
            </p:cNvGrpSpPr>
            <p:nvPr/>
          </p:nvGrpSpPr>
          <p:grpSpPr bwMode="auto">
            <a:xfrm>
              <a:off x="540" y="768"/>
              <a:ext cx="3312" cy="576"/>
              <a:chOff x="576" y="720"/>
              <a:chExt cx="3312" cy="576"/>
            </a:xfrm>
          </p:grpSpPr>
          <p:sp>
            <p:nvSpPr>
              <p:cNvPr id="27654" name="Oval 6"/>
              <p:cNvSpPr>
                <a:spLocks noChangeArrowheads="1"/>
              </p:cNvSpPr>
              <p:nvPr/>
            </p:nvSpPr>
            <p:spPr bwMode="auto">
              <a:xfrm>
                <a:off x="576" y="720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/>
                  <a:t>C</a:t>
                </a:r>
                <a:r>
                  <a:rPr lang="en-US" baseline="-25000"/>
                  <a:t>1</a:t>
                </a:r>
              </a:p>
            </p:txBody>
          </p:sp>
          <p:sp>
            <p:nvSpPr>
              <p:cNvPr id="27655" name="Oval 7"/>
              <p:cNvSpPr>
                <a:spLocks noChangeArrowheads="1"/>
              </p:cNvSpPr>
              <p:nvPr/>
            </p:nvSpPr>
            <p:spPr bwMode="auto">
              <a:xfrm>
                <a:off x="1872" y="720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/>
                  <a:t>C</a:t>
                </a:r>
                <a:r>
                  <a:rPr lang="en-US" baseline="-25000"/>
                  <a:t>2</a:t>
                </a:r>
              </a:p>
            </p:txBody>
          </p:sp>
          <p:sp>
            <p:nvSpPr>
              <p:cNvPr id="27656" name="Oval 8"/>
              <p:cNvSpPr>
                <a:spLocks noChangeArrowheads="1"/>
              </p:cNvSpPr>
              <p:nvPr/>
            </p:nvSpPr>
            <p:spPr bwMode="auto">
              <a:xfrm>
                <a:off x="3312" y="720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/>
                  <a:t>C</a:t>
                </a:r>
                <a:r>
                  <a:rPr lang="en-US" baseline="-25000"/>
                  <a:t>3</a:t>
                </a:r>
              </a:p>
            </p:txBody>
          </p:sp>
          <p:grpSp>
            <p:nvGrpSpPr>
              <p:cNvPr id="27657" name="Group 9"/>
              <p:cNvGrpSpPr>
                <a:grpSpLocks/>
              </p:cNvGrpSpPr>
              <p:nvPr/>
            </p:nvGrpSpPr>
            <p:grpSpPr bwMode="auto">
              <a:xfrm>
                <a:off x="1440" y="816"/>
                <a:ext cx="48" cy="432"/>
                <a:chOff x="1392" y="816"/>
                <a:chExt cx="48" cy="432"/>
              </a:xfrm>
            </p:grpSpPr>
            <p:sp>
              <p:nvSpPr>
                <p:cNvPr id="27658" name="Line 10"/>
                <p:cNvSpPr>
                  <a:spLocks noChangeShapeType="1"/>
                </p:cNvSpPr>
                <p:nvPr/>
              </p:nvSpPr>
              <p:spPr bwMode="auto">
                <a:xfrm>
                  <a:off x="1392" y="816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59" name="Line 11"/>
                <p:cNvSpPr>
                  <a:spLocks noChangeShapeType="1"/>
                </p:cNvSpPr>
                <p:nvPr/>
              </p:nvSpPr>
              <p:spPr bwMode="auto">
                <a:xfrm>
                  <a:off x="1440" y="816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7660" name="Group 12"/>
              <p:cNvGrpSpPr>
                <a:grpSpLocks/>
              </p:cNvGrpSpPr>
              <p:nvPr/>
            </p:nvGrpSpPr>
            <p:grpSpPr bwMode="auto">
              <a:xfrm>
                <a:off x="2880" y="816"/>
                <a:ext cx="48" cy="432"/>
                <a:chOff x="1392" y="816"/>
                <a:chExt cx="48" cy="432"/>
              </a:xfrm>
            </p:grpSpPr>
            <p:sp>
              <p:nvSpPr>
                <p:cNvPr id="27661" name="Line 13"/>
                <p:cNvSpPr>
                  <a:spLocks noChangeShapeType="1"/>
                </p:cNvSpPr>
                <p:nvPr/>
              </p:nvSpPr>
              <p:spPr bwMode="auto">
                <a:xfrm>
                  <a:off x="1392" y="816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62" name="Line 14"/>
                <p:cNvSpPr>
                  <a:spLocks noChangeShapeType="1"/>
                </p:cNvSpPr>
                <p:nvPr/>
              </p:nvSpPr>
              <p:spPr bwMode="auto">
                <a:xfrm>
                  <a:off x="1440" y="816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7663" name="Group 15"/>
            <p:cNvGrpSpPr>
              <a:grpSpLocks/>
            </p:cNvGrpSpPr>
            <p:nvPr/>
          </p:nvGrpSpPr>
          <p:grpSpPr bwMode="auto">
            <a:xfrm>
              <a:off x="492" y="1968"/>
              <a:ext cx="3312" cy="576"/>
              <a:chOff x="576" y="1776"/>
              <a:chExt cx="3312" cy="576"/>
            </a:xfrm>
          </p:grpSpPr>
          <p:sp>
            <p:nvSpPr>
              <p:cNvPr id="27664" name="Oval 16"/>
              <p:cNvSpPr>
                <a:spLocks noChangeArrowheads="1"/>
              </p:cNvSpPr>
              <p:nvPr/>
            </p:nvSpPr>
            <p:spPr bwMode="auto">
              <a:xfrm>
                <a:off x="576" y="1776"/>
                <a:ext cx="576" cy="57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/>
                  <a:t>M</a:t>
                </a:r>
                <a:r>
                  <a:rPr lang="en-US" baseline="-25000"/>
                  <a:t>1</a:t>
                </a:r>
              </a:p>
            </p:txBody>
          </p:sp>
          <p:sp>
            <p:nvSpPr>
              <p:cNvPr id="27665" name="Oval 17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576" cy="57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/>
                  <a:t>M</a:t>
                </a:r>
                <a:r>
                  <a:rPr lang="en-US" baseline="-25000"/>
                  <a:t>2</a:t>
                </a:r>
              </a:p>
            </p:txBody>
          </p:sp>
          <p:sp>
            <p:nvSpPr>
              <p:cNvPr id="27666" name="Oval 18"/>
              <p:cNvSpPr>
                <a:spLocks noChangeArrowheads="1"/>
              </p:cNvSpPr>
              <p:nvPr/>
            </p:nvSpPr>
            <p:spPr bwMode="auto">
              <a:xfrm>
                <a:off x="3312" y="1776"/>
                <a:ext cx="576" cy="57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/>
                  <a:t>M</a:t>
                </a:r>
                <a:r>
                  <a:rPr lang="en-US" baseline="-25000"/>
                  <a:t>3</a:t>
                </a:r>
              </a:p>
            </p:txBody>
          </p:sp>
          <p:grpSp>
            <p:nvGrpSpPr>
              <p:cNvPr id="27667" name="Group 19"/>
              <p:cNvGrpSpPr>
                <a:grpSpLocks/>
              </p:cNvGrpSpPr>
              <p:nvPr/>
            </p:nvGrpSpPr>
            <p:grpSpPr bwMode="auto">
              <a:xfrm>
                <a:off x="2880" y="1824"/>
                <a:ext cx="48" cy="432"/>
                <a:chOff x="1392" y="816"/>
                <a:chExt cx="48" cy="432"/>
              </a:xfrm>
            </p:grpSpPr>
            <p:sp>
              <p:nvSpPr>
                <p:cNvPr id="27668" name="Line 20"/>
                <p:cNvSpPr>
                  <a:spLocks noChangeShapeType="1"/>
                </p:cNvSpPr>
                <p:nvPr/>
              </p:nvSpPr>
              <p:spPr bwMode="auto">
                <a:xfrm>
                  <a:off x="1392" y="816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69" name="Line 21"/>
                <p:cNvSpPr>
                  <a:spLocks noChangeShapeType="1"/>
                </p:cNvSpPr>
                <p:nvPr/>
              </p:nvSpPr>
              <p:spPr bwMode="auto">
                <a:xfrm>
                  <a:off x="1440" y="816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7670" name="Group 22"/>
              <p:cNvGrpSpPr>
                <a:grpSpLocks/>
              </p:cNvGrpSpPr>
              <p:nvPr/>
            </p:nvGrpSpPr>
            <p:grpSpPr bwMode="auto">
              <a:xfrm>
                <a:off x="1440" y="1872"/>
                <a:ext cx="48" cy="432"/>
                <a:chOff x="1392" y="816"/>
                <a:chExt cx="48" cy="432"/>
              </a:xfrm>
            </p:grpSpPr>
            <p:sp>
              <p:nvSpPr>
                <p:cNvPr id="27671" name="Line 23"/>
                <p:cNvSpPr>
                  <a:spLocks noChangeShapeType="1"/>
                </p:cNvSpPr>
                <p:nvPr/>
              </p:nvSpPr>
              <p:spPr bwMode="auto">
                <a:xfrm>
                  <a:off x="1392" y="816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72" name="Line 24"/>
                <p:cNvSpPr>
                  <a:spLocks noChangeShapeType="1"/>
                </p:cNvSpPr>
                <p:nvPr/>
              </p:nvSpPr>
              <p:spPr bwMode="auto">
                <a:xfrm>
                  <a:off x="1440" y="816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7673" name="AutoShape 25"/>
            <p:cNvSpPr>
              <a:spLocks noChangeArrowheads="1"/>
            </p:cNvSpPr>
            <p:nvPr/>
          </p:nvSpPr>
          <p:spPr bwMode="auto">
            <a:xfrm>
              <a:off x="1962" y="1488"/>
              <a:ext cx="306" cy="384"/>
            </a:xfrm>
            <a:prstGeom prst="downArrow">
              <a:avLst>
                <a:gd name="adj1" fmla="val 50000"/>
                <a:gd name="adj2" fmla="val 3137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7674" name="Text Box 26"/>
            <p:cNvSpPr txBox="1">
              <a:spLocks noChangeArrowheads="1"/>
            </p:cNvSpPr>
            <p:nvPr/>
          </p:nvSpPr>
          <p:spPr bwMode="auto">
            <a:xfrm>
              <a:off x="4370" y="896"/>
              <a:ext cx="1868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Component Assembly </a:t>
              </a:r>
              <a:r>
                <a:rPr lang="en-US">
                  <a:latin typeface="cmsy10" pitchFamily="34" charset="0"/>
                </a:rPr>
                <a:t>C</a:t>
              </a:r>
              <a:endParaRPr lang="en-US">
                <a:solidFill>
                  <a:srgbClr val="993300"/>
                </a:solidFill>
                <a:latin typeface="cmsy10" pitchFamily="34" charset="0"/>
              </a:endParaRPr>
            </a:p>
          </p:txBody>
        </p:sp>
        <p:sp>
          <p:nvSpPr>
            <p:cNvPr id="27675" name="Text Box 27"/>
            <p:cNvSpPr txBox="1">
              <a:spLocks noChangeArrowheads="1"/>
            </p:cNvSpPr>
            <p:nvPr/>
          </p:nvSpPr>
          <p:spPr bwMode="auto">
            <a:xfrm>
              <a:off x="4285" y="2073"/>
              <a:ext cx="1194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Abstraction </a:t>
              </a:r>
              <a:r>
                <a:rPr lang="en-US">
                  <a:latin typeface="cmsy10" pitchFamily="34" charset="0"/>
                </a:rPr>
                <a:t>M</a:t>
              </a:r>
              <a:endParaRPr lang="en-US">
                <a:solidFill>
                  <a:srgbClr val="993300"/>
                </a:solidFill>
                <a:latin typeface="cmsy10" pitchFamily="34" charset="0"/>
              </a:endParaRPr>
            </a:p>
          </p:txBody>
        </p:sp>
        <p:sp>
          <p:nvSpPr>
            <p:cNvPr id="27676" name="Text Box 28"/>
            <p:cNvSpPr txBox="1">
              <a:spLocks noChangeArrowheads="1"/>
            </p:cNvSpPr>
            <p:nvPr/>
          </p:nvSpPr>
          <p:spPr bwMode="auto">
            <a:xfrm>
              <a:off x="2258" y="1540"/>
              <a:ext cx="1493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993300"/>
                  </a:solidFill>
                  <a:latin typeface="Verdana" pitchFamily="34" charset="0"/>
                </a:rPr>
                <a:t>Predicate Abstraction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Predicate Abstraction into LKS</a:t>
            </a:r>
          </a:p>
        </p:txBody>
      </p:sp>
      <p:sp>
        <p:nvSpPr>
          <p:cNvPr id="52227" name="Oval 3"/>
          <p:cNvSpPr>
            <a:spLocks noChangeArrowheads="1"/>
          </p:cNvSpPr>
          <p:nvPr/>
        </p:nvSpPr>
        <p:spPr bwMode="auto">
          <a:xfrm>
            <a:off x="4603750" y="1447800"/>
            <a:ext cx="2743200" cy="60960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008000"/>
                </a:solidFill>
                <a:cs typeface="Arial" pitchFamily="34" charset="0"/>
              </a:rPr>
              <a:t>L1</a:t>
            </a:r>
          </a:p>
        </p:txBody>
      </p:sp>
      <p:grpSp>
        <p:nvGrpSpPr>
          <p:cNvPr id="52228" name="Group 4"/>
          <p:cNvGrpSpPr>
            <a:grpSpLocks/>
          </p:cNvGrpSpPr>
          <p:nvPr/>
        </p:nvGrpSpPr>
        <p:grpSpPr bwMode="auto">
          <a:xfrm>
            <a:off x="6096000" y="5943600"/>
            <a:ext cx="2819400" cy="762000"/>
            <a:chOff x="2276" y="3648"/>
            <a:chExt cx="1776" cy="480"/>
          </a:xfrm>
        </p:grpSpPr>
        <p:sp>
          <p:nvSpPr>
            <p:cNvPr id="52229" name="AutoShape 5"/>
            <p:cNvSpPr>
              <a:spLocks noChangeArrowheads="1"/>
            </p:cNvSpPr>
            <p:nvPr/>
          </p:nvSpPr>
          <p:spPr bwMode="auto">
            <a:xfrm>
              <a:off x="3476" y="3648"/>
              <a:ext cx="576" cy="480"/>
            </a:xfrm>
            <a:prstGeom prst="cloudCallout">
              <a:avLst>
                <a:gd name="adj1" fmla="val 46181"/>
                <a:gd name="adj2" fmla="val 417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2400" u="sng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2230" name="Freeform 6"/>
            <p:cNvSpPr>
              <a:spLocks/>
            </p:cNvSpPr>
            <p:nvPr/>
          </p:nvSpPr>
          <p:spPr bwMode="auto">
            <a:xfrm>
              <a:off x="2900" y="3696"/>
              <a:ext cx="576" cy="2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3" y="207"/>
                </a:cxn>
                <a:cxn ang="0">
                  <a:pos x="576" y="192"/>
                </a:cxn>
              </a:cxnLst>
              <a:rect l="0" t="0" r="r" b="b"/>
              <a:pathLst>
                <a:path w="576" h="239">
                  <a:moveTo>
                    <a:pt x="0" y="0"/>
                  </a:moveTo>
                  <a:cubicBezTo>
                    <a:pt x="39" y="34"/>
                    <a:pt x="137" y="175"/>
                    <a:pt x="233" y="207"/>
                  </a:cubicBezTo>
                  <a:cubicBezTo>
                    <a:pt x="329" y="239"/>
                    <a:pt x="505" y="195"/>
                    <a:pt x="576" y="1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231" name="Rectangle 7"/>
            <p:cNvSpPr>
              <a:spLocks noChangeArrowheads="1"/>
            </p:cNvSpPr>
            <p:nvPr/>
          </p:nvSpPr>
          <p:spPr bwMode="auto">
            <a:xfrm>
              <a:off x="2276" y="3772"/>
              <a:ext cx="7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C3300"/>
                  </a:solidFill>
                  <a:latin typeface="Lucida Calligraphy" pitchFamily="66" charset="0"/>
                  <a:cs typeface="Arial" pitchFamily="34" charset="0"/>
                </a:rPr>
                <a:t>lock = 0</a:t>
              </a:r>
            </a:p>
          </p:txBody>
        </p:sp>
      </p:grpSp>
      <p:grpSp>
        <p:nvGrpSpPr>
          <p:cNvPr id="52232" name="Group 8"/>
          <p:cNvGrpSpPr>
            <a:grpSpLocks/>
          </p:cNvGrpSpPr>
          <p:nvPr/>
        </p:nvGrpSpPr>
        <p:grpSpPr bwMode="auto">
          <a:xfrm>
            <a:off x="3917950" y="2057400"/>
            <a:ext cx="1676400" cy="914400"/>
            <a:chOff x="2468" y="1296"/>
            <a:chExt cx="1056" cy="576"/>
          </a:xfrm>
        </p:grpSpPr>
        <p:sp>
          <p:nvSpPr>
            <p:cNvPr id="52233" name="Oval 9"/>
            <p:cNvSpPr>
              <a:spLocks noChangeArrowheads="1"/>
            </p:cNvSpPr>
            <p:nvPr/>
          </p:nvSpPr>
          <p:spPr bwMode="auto">
            <a:xfrm>
              <a:off x="2468" y="1536"/>
              <a:ext cx="81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>
                  <a:solidFill>
                    <a:srgbClr val="008000"/>
                  </a:solidFill>
                  <a:cs typeface="Arial" pitchFamily="34" charset="0"/>
                </a:rPr>
                <a:t>if (</a:t>
              </a:r>
              <a:r>
                <a:rPr lang="en-US" sz="1600" b="1">
                  <a:solidFill>
                    <a:schemeClr val="accent2"/>
                  </a:solidFill>
                  <a:cs typeface="Arial" pitchFamily="34" charset="0"/>
                </a:rPr>
                <a:t>x &lt; y</a:t>
              </a:r>
              <a:r>
                <a:rPr lang="en-US" sz="1600" b="1">
                  <a:solidFill>
                    <a:srgbClr val="008000"/>
                  </a:solidFill>
                  <a:cs typeface="Arial" pitchFamily="34" charset="0"/>
                </a:rPr>
                <a:t>)</a:t>
              </a:r>
            </a:p>
          </p:txBody>
        </p:sp>
        <p:sp>
          <p:nvSpPr>
            <p:cNvPr id="52234" name="Line 10"/>
            <p:cNvSpPr>
              <a:spLocks noChangeShapeType="1"/>
            </p:cNvSpPr>
            <p:nvPr/>
          </p:nvSpPr>
          <p:spPr bwMode="auto">
            <a:xfrm flipH="1">
              <a:off x="2852" y="1296"/>
              <a:ext cx="672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4114800" y="1981200"/>
            <a:ext cx="85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cs typeface="Arial" pitchFamily="34" charset="0"/>
              </a:rPr>
              <a:t>lock=1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3016250" y="2484438"/>
            <a:ext cx="869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Lucida Calligraphy" pitchFamily="66" charset="0"/>
              </a:rPr>
              <a:t>x &lt; y</a:t>
            </a:r>
          </a:p>
        </p:txBody>
      </p:sp>
      <p:grpSp>
        <p:nvGrpSpPr>
          <p:cNvPr id="52237" name="Group 13"/>
          <p:cNvGrpSpPr>
            <a:grpSpLocks/>
          </p:cNvGrpSpPr>
          <p:nvPr/>
        </p:nvGrpSpPr>
        <p:grpSpPr bwMode="auto">
          <a:xfrm>
            <a:off x="2971800" y="4114800"/>
            <a:ext cx="2165350" cy="838200"/>
            <a:chOff x="1872" y="2592"/>
            <a:chExt cx="1364" cy="528"/>
          </a:xfrm>
        </p:grpSpPr>
        <p:sp>
          <p:nvSpPr>
            <p:cNvPr id="52238" name="Oval 14"/>
            <p:cNvSpPr>
              <a:spLocks noChangeArrowheads="1"/>
            </p:cNvSpPr>
            <p:nvPr/>
          </p:nvSpPr>
          <p:spPr bwMode="auto">
            <a:xfrm>
              <a:off x="2420" y="2784"/>
              <a:ext cx="81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>
                  <a:solidFill>
                    <a:srgbClr val="008000"/>
                  </a:solidFill>
                  <a:cs typeface="Arial" pitchFamily="34" charset="0"/>
                </a:rPr>
                <a:t>if (</a:t>
              </a:r>
              <a:r>
                <a:rPr lang="en-US" sz="1600" b="1">
                  <a:solidFill>
                    <a:schemeClr val="accent2"/>
                  </a:solidFill>
                  <a:cs typeface="Arial" pitchFamily="34" charset="0"/>
                </a:rPr>
                <a:t>x &gt;= y</a:t>
              </a:r>
              <a:r>
                <a:rPr lang="en-US" sz="1600" b="1">
                  <a:solidFill>
                    <a:srgbClr val="008000"/>
                  </a:solidFill>
                  <a:cs typeface="Arial" pitchFamily="34" charset="0"/>
                </a:rPr>
                <a:t>)</a:t>
              </a:r>
            </a:p>
          </p:txBody>
        </p:sp>
        <p:sp>
          <p:nvSpPr>
            <p:cNvPr id="52239" name="Line 15"/>
            <p:cNvSpPr>
              <a:spLocks noChangeShapeType="1"/>
            </p:cNvSpPr>
            <p:nvPr/>
          </p:nvSpPr>
          <p:spPr bwMode="auto">
            <a:xfrm>
              <a:off x="2852" y="2592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240" name="Rectangle 16"/>
            <p:cNvSpPr>
              <a:spLocks noChangeArrowheads="1"/>
            </p:cNvSpPr>
            <p:nvPr/>
          </p:nvSpPr>
          <p:spPr bwMode="auto">
            <a:xfrm>
              <a:off x="2036" y="2606"/>
              <a:ext cx="7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C3300"/>
                  </a:solidFill>
                  <a:latin typeface="Lucida Calligraphy" pitchFamily="66" charset="0"/>
                  <a:cs typeface="Arial" pitchFamily="34" charset="0"/>
                </a:rPr>
                <a:t>lock = 0</a:t>
              </a:r>
            </a:p>
          </p:txBody>
        </p:sp>
        <p:sp>
          <p:nvSpPr>
            <p:cNvPr id="52241" name="Text Box 17"/>
            <p:cNvSpPr txBox="1">
              <a:spLocks noChangeArrowheads="1"/>
            </p:cNvSpPr>
            <p:nvPr/>
          </p:nvSpPr>
          <p:spPr bwMode="auto">
            <a:xfrm>
              <a:off x="1872" y="2822"/>
              <a:ext cx="5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Lucida Calligraphy" pitchFamily="66" charset="0"/>
                </a:rPr>
                <a:t>x &lt; y</a:t>
              </a:r>
            </a:p>
          </p:txBody>
        </p:sp>
      </p:grpSp>
      <p:grpSp>
        <p:nvGrpSpPr>
          <p:cNvPr id="52242" name="Group 18"/>
          <p:cNvGrpSpPr>
            <a:grpSpLocks/>
          </p:cNvGrpSpPr>
          <p:nvPr/>
        </p:nvGrpSpPr>
        <p:grpSpPr bwMode="auto">
          <a:xfrm>
            <a:off x="6508750" y="1908175"/>
            <a:ext cx="2522538" cy="1063625"/>
            <a:chOff x="4100" y="1202"/>
            <a:chExt cx="1589" cy="670"/>
          </a:xfrm>
        </p:grpSpPr>
        <p:sp>
          <p:nvSpPr>
            <p:cNvPr id="52243" name="Oval 19"/>
            <p:cNvSpPr>
              <a:spLocks noChangeArrowheads="1"/>
            </p:cNvSpPr>
            <p:nvPr/>
          </p:nvSpPr>
          <p:spPr bwMode="auto">
            <a:xfrm>
              <a:off x="4244" y="1536"/>
              <a:ext cx="81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>
                  <a:solidFill>
                    <a:srgbClr val="008000"/>
                  </a:solidFill>
                  <a:cs typeface="Arial" pitchFamily="34" charset="0"/>
                </a:rPr>
                <a:t>if (</a:t>
              </a:r>
              <a:r>
                <a:rPr lang="en-US" sz="1600" b="1">
                  <a:solidFill>
                    <a:schemeClr val="accent2"/>
                  </a:solidFill>
                  <a:cs typeface="Arial" pitchFamily="34" charset="0"/>
                </a:rPr>
                <a:t>x &lt; y</a:t>
              </a:r>
              <a:r>
                <a:rPr lang="en-US" sz="1600" b="1">
                  <a:solidFill>
                    <a:srgbClr val="008000"/>
                  </a:solidFill>
                  <a:cs typeface="Arial" pitchFamily="34" charset="0"/>
                </a:rPr>
                <a:t>)</a:t>
              </a:r>
            </a:p>
          </p:txBody>
        </p:sp>
        <p:sp>
          <p:nvSpPr>
            <p:cNvPr id="52244" name="Text Box 20"/>
            <p:cNvSpPr txBox="1">
              <a:spLocks noChangeArrowheads="1"/>
            </p:cNvSpPr>
            <p:nvPr/>
          </p:nvSpPr>
          <p:spPr bwMode="auto">
            <a:xfrm>
              <a:off x="5040" y="1565"/>
              <a:ext cx="64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Lucida Calligraphy" pitchFamily="66" charset="0"/>
                </a:rPr>
                <a:t>x &gt;= y</a:t>
              </a:r>
            </a:p>
          </p:txBody>
        </p:sp>
        <p:sp>
          <p:nvSpPr>
            <p:cNvPr id="52245" name="Line 21"/>
            <p:cNvSpPr>
              <a:spLocks noChangeShapeType="1"/>
            </p:cNvSpPr>
            <p:nvPr/>
          </p:nvSpPr>
          <p:spPr bwMode="auto">
            <a:xfrm>
              <a:off x="4100" y="1296"/>
              <a:ext cx="52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246" name="Rectangle 22"/>
            <p:cNvSpPr>
              <a:spLocks noChangeArrowheads="1"/>
            </p:cNvSpPr>
            <p:nvPr/>
          </p:nvSpPr>
          <p:spPr bwMode="auto">
            <a:xfrm>
              <a:off x="4416" y="1202"/>
              <a:ext cx="5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8000"/>
                  </a:solidFill>
                </a:rPr>
                <a:t>lock=1</a:t>
              </a:r>
            </a:p>
          </p:txBody>
        </p:sp>
      </p:grpSp>
      <p:sp>
        <p:nvSpPr>
          <p:cNvPr id="52247" name="AutoShape 23"/>
          <p:cNvSpPr>
            <a:spLocks noChangeArrowheads="1"/>
          </p:cNvSpPr>
          <p:nvPr/>
        </p:nvSpPr>
        <p:spPr bwMode="auto">
          <a:xfrm>
            <a:off x="76200" y="1676400"/>
            <a:ext cx="2895600" cy="4343400"/>
          </a:xfrm>
          <a:prstGeom prst="plaque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 b="1">
                <a:latin typeface="Verdana" pitchFamily="34" charset="0"/>
                <a:cs typeface="Arial" pitchFamily="34" charset="0"/>
              </a:rPr>
              <a:t>void OSSemPend(…) {</a:t>
            </a:r>
          </a:p>
          <a:p>
            <a:endParaRPr lang="en-US" sz="1400" b="1">
              <a:latin typeface="Verdana" pitchFamily="34" charset="0"/>
              <a:cs typeface="Arial" pitchFamily="34" charset="0"/>
            </a:endParaRPr>
          </a:p>
          <a:p>
            <a:r>
              <a:rPr lang="en-US" sz="1400" b="1">
                <a:latin typeface="Verdana" pitchFamily="34" charset="0"/>
                <a:cs typeface="Arial" pitchFamily="34" charset="0"/>
              </a:rPr>
              <a:t>  L1: </a:t>
            </a:r>
            <a:r>
              <a:rPr lang="en-US" sz="1400" b="1">
                <a:solidFill>
                  <a:srgbClr val="008000"/>
                </a:solidFill>
                <a:latin typeface="Verdana" pitchFamily="34" charset="0"/>
                <a:cs typeface="Arial" pitchFamily="34" charset="0"/>
              </a:rPr>
              <a:t>lock = 1;</a:t>
            </a:r>
          </a:p>
          <a:p>
            <a:r>
              <a:rPr lang="en-US" sz="1400" b="1">
                <a:latin typeface="Verdana" pitchFamily="34" charset="0"/>
                <a:cs typeface="Arial" pitchFamily="34" charset="0"/>
              </a:rPr>
              <a:t>  if (</a:t>
            </a:r>
            <a:r>
              <a:rPr lang="en-US" sz="1400" b="1">
                <a:solidFill>
                  <a:schemeClr val="accent2"/>
                </a:solidFill>
                <a:latin typeface="Verdana" pitchFamily="34" charset="0"/>
                <a:cs typeface="Arial" pitchFamily="34" charset="0"/>
              </a:rPr>
              <a:t>x &lt; y</a:t>
            </a:r>
            <a:r>
              <a:rPr lang="en-US" sz="1400" b="1">
                <a:latin typeface="Verdana" pitchFamily="34" charset="0"/>
                <a:cs typeface="Arial" pitchFamily="34" charset="0"/>
              </a:rPr>
              <a:t>) {</a:t>
            </a:r>
          </a:p>
          <a:p>
            <a:r>
              <a:rPr lang="en-US" sz="1400" b="1">
                <a:latin typeface="Verdana" pitchFamily="34" charset="0"/>
                <a:cs typeface="Arial" pitchFamily="34" charset="0"/>
              </a:rPr>
              <a:t>        L2: </a:t>
            </a:r>
            <a:r>
              <a:rPr lang="en-US" sz="1400" b="1">
                <a:solidFill>
                  <a:srgbClr val="CC3300"/>
                </a:solidFill>
                <a:latin typeface="Verdana" pitchFamily="34" charset="0"/>
                <a:cs typeface="Arial" pitchFamily="34" charset="0"/>
              </a:rPr>
              <a:t>lock = 0;</a:t>
            </a:r>
          </a:p>
          <a:p>
            <a:r>
              <a:rPr lang="en-US" sz="1400" b="1">
                <a:latin typeface="Verdana" pitchFamily="34" charset="0"/>
                <a:cs typeface="Arial" pitchFamily="34" charset="0"/>
              </a:rPr>
              <a:t>    …</a:t>
            </a:r>
          </a:p>
          <a:p>
            <a:r>
              <a:rPr lang="en-US" sz="1400" b="1">
                <a:latin typeface="Verdana" pitchFamily="34" charset="0"/>
                <a:cs typeface="Arial" pitchFamily="34" charset="0"/>
              </a:rPr>
              <a:t>  }</a:t>
            </a:r>
          </a:p>
          <a:p>
            <a:r>
              <a:rPr lang="en-US" sz="1400" b="1">
                <a:latin typeface="Verdana" pitchFamily="34" charset="0"/>
                <a:cs typeface="Arial" pitchFamily="34" charset="0"/>
              </a:rPr>
              <a:t>  if (</a:t>
            </a:r>
            <a:r>
              <a:rPr lang="en-US" sz="1400" b="1">
                <a:solidFill>
                  <a:schemeClr val="accent2"/>
                </a:solidFill>
                <a:latin typeface="Verdana" pitchFamily="34" charset="0"/>
                <a:cs typeface="Arial" pitchFamily="34" charset="0"/>
              </a:rPr>
              <a:t>x &gt;= y</a:t>
            </a:r>
            <a:r>
              <a:rPr lang="en-US" sz="1400" b="1">
                <a:latin typeface="Verdana" pitchFamily="34" charset="0"/>
                <a:cs typeface="Arial" pitchFamily="34" charset="0"/>
              </a:rPr>
              <a:t>) {</a:t>
            </a:r>
          </a:p>
          <a:p>
            <a:r>
              <a:rPr lang="en-US" sz="1400" b="1">
                <a:latin typeface="Verdana" pitchFamily="34" charset="0"/>
                <a:cs typeface="Arial" pitchFamily="34" charset="0"/>
              </a:rPr>
              <a:t>    …</a:t>
            </a:r>
          </a:p>
          <a:p>
            <a:r>
              <a:rPr lang="en-US" sz="1400" b="1">
                <a:latin typeface="Verdana" pitchFamily="34" charset="0"/>
                <a:cs typeface="Arial" pitchFamily="34" charset="0"/>
              </a:rPr>
              <a:t>       L3: </a:t>
            </a:r>
            <a:r>
              <a:rPr lang="en-US" sz="1400" b="1">
                <a:solidFill>
                  <a:srgbClr val="CC3300"/>
                </a:solidFill>
                <a:latin typeface="Verdana" pitchFamily="34" charset="0"/>
                <a:cs typeface="Arial" pitchFamily="34" charset="0"/>
              </a:rPr>
              <a:t>lock = 0;</a:t>
            </a:r>
          </a:p>
          <a:p>
            <a:r>
              <a:rPr lang="en-US" sz="1400" b="1">
                <a:latin typeface="Verdana" pitchFamily="34" charset="0"/>
                <a:cs typeface="Arial" pitchFamily="34" charset="0"/>
              </a:rPr>
              <a:t>    …</a:t>
            </a:r>
          </a:p>
          <a:p>
            <a:r>
              <a:rPr lang="en-US" sz="1400" b="1">
                <a:latin typeface="Verdana" pitchFamily="34" charset="0"/>
                <a:cs typeface="Arial" pitchFamily="34" charset="0"/>
              </a:rPr>
              <a:t>  } else {</a:t>
            </a:r>
          </a:p>
          <a:p>
            <a:r>
              <a:rPr lang="en-US" sz="1400" b="1">
                <a:latin typeface="Verdana" pitchFamily="34" charset="0"/>
                <a:cs typeface="Arial" pitchFamily="34" charset="0"/>
              </a:rPr>
              <a:t>    …</a:t>
            </a:r>
          </a:p>
          <a:p>
            <a:r>
              <a:rPr lang="en-US" sz="1400" b="1">
                <a:latin typeface="Verdana" pitchFamily="34" charset="0"/>
                <a:cs typeface="Arial" pitchFamily="34" charset="0"/>
              </a:rPr>
              <a:t>  }</a:t>
            </a:r>
          </a:p>
          <a:p>
            <a:r>
              <a:rPr lang="en-US" sz="1400" b="1">
                <a:latin typeface="Verdana" pitchFamily="34" charset="0"/>
                <a:cs typeface="Arial" pitchFamily="34" charset="0"/>
              </a:rPr>
              <a:t>}</a:t>
            </a:r>
          </a:p>
        </p:txBody>
      </p:sp>
      <p:grpSp>
        <p:nvGrpSpPr>
          <p:cNvPr id="52248" name="Group 24"/>
          <p:cNvGrpSpPr>
            <a:grpSpLocks/>
          </p:cNvGrpSpPr>
          <p:nvPr/>
        </p:nvGrpSpPr>
        <p:grpSpPr bwMode="auto">
          <a:xfrm>
            <a:off x="3155950" y="2971800"/>
            <a:ext cx="2743200" cy="1143000"/>
            <a:chOff x="1988" y="1872"/>
            <a:chExt cx="1728" cy="720"/>
          </a:xfrm>
        </p:grpSpPr>
        <p:grpSp>
          <p:nvGrpSpPr>
            <p:cNvPr id="52249" name="Group 25"/>
            <p:cNvGrpSpPr>
              <a:grpSpLocks/>
            </p:cNvGrpSpPr>
            <p:nvPr/>
          </p:nvGrpSpPr>
          <p:grpSpPr bwMode="auto">
            <a:xfrm>
              <a:off x="1988" y="1872"/>
              <a:ext cx="1728" cy="720"/>
              <a:chOff x="1988" y="1872"/>
              <a:chExt cx="1728" cy="720"/>
            </a:xfrm>
          </p:grpSpPr>
          <p:sp>
            <p:nvSpPr>
              <p:cNvPr id="52250" name="Oval 26"/>
              <p:cNvSpPr>
                <a:spLocks noChangeArrowheads="1"/>
              </p:cNvSpPr>
              <p:nvPr/>
            </p:nvSpPr>
            <p:spPr bwMode="auto">
              <a:xfrm>
                <a:off x="1988" y="2208"/>
                <a:ext cx="1728" cy="384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 b="1">
                    <a:solidFill>
                      <a:srgbClr val="CC3300"/>
                    </a:solidFill>
                    <a:cs typeface="Arial" pitchFamily="34" charset="0"/>
                  </a:rPr>
                  <a:t>L2</a:t>
                </a:r>
              </a:p>
            </p:txBody>
          </p:sp>
          <p:sp>
            <p:nvSpPr>
              <p:cNvPr id="52251" name="Line 27"/>
              <p:cNvSpPr>
                <a:spLocks noChangeShapeType="1"/>
              </p:cNvSpPr>
              <p:nvPr/>
            </p:nvSpPr>
            <p:spPr bwMode="auto">
              <a:xfrm flipH="1">
                <a:off x="2852" y="1872"/>
                <a:ext cx="0" cy="336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252" name="Text Box 28"/>
            <p:cNvSpPr txBox="1">
              <a:spLocks noChangeArrowheads="1"/>
            </p:cNvSpPr>
            <p:nvPr/>
          </p:nvSpPr>
          <p:spPr bwMode="auto">
            <a:xfrm>
              <a:off x="2640" y="1872"/>
              <a:ext cx="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Symbol" pitchFamily="18" charset="2"/>
                  <a:sym typeface="Symbol" pitchFamily="18" charset="2"/>
                </a:rPr>
                <a:t></a:t>
              </a:r>
            </a:p>
          </p:txBody>
        </p:sp>
      </p:grpSp>
      <p:grpSp>
        <p:nvGrpSpPr>
          <p:cNvPr id="52253" name="Group 29"/>
          <p:cNvGrpSpPr>
            <a:grpSpLocks/>
          </p:cNvGrpSpPr>
          <p:nvPr/>
        </p:nvGrpSpPr>
        <p:grpSpPr bwMode="auto">
          <a:xfrm>
            <a:off x="6813550" y="2971800"/>
            <a:ext cx="2254250" cy="1981200"/>
            <a:chOff x="4292" y="1872"/>
            <a:chExt cx="1420" cy="1248"/>
          </a:xfrm>
        </p:grpSpPr>
        <p:grpSp>
          <p:nvGrpSpPr>
            <p:cNvPr id="52254" name="Group 30"/>
            <p:cNvGrpSpPr>
              <a:grpSpLocks/>
            </p:cNvGrpSpPr>
            <p:nvPr/>
          </p:nvGrpSpPr>
          <p:grpSpPr bwMode="auto">
            <a:xfrm>
              <a:off x="4292" y="1872"/>
              <a:ext cx="1420" cy="1248"/>
              <a:chOff x="4292" y="1872"/>
              <a:chExt cx="1420" cy="1248"/>
            </a:xfrm>
          </p:grpSpPr>
          <p:sp>
            <p:nvSpPr>
              <p:cNvPr id="52255" name="Oval 31"/>
              <p:cNvSpPr>
                <a:spLocks noChangeArrowheads="1"/>
              </p:cNvSpPr>
              <p:nvPr/>
            </p:nvSpPr>
            <p:spPr bwMode="auto">
              <a:xfrm>
                <a:off x="4292" y="2784"/>
                <a:ext cx="816" cy="33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 b="1">
                    <a:solidFill>
                      <a:srgbClr val="008000"/>
                    </a:solidFill>
                    <a:cs typeface="Arial" pitchFamily="34" charset="0"/>
                  </a:rPr>
                  <a:t>if (</a:t>
                </a:r>
                <a:r>
                  <a:rPr lang="en-US" sz="1600" b="1">
                    <a:solidFill>
                      <a:schemeClr val="accent2"/>
                    </a:solidFill>
                    <a:cs typeface="Arial" pitchFamily="34" charset="0"/>
                  </a:rPr>
                  <a:t>x &gt;= y</a:t>
                </a:r>
                <a:r>
                  <a:rPr lang="en-US" sz="1600" b="1">
                    <a:solidFill>
                      <a:srgbClr val="008000"/>
                    </a:solidFill>
                    <a:cs typeface="Arial" pitchFamily="34" charset="0"/>
                  </a:rPr>
                  <a:t>)</a:t>
                </a:r>
              </a:p>
            </p:txBody>
          </p:sp>
          <p:sp>
            <p:nvSpPr>
              <p:cNvPr id="52256" name="Line 32"/>
              <p:cNvSpPr>
                <a:spLocks noChangeShapeType="1"/>
              </p:cNvSpPr>
              <p:nvPr/>
            </p:nvSpPr>
            <p:spPr bwMode="auto">
              <a:xfrm flipH="1">
                <a:off x="4676" y="1872"/>
                <a:ext cx="0" cy="912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7" name="Text Box 33"/>
              <p:cNvSpPr txBox="1">
                <a:spLocks noChangeArrowheads="1"/>
              </p:cNvSpPr>
              <p:nvPr/>
            </p:nvSpPr>
            <p:spPr bwMode="auto">
              <a:xfrm>
                <a:off x="5063" y="2832"/>
                <a:ext cx="64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latin typeface="Lucida Calligraphy" pitchFamily="66" charset="0"/>
                  </a:rPr>
                  <a:t>x &gt;= y</a:t>
                </a:r>
              </a:p>
            </p:txBody>
          </p:sp>
        </p:grpSp>
        <p:sp>
          <p:nvSpPr>
            <p:cNvPr id="52258" name="Text Box 34"/>
            <p:cNvSpPr txBox="1">
              <a:spLocks noChangeArrowheads="1"/>
            </p:cNvSpPr>
            <p:nvPr/>
          </p:nvSpPr>
          <p:spPr bwMode="auto">
            <a:xfrm>
              <a:off x="4696" y="2112"/>
              <a:ext cx="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Symbol" pitchFamily="18" charset="2"/>
                  <a:sym typeface="Symbol" pitchFamily="18" charset="2"/>
                </a:rPr>
                <a:t></a:t>
              </a:r>
            </a:p>
          </p:txBody>
        </p:sp>
      </p:grpSp>
      <p:grpSp>
        <p:nvGrpSpPr>
          <p:cNvPr id="52259" name="Group 35"/>
          <p:cNvGrpSpPr>
            <a:grpSpLocks/>
          </p:cNvGrpSpPr>
          <p:nvPr/>
        </p:nvGrpSpPr>
        <p:grpSpPr bwMode="auto">
          <a:xfrm>
            <a:off x="3962400" y="4953000"/>
            <a:ext cx="914400" cy="1447800"/>
            <a:chOff x="2496" y="3120"/>
            <a:chExt cx="576" cy="912"/>
          </a:xfrm>
        </p:grpSpPr>
        <p:sp>
          <p:nvSpPr>
            <p:cNvPr id="52260" name="AutoShape 36"/>
            <p:cNvSpPr>
              <a:spLocks noChangeArrowheads="1"/>
            </p:cNvSpPr>
            <p:nvPr/>
          </p:nvSpPr>
          <p:spPr bwMode="auto">
            <a:xfrm>
              <a:off x="2496" y="3552"/>
              <a:ext cx="576" cy="480"/>
            </a:xfrm>
            <a:prstGeom prst="cloudCallout">
              <a:avLst>
                <a:gd name="adj1" fmla="val -9028"/>
                <a:gd name="adj2" fmla="val 43542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2261" name="Line 37"/>
            <p:cNvSpPr>
              <a:spLocks noChangeShapeType="1"/>
            </p:cNvSpPr>
            <p:nvPr/>
          </p:nvSpPr>
          <p:spPr bwMode="auto">
            <a:xfrm flipH="1">
              <a:off x="2784" y="3120"/>
              <a:ext cx="48" cy="432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262" name="Text Box 38"/>
            <p:cNvSpPr txBox="1">
              <a:spLocks noChangeArrowheads="1"/>
            </p:cNvSpPr>
            <p:nvPr/>
          </p:nvSpPr>
          <p:spPr bwMode="auto">
            <a:xfrm>
              <a:off x="2632" y="3120"/>
              <a:ext cx="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Symbol" pitchFamily="18" charset="2"/>
                  <a:sym typeface="Symbol" pitchFamily="18" charset="2"/>
                </a:rPr>
                <a:t></a:t>
              </a:r>
            </a:p>
          </p:txBody>
        </p:sp>
      </p:grpSp>
      <p:grpSp>
        <p:nvGrpSpPr>
          <p:cNvPr id="52263" name="Group 39"/>
          <p:cNvGrpSpPr>
            <a:grpSpLocks/>
          </p:cNvGrpSpPr>
          <p:nvPr/>
        </p:nvGrpSpPr>
        <p:grpSpPr bwMode="auto">
          <a:xfrm>
            <a:off x="5746750" y="4876800"/>
            <a:ext cx="2743200" cy="1143000"/>
            <a:chOff x="3620" y="3072"/>
            <a:chExt cx="1728" cy="720"/>
          </a:xfrm>
        </p:grpSpPr>
        <p:sp>
          <p:nvSpPr>
            <p:cNvPr id="52264" name="Oval 40"/>
            <p:cNvSpPr>
              <a:spLocks noChangeArrowheads="1"/>
            </p:cNvSpPr>
            <p:nvPr/>
          </p:nvSpPr>
          <p:spPr bwMode="auto">
            <a:xfrm>
              <a:off x="3620" y="3408"/>
              <a:ext cx="1728" cy="384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CC3300"/>
                  </a:solidFill>
                </a:rPr>
                <a:t>L3</a:t>
              </a:r>
            </a:p>
          </p:txBody>
        </p:sp>
        <p:sp>
          <p:nvSpPr>
            <p:cNvPr id="52265" name="Line 41"/>
            <p:cNvSpPr>
              <a:spLocks noChangeShapeType="1"/>
            </p:cNvSpPr>
            <p:nvPr/>
          </p:nvSpPr>
          <p:spPr bwMode="auto">
            <a:xfrm flipH="1">
              <a:off x="4484" y="3120"/>
              <a:ext cx="192" cy="288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266" name="Text Box 42"/>
            <p:cNvSpPr txBox="1">
              <a:spLocks noChangeArrowheads="1"/>
            </p:cNvSpPr>
            <p:nvPr/>
          </p:nvSpPr>
          <p:spPr bwMode="auto">
            <a:xfrm>
              <a:off x="4656" y="3072"/>
              <a:ext cx="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Symbol" pitchFamily="18" charset="2"/>
                  <a:sym typeface="Symbol" pitchFamily="18" charset="2"/>
                </a:rPr>
                <a:t></a:t>
              </a:r>
            </a:p>
          </p:txBody>
        </p:sp>
      </p:grpSp>
      <p:sp>
        <p:nvSpPr>
          <p:cNvPr id="52267" name="Freeform 43"/>
          <p:cNvSpPr>
            <a:spLocks/>
          </p:cNvSpPr>
          <p:nvPr/>
        </p:nvSpPr>
        <p:spPr bwMode="auto">
          <a:xfrm>
            <a:off x="1828800" y="2667000"/>
            <a:ext cx="1219200" cy="3810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48"/>
              </a:cxn>
              <a:cxn ang="0">
                <a:pos x="816" y="0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108"/>
                  <a:pt x="296" y="72"/>
                  <a:pt x="432" y="48"/>
                </a:cubicBezTo>
                <a:cubicBezTo>
                  <a:pt x="568" y="24"/>
                  <a:pt x="752" y="8"/>
                  <a:pt x="816" y="0"/>
                </a:cubicBezTo>
              </a:path>
            </a:pathLst>
          </a:custGeom>
          <a:noFill/>
          <a:ln w="50800" cap="flat">
            <a:solidFill>
              <a:srgbClr val="993300"/>
            </a:solidFill>
            <a:prstDash val="sysDot"/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68" name="Freeform 44"/>
          <p:cNvSpPr>
            <a:spLocks/>
          </p:cNvSpPr>
          <p:nvPr/>
        </p:nvSpPr>
        <p:spPr bwMode="auto">
          <a:xfrm rot="5400000">
            <a:off x="2171700" y="3771900"/>
            <a:ext cx="685800" cy="9144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48"/>
              </a:cxn>
              <a:cxn ang="0">
                <a:pos x="816" y="0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108"/>
                  <a:pt x="296" y="72"/>
                  <a:pt x="432" y="48"/>
                </a:cubicBezTo>
                <a:cubicBezTo>
                  <a:pt x="568" y="24"/>
                  <a:pt x="752" y="8"/>
                  <a:pt x="816" y="0"/>
                </a:cubicBezTo>
              </a:path>
            </a:pathLst>
          </a:custGeom>
          <a:noFill/>
          <a:ln w="50800" cap="flat">
            <a:solidFill>
              <a:srgbClr val="993300"/>
            </a:solidFill>
            <a:prstDash val="sysDot"/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Containment Check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Goal: </a:t>
            </a:r>
            <a:r>
              <a:rPr lang="en-US">
                <a:solidFill>
                  <a:srgbClr val="993300"/>
                </a:solidFill>
              </a:rPr>
              <a:t>Check C </a:t>
            </a:r>
            <a:r>
              <a:rPr lang="en-US">
                <a:solidFill>
                  <a:srgbClr val="993300"/>
                </a:solidFill>
                <a:latin typeface="cmsy10" pitchFamily="34" charset="0"/>
              </a:rPr>
              <a:t>µ</a:t>
            </a:r>
            <a:r>
              <a:rPr lang="en-US">
                <a:solidFill>
                  <a:srgbClr val="993300"/>
                </a:solidFill>
              </a:rPr>
              <a:t> C’</a:t>
            </a:r>
          </a:p>
          <a:p>
            <a:pPr lvl="1">
              <a:lnSpc>
                <a:spcPct val="90000"/>
              </a:lnSpc>
            </a:pPr>
            <a:r>
              <a:rPr lang="en-US"/>
              <a:t>All behaviors </a:t>
            </a:r>
            <a:r>
              <a:rPr lang="en-US">
                <a:solidFill>
                  <a:srgbClr val="993300"/>
                </a:solidFill>
              </a:rPr>
              <a:t>retained</a:t>
            </a:r>
            <a:r>
              <a:rPr lang="en-US"/>
              <a:t> after upgrade</a:t>
            </a:r>
          </a:p>
          <a:p>
            <a:pPr lvl="1">
              <a:lnSpc>
                <a:spcPct val="90000"/>
              </a:lnSpc>
            </a:pPr>
            <a:r>
              <a:rPr lang="en-US"/>
              <a:t>Cannot check directly: need </a:t>
            </a:r>
            <a:r>
              <a:rPr lang="en-US">
                <a:solidFill>
                  <a:srgbClr val="993300"/>
                </a:solidFill>
              </a:rPr>
              <a:t>approximations</a:t>
            </a:r>
          </a:p>
          <a:p>
            <a:pPr>
              <a:lnSpc>
                <a:spcPct val="90000"/>
              </a:lnSpc>
            </a:pPr>
            <a:r>
              <a:rPr lang="en-US"/>
              <a:t>Idea: Use both </a:t>
            </a:r>
            <a:r>
              <a:rPr lang="en-US">
                <a:solidFill>
                  <a:srgbClr val="993300"/>
                </a:solidFill>
              </a:rPr>
              <a:t>under-</a:t>
            </a:r>
            <a:r>
              <a:rPr lang="en-US"/>
              <a:t> and </a:t>
            </a:r>
            <a:r>
              <a:rPr lang="en-US">
                <a:solidFill>
                  <a:srgbClr val="993300"/>
                </a:solidFill>
              </a:rPr>
              <a:t>over- approximations</a:t>
            </a:r>
          </a:p>
          <a:p>
            <a:pPr>
              <a:lnSpc>
                <a:spcPct val="90000"/>
              </a:lnSpc>
            </a:pPr>
            <a:r>
              <a:rPr lang="en-US"/>
              <a:t>Solution: </a:t>
            </a:r>
          </a:p>
          <a:p>
            <a:pPr lvl="1">
              <a:lnSpc>
                <a:spcPct val="90000"/>
              </a:lnSpc>
            </a:pPr>
            <a:r>
              <a:rPr lang="en-US"/>
              <a:t>Compute M:  C </a:t>
            </a:r>
            <a:r>
              <a:rPr lang="en-US">
                <a:latin typeface="cmsy10" pitchFamily="34" charset="0"/>
              </a:rPr>
              <a:t>µ</a:t>
            </a:r>
            <a:r>
              <a:rPr lang="en-US"/>
              <a:t> M</a:t>
            </a:r>
          </a:p>
          <a:p>
            <a:pPr lvl="1">
              <a:lnSpc>
                <a:spcPct val="90000"/>
              </a:lnSpc>
            </a:pPr>
            <a:r>
              <a:rPr lang="en-US"/>
              <a:t>Compute M’: M’ </a:t>
            </a:r>
            <a:r>
              <a:rPr lang="en-US">
                <a:latin typeface="cmsy10" pitchFamily="34" charset="0"/>
              </a:rPr>
              <a:t>µ</a:t>
            </a:r>
            <a:r>
              <a:rPr lang="en-US"/>
              <a:t> C’</a:t>
            </a:r>
          </a:p>
          <a:p>
            <a:pPr lvl="1">
              <a:lnSpc>
                <a:spcPct val="90000"/>
              </a:lnSpc>
            </a:pPr>
            <a:r>
              <a:rPr lang="en-US"/>
              <a:t>Check for M </a:t>
            </a:r>
            <a:r>
              <a:rPr lang="en-US">
                <a:latin typeface="cmsy10" pitchFamily="34" charset="0"/>
              </a:rPr>
              <a:t>µ</a:t>
            </a:r>
            <a:r>
              <a:rPr lang="en-US"/>
              <a:t> M’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105400" y="462756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Verdana" pitchFamily="34" charset="0"/>
              </a:rPr>
              <a:t>C</a:t>
            </a:r>
          </a:p>
        </p:txBody>
      </p:sp>
      <p:grpSp>
        <p:nvGrpSpPr>
          <p:cNvPr id="4112" name="Group 16"/>
          <p:cNvGrpSpPr>
            <a:grpSpLocks/>
          </p:cNvGrpSpPr>
          <p:nvPr/>
        </p:nvGrpSpPr>
        <p:grpSpPr bwMode="auto">
          <a:xfrm>
            <a:off x="5105400" y="4703763"/>
            <a:ext cx="3505200" cy="1620837"/>
            <a:chOff x="912" y="1488"/>
            <a:chExt cx="3600" cy="2289"/>
          </a:xfrm>
        </p:grpSpPr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1152" y="1488"/>
              <a:ext cx="2592" cy="168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1920" y="1488"/>
              <a:ext cx="2592" cy="1680"/>
            </a:xfrm>
            <a:prstGeom prst="ellipse">
              <a:avLst/>
            </a:prstGeom>
            <a:solidFill>
              <a:srgbClr val="808000">
                <a:alpha val="6000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115" name="Text Box 19"/>
            <p:cNvSpPr txBox="1">
              <a:spLocks noChangeArrowheads="1"/>
            </p:cNvSpPr>
            <p:nvPr/>
          </p:nvSpPr>
          <p:spPr bwMode="auto">
            <a:xfrm>
              <a:off x="912" y="3259"/>
              <a:ext cx="219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Containment Check</a:t>
              </a:r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 flipV="1">
              <a:off x="1440" y="2736"/>
              <a:ext cx="38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Text Box 21"/>
            <p:cNvSpPr txBox="1">
              <a:spLocks noChangeArrowheads="1"/>
            </p:cNvSpPr>
            <p:nvPr/>
          </p:nvSpPr>
          <p:spPr bwMode="auto">
            <a:xfrm>
              <a:off x="2303" y="2161"/>
              <a:ext cx="973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b="1">
                  <a:latin typeface="Verdana" pitchFamily="34" charset="0"/>
                </a:rPr>
                <a:t>Identical</a:t>
              </a:r>
              <a:endParaRPr lang="en-US" sz="1200">
                <a:latin typeface="Verdana" pitchFamily="34" charset="0"/>
              </a:endParaRPr>
            </a:p>
          </p:txBody>
        </p:sp>
        <p:sp>
          <p:nvSpPr>
            <p:cNvPr id="4118" name="Text Box 22"/>
            <p:cNvSpPr txBox="1">
              <a:spLocks noChangeArrowheads="1"/>
            </p:cNvSpPr>
            <p:nvPr/>
          </p:nvSpPr>
          <p:spPr bwMode="auto">
            <a:xfrm>
              <a:off x="3819" y="2179"/>
              <a:ext cx="633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solidFill>
                    <a:srgbClr val="CC6600"/>
                  </a:solidFill>
                  <a:latin typeface="Verdana" pitchFamily="34" charset="0"/>
                </a:rPr>
                <a:t>New </a:t>
              </a:r>
              <a:endParaRPr lang="en-US" sz="1200">
                <a:latin typeface="Verdana" pitchFamily="34" charset="0"/>
              </a:endParaRPr>
            </a:p>
          </p:txBody>
        </p:sp>
        <p:sp>
          <p:nvSpPr>
            <p:cNvPr id="4119" name="Text Box 23"/>
            <p:cNvSpPr txBox="1">
              <a:spLocks noChangeArrowheads="1"/>
            </p:cNvSpPr>
            <p:nvPr/>
          </p:nvSpPr>
          <p:spPr bwMode="auto">
            <a:xfrm>
              <a:off x="1236" y="2179"/>
              <a:ext cx="617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solidFill>
                    <a:schemeClr val="accent2"/>
                  </a:solidFill>
                  <a:latin typeface="Verdana" pitchFamily="34" charset="0"/>
                </a:rPr>
                <a:t>Lost</a:t>
              </a:r>
              <a:r>
                <a:rPr lang="en-US" sz="1200">
                  <a:latin typeface="Verdana" pitchFamily="34" charset="0"/>
                </a:rPr>
                <a:t> </a:t>
              </a:r>
            </a:p>
          </p:txBody>
        </p:sp>
      </p:grp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8001000" y="4627563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Verdana" pitchFamily="34" charset="0"/>
              </a:rPr>
              <a:t>C’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/>
              <a:t>Containment (contd.)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362200" y="1752600"/>
            <a:ext cx="914400" cy="685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Tahoma" pitchFamily="34" charset="0"/>
              </a:rPr>
              <a:t>C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5029200" y="1752600"/>
            <a:ext cx="914400" cy="685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Tahoma" pitchFamily="34" charset="0"/>
              </a:rPr>
              <a:t>C’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86000" y="3048000"/>
            <a:ext cx="914400" cy="609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Tahoma" pitchFamily="34" charset="0"/>
              </a:rPr>
              <a:t>M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5029200" y="3048000"/>
            <a:ext cx="914400" cy="685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Tahoma" pitchFamily="34" charset="0"/>
              </a:rPr>
              <a:t>M’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2743200" y="2438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2757488" y="2438400"/>
            <a:ext cx="15859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Verdana" pitchFamily="34" charset="0"/>
              </a:rPr>
              <a:t>over-approx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5486400" y="2438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5494338" y="2438400"/>
            <a:ext cx="17446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Verdana" pitchFamily="34" charset="0"/>
              </a:rPr>
              <a:t>under-approx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3733800" y="4038600"/>
            <a:ext cx="914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cmsy10" pitchFamily="34" charset="0"/>
              </a:rPr>
              <a:t>µ </a:t>
            </a:r>
            <a:r>
              <a:rPr lang="en-US">
                <a:latin typeface="Tahoma" pitchFamily="34" charset="0"/>
              </a:rPr>
              <a:t>?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2895600" y="36576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4724400" y="37338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4800600" y="4419600"/>
            <a:ext cx="1600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5638800" y="4495800"/>
            <a:ext cx="476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b="1">
                <a:latin typeface="Verdana" pitchFamily="34" charset="0"/>
              </a:rPr>
              <a:t>True</a:t>
            </a:r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6477000" y="4876800"/>
            <a:ext cx="914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ahoma" pitchFamily="34" charset="0"/>
              </a:rPr>
              <a:t>C </a:t>
            </a:r>
            <a:r>
              <a:rPr lang="en-US">
                <a:latin typeface="cmsy10" pitchFamily="34" charset="0"/>
              </a:rPr>
              <a:t>µ</a:t>
            </a:r>
            <a:r>
              <a:rPr lang="en-US">
                <a:latin typeface="Tahoma" pitchFamily="34" charset="0"/>
              </a:rPr>
              <a:t> C’</a:t>
            </a:r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4191000" y="4572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4149725" y="4762500"/>
            <a:ext cx="760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b="1">
                <a:latin typeface="Verdana" pitchFamily="34" charset="0"/>
              </a:rPr>
              <a:t>False, </a:t>
            </a:r>
            <a:r>
              <a:rPr lang="en-US" sz="900" b="1">
                <a:solidFill>
                  <a:srgbClr val="993300"/>
                </a:solidFill>
                <a:latin typeface="Verdana" pitchFamily="34" charset="0"/>
              </a:rPr>
              <a:t>CE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657600" y="5105400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ahoma" pitchFamily="34" charset="0"/>
              </a:rPr>
              <a:t>CE </a:t>
            </a:r>
            <a:r>
              <a:rPr lang="en-US">
                <a:latin typeface="cmsy10" pitchFamily="34" charset="0"/>
              </a:rPr>
              <a:t>2</a:t>
            </a:r>
            <a:r>
              <a:rPr lang="en-US">
                <a:latin typeface="Tahoma" pitchFamily="34" charset="0"/>
              </a:rPr>
              <a:t> C ?</a:t>
            </a:r>
          </a:p>
        </p:txBody>
      </p:sp>
      <p:cxnSp>
        <p:nvCxnSpPr>
          <p:cNvPr id="29721" name="AutoShape 25"/>
          <p:cNvCxnSpPr>
            <a:cxnSpLocks noChangeShapeType="1"/>
            <a:stCxn id="29719" idx="1"/>
            <a:endCxn id="29702" idx="2"/>
          </p:cNvCxnSpPr>
          <p:nvPr/>
        </p:nvCxnSpPr>
        <p:spPr bwMode="auto">
          <a:xfrm rot="10800000">
            <a:off x="2743200" y="3657600"/>
            <a:ext cx="914400" cy="1714500"/>
          </a:xfrm>
          <a:prstGeom prst="curvedConnector2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2743200" y="5105400"/>
            <a:ext cx="741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b="1">
                <a:latin typeface="Verdana" pitchFamily="34" charset="0"/>
              </a:rPr>
              <a:t>False,</a:t>
            </a:r>
          </a:p>
          <a:p>
            <a:r>
              <a:rPr lang="en-US" sz="900" b="1">
                <a:solidFill>
                  <a:srgbClr val="993300"/>
                </a:solidFill>
                <a:latin typeface="Verdana" pitchFamily="34" charset="0"/>
              </a:rPr>
              <a:t>Refine M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657600" y="5867400"/>
            <a:ext cx="990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ahoma" pitchFamily="34" charset="0"/>
              </a:rPr>
              <a:t>CE </a:t>
            </a:r>
            <a:r>
              <a:rPr lang="en-US">
                <a:latin typeface="cmsy10" pitchFamily="34" charset="0"/>
              </a:rPr>
              <a:t>2</a:t>
            </a:r>
            <a:r>
              <a:rPr lang="en-US">
                <a:latin typeface="Tahoma" pitchFamily="34" charset="0"/>
              </a:rPr>
              <a:t> C’ ?</a:t>
            </a:r>
          </a:p>
        </p:txBody>
      </p:sp>
      <p:cxnSp>
        <p:nvCxnSpPr>
          <p:cNvPr id="29724" name="AutoShape 28"/>
          <p:cNvCxnSpPr>
            <a:cxnSpLocks noChangeShapeType="1"/>
            <a:stCxn id="29723" idx="3"/>
            <a:endCxn id="29703" idx="2"/>
          </p:cNvCxnSpPr>
          <p:nvPr/>
        </p:nvCxnSpPr>
        <p:spPr bwMode="auto">
          <a:xfrm flipV="1">
            <a:off x="4648200" y="3733800"/>
            <a:ext cx="838200" cy="2400300"/>
          </a:xfrm>
          <a:prstGeom prst="curvedConnector2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5181600" y="5181600"/>
            <a:ext cx="7794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b="1">
                <a:latin typeface="Verdana" pitchFamily="34" charset="0"/>
              </a:rPr>
              <a:t>True,</a:t>
            </a:r>
          </a:p>
          <a:p>
            <a:r>
              <a:rPr lang="en-US" sz="900" b="1">
                <a:solidFill>
                  <a:srgbClr val="993300"/>
                </a:solidFill>
                <a:latin typeface="Verdana" pitchFamily="34" charset="0"/>
              </a:rPr>
              <a:t>Refine M’</a:t>
            </a:r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 flipH="1">
            <a:off x="2362200" y="6172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381000" y="5562600"/>
            <a:ext cx="1981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ahoma" pitchFamily="34" charset="0"/>
              </a:rPr>
              <a:t>C </a:t>
            </a:r>
            <a:r>
              <a:rPr lang="en-US">
                <a:latin typeface="msbm10" pitchFamily="34" charset="0"/>
              </a:rPr>
              <a:t>*</a:t>
            </a:r>
            <a:r>
              <a:rPr lang="en-US">
                <a:latin typeface="Tahoma" pitchFamily="34" charset="0"/>
              </a:rPr>
              <a:t> C’,</a:t>
            </a:r>
          </a:p>
          <a:p>
            <a:pPr algn="ctr"/>
            <a:r>
              <a:rPr lang="en-US">
                <a:latin typeface="Tahoma" pitchFamily="34" charset="0"/>
              </a:rPr>
              <a:t>CE provided </a:t>
            </a:r>
          </a:p>
          <a:p>
            <a:pPr algn="ctr"/>
            <a:r>
              <a:rPr lang="en-US">
                <a:latin typeface="Tahoma" pitchFamily="34" charset="0"/>
              </a:rPr>
              <a:t>as feedback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2971800" y="6172200"/>
            <a:ext cx="519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b="1">
                <a:latin typeface="Verdana" pitchFamily="34" charset="0"/>
              </a:rPr>
              <a:t>False</a:t>
            </a:r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>
            <a:off x="4191000" y="5638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4267200" y="5638800"/>
            <a:ext cx="476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b="1">
                <a:latin typeface="Verdana" pitchFamily="34" charset="0"/>
              </a:rPr>
              <a:t>True</a:t>
            </a:r>
          </a:p>
        </p:txBody>
      </p:sp>
      <p:grpSp>
        <p:nvGrpSpPr>
          <p:cNvPr id="29737" name="Group 41"/>
          <p:cNvGrpSpPr>
            <a:grpSpLocks/>
          </p:cNvGrpSpPr>
          <p:nvPr/>
        </p:nvGrpSpPr>
        <p:grpSpPr bwMode="auto">
          <a:xfrm>
            <a:off x="838200" y="1828800"/>
            <a:ext cx="914400" cy="1905000"/>
            <a:chOff x="672" y="1104"/>
            <a:chExt cx="576" cy="1200"/>
          </a:xfrm>
        </p:grpSpPr>
        <p:sp>
          <p:nvSpPr>
            <p:cNvPr id="29731" name="Oval 35"/>
            <p:cNvSpPr>
              <a:spLocks noChangeArrowheads="1"/>
            </p:cNvSpPr>
            <p:nvPr/>
          </p:nvSpPr>
          <p:spPr bwMode="auto">
            <a:xfrm>
              <a:off x="672" y="1104"/>
              <a:ext cx="576" cy="1200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M</a:t>
              </a:r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29732" name="Oval 36"/>
            <p:cNvSpPr>
              <a:spLocks noChangeArrowheads="1"/>
            </p:cNvSpPr>
            <p:nvPr/>
          </p:nvSpPr>
          <p:spPr bwMode="auto">
            <a:xfrm>
              <a:off x="720" y="1392"/>
              <a:ext cx="480" cy="81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C</a:t>
              </a:r>
            </a:p>
          </p:txBody>
        </p:sp>
      </p:grpSp>
      <p:grpSp>
        <p:nvGrpSpPr>
          <p:cNvPr id="29738" name="Group 42"/>
          <p:cNvGrpSpPr>
            <a:grpSpLocks/>
          </p:cNvGrpSpPr>
          <p:nvPr/>
        </p:nvGrpSpPr>
        <p:grpSpPr bwMode="auto">
          <a:xfrm>
            <a:off x="7315200" y="1828800"/>
            <a:ext cx="914400" cy="1905000"/>
            <a:chOff x="4752" y="1104"/>
            <a:chExt cx="576" cy="1200"/>
          </a:xfrm>
        </p:grpSpPr>
        <p:sp>
          <p:nvSpPr>
            <p:cNvPr id="29735" name="Oval 39"/>
            <p:cNvSpPr>
              <a:spLocks noChangeArrowheads="1"/>
            </p:cNvSpPr>
            <p:nvPr/>
          </p:nvSpPr>
          <p:spPr bwMode="auto">
            <a:xfrm>
              <a:off x="4752" y="1104"/>
              <a:ext cx="576" cy="1200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C’</a:t>
              </a:r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29736" name="Oval 40"/>
            <p:cNvSpPr>
              <a:spLocks noChangeArrowheads="1"/>
            </p:cNvSpPr>
            <p:nvPr/>
          </p:nvSpPr>
          <p:spPr bwMode="auto">
            <a:xfrm>
              <a:off x="4800" y="1392"/>
              <a:ext cx="480" cy="81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M’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animBg="1"/>
      <p:bldP spid="29703" grpId="0" animBg="1"/>
      <p:bldP spid="29704" grpId="0" animBg="1"/>
      <p:bldP spid="29706" grpId="0"/>
      <p:bldP spid="29707" grpId="0" animBg="1"/>
      <p:bldP spid="29708" grpId="0"/>
      <p:bldP spid="29709" grpId="0" animBg="1"/>
      <p:bldP spid="29710" grpId="0" animBg="1"/>
      <p:bldP spid="29711" grpId="0" animBg="1"/>
      <p:bldP spid="29712" grpId="0" animBg="1"/>
      <p:bldP spid="29713" grpId="0"/>
      <p:bldP spid="29714" grpId="0" animBg="1"/>
      <p:bldP spid="29715" grpId="0" animBg="1"/>
      <p:bldP spid="29716" grpId="0"/>
      <p:bldP spid="29719" grpId="0" animBg="1"/>
      <p:bldP spid="29722" grpId="0"/>
      <p:bldP spid="29723" grpId="0" animBg="1"/>
      <p:bldP spid="29725" grpId="0"/>
      <p:bldP spid="29726" grpId="0" animBg="1"/>
      <p:bldP spid="29727" grpId="0" animBg="1"/>
      <p:bldP spid="29728" grpId="0"/>
      <p:bldP spid="29729" grpId="0" animBg="1"/>
      <p:bldP spid="297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Containment (contd.)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Computing </a:t>
            </a:r>
            <a:r>
              <a:rPr lang="en-US">
                <a:solidFill>
                  <a:srgbClr val="993300"/>
                </a:solidFill>
              </a:rPr>
              <a:t>over-approximation</a:t>
            </a:r>
          </a:p>
          <a:p>
            <a:pPr lvl="1"/>
            <a:r>
              <a:rPr lang="en-US"/>
              <a:t>Conventional </a:t>
            </a:r>
            <a:r>
              <a:rPr lang="en-US">
                <a:solidFill>
                  <a:schemeClr val="accent2"/>
                </a:solidFill>
              </a:rPr>
              <a:t>predicate abstraction</a:t>
            </a:r>
          </a:p>
          <a:p>
            <a:pPr lvl="1"/>
            <a:endParaRPr lang="en-US">
              <a:solidFill>
                <a:schemeClr val="accent2"/>
              </a:solidFill>
            </a:endParaRPr>
          </a:p>
          <a:p>
            <a:r>
              <a:rPr lang="en-US"/>
              <a:t>Computing </a:t>
            </a:r>
            <a:r>
              <a:rPr lang="en-US">
                <a:solidFill>
                  <a:srgbClr val="993300"/>
                </a:solidFill>
              </a:rPr>
              <a:t>under-approximation</a:t>
            </a:r>
          </a:p>
          <a:p>
            <a:pPr lvl="1"/>
            <a:r>
              <a:rPr lang="en-US">
                <a:solidFill>
                  <a:srgbClr val="CC6600"/>
                </a:solidFill>
              </a:rPr>
              <a:t>Modified</a:t>
            </a:r>
            <a:r>
              <a:rPr lang="en-US"/>
              <a:t> predicate abstraction</a:t>
            </a:r>
          </a:p>
          <a:p>
            <a:pPr lvl="1"/>
            <a:r>
              <a:rPr lang="en-US"/>
              <a:t>Compute </a:t>
            </a:r>
            <a:r>
              <a:rPr lang="en-US">
                <a:solidFill>
                  <a:schemeClr val="accent2"/>
                </a:solidFill>
              </a:rPr>
              <a:t>Must</a:t>
            </a:r>
            <a:r>
              <a:rPr lang="en-US"/>
              <a:t> transitions instead of </a:t>
            </a:r>
            <a:r>
              <a:rPr lang="en-US">
                <a:solidFill>
                  <a:schemeClr val="accent2"/>
                </a:solidFill>
              </a:rPr>
              <a:t>May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Compatibility Check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6424613" y="1295400"/>
            <a:ext cx="509587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Verdana" pitchFamily="34" charset="0"/>
              </a:rPr>
              <a:t>C</a:t>
            </a: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6651625" y="1416050"/>
            <a:ext cx="1690688" cy="682625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7153275" y="1416050"/>
            <a:ext cx="1689100" cy="682625"/>
          </a:xfrm>
          <a:prstGeom prst="ellipse">
            <a:avLst/>
          </a:prstGeom>
          <a:solidFill>
            <a:srgbClr val="808000">
              <a:alpha val="600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6981825" y="2147888"/>
            <a:ext cx="2162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ahoma" pitchFamily="34" charset="0"/>
              </a:rPr>
              <a:t>Compatibility Check</a:t>
            </a: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V="1">
            <a:off x="8248650" y="1897063"/>
            <a:ext cx="185738" cy="31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7402513" y="1690688"/>
            <a:ext cx="9477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latin typeface="Verdana" pitchFamily="34" charset="0"/>
              </a:rPr>
              <a:t>Identical</a:t>
            </a:r>
            <a:endParaRPr lang="en-US" sz="1200">
              <a:latin typeface="Verdana" pitchFamily="34" charset="0"/>
            </a:endParaRP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8289925" y="1697038"/>
            <a:ext cx="615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C6600"/>
                </a:solidFill>
                <a:latin typeface="Verdana" pitchFamily="34" charset="0"/>
              </a:rPr>
              <a:t>New </a:t>
            </a:r>
            <a:endParaRPr lang="en-US" sz="1200">
              <a:latin typeface="Verdana" pitchFamily="34" charset="0"/>
            </a:endParaRP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6608763" y="1697038"/>
            <a:ext cx="6000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chemeClr val="accent2"/>
                </a:solidFill>
                <a:latin typeface="Verdana" pitchFamily="34" charset="0"/>
              </a:rPr>
              <a:t>Lost</a:t>
            </a:r>
            <a:r>
              <a:rPr lang="en-US" sz="1200">
                <a:latin typeface="Verdana" pitchFamily="34" charset="0"/>
              </a:rPr>
              <a:t> 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8378825" y="1220788"/>
            <a:ext cx="612775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Verdana" pitchFamily="34" charset="0"/>
              </a:rPr>
              <a:t>C’</a:t>
            </a:r>
          </a:p>
        </p:txBody>
      </p:sp>
      <p:sp>
        <p:nvSpPr>
          <p:cNvPr id="4507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6324600" cy="1828800"/>
          </a:xfrm>
          <a:noFill/>
          <a:ln/>
        </p:spPr>
        <p:txBody>
          <a:bodyPr/>
          <a:lstStyle/>
          <a:p>
            <a:r>
              <a:rPr lang="en-US" sz="2800">
                <a:solidFill>
                  <a:srgbClr val="993300"/>
                </a:solidFill>
              </a:rPr>
              <a:t>Assume-guarantee</a:t>
            </a:r>
            <a:r>
              <a:rPr lang="en-US" sz="2800"/>
              <a:t> to verify assembly properties</a:t>
            </a: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381000" y="45720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993300"/>
                </a:solidFill>
                <a:latin typeface="Tahoma" pitchFamily="34" charset="0"/>
              </a:rPr>
              <a:t>Automatically</a:t>
            </a:r>
            <a:r>
              <a:rPr lang="en-US" sz="2800">
                <a:latin typeface="Tahoma" pitchFamily="34" charset="0"/>
              </a:rPr>
              <a:t> generate assumption </a:t>
            </a:r>
            <a:r>
              <a:rPr lang="en-US" sz="2800">
                <a:solidFill>
                  <a:srgbClr val="993300"/>
                </a:solidFill>
                <a:latin typeface="Tahoma" pitchFamily="34" charset="0"/>
              </a:rPr>
              <a:t>A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latin typeface="Tahoma" pitchFamily="34" charset="0"/>
              </a:rPr>
              <a:t>Cobleigh et. al. at NASA Ames</a:t>
            </a:r>
            <a:endParaRPr lang="en-US" sz="1600">
              <a:solidFill>
                <a:srgbClr val="993300"/>
              </a:solidFill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ahoma" pitchFamily="34" charset="0"/>
              </a:rPr>
              <a:t>Use </a:t>
            </a:r>
            <a:r>
              <a:rPr lang="en-US" sz="2800">
                <a:solidFill>
                  <a:srgbClr val="993300"/>
                </a:solidFill>
                <a:latin typeface="Tahoma" pitchFamily="34" charset="0"/>
              </a:rPr>
              <a:t>learning</a:t>
            </a:r>
            <a:r>
              <a:rPr lang="en-US" sz="2800">
                <a:latin typeface="Tahoma" pitchFamily="34" charset="0"/>
              </a:rPr>
              <a:t> algorithm for regular languages, L*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1905000" y="2819400"/>
            <a:ext cx="25908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>
                <a:solidFill>
                  <a:srgbClr val="993300"/>
                </a:solidFill>
              </a:rPr>
              <a:t>      M</a:t>
            </a:r>
            <a:r>
              <a:rPr lang="en-US" sz="2400" baseline="-25000">
                <a:solidFill>
                  <a:srgbClr val="993300"/>
                </a:solidFill>
              </a:rPr>
              <a:t>1</a:t>
            </a:r>
            <a:r>
              <a:rPr lang="en-US" sz="2400">
                <a:solidFill>
                  <a:srgbClr val="993300"/>
                </a:solidFill>
              </a:rPr>
              <a:t> || A </a:t>
            </a:r>
            <a:r>
              <a:rPr lang="en-US" sz="2400">
                <a:solidFill>
                  <a:srgbClr val="993300"/>
                </a:solidFill>
                <a:latin typeface="msam10" pitchFamily="34" charset="0"/>
              </a:rPr>
              <a:t>²</a:t>
            </a:r>
            <a:r>
              <a:rPr lang="en-US" sz="2400">
                <a:solidFill>
                  <a:srgbClr val="993300"/>
                </a:solidFill>
              </a:rPr>
              <a:t> P</a:t>
            </a:r>
          </a:p>
          <a:p>
            <a:r>
              <a:rPr lang="en-US" sz="2400">
                <a:solidFill>
                  <a:srgbClr val="993300"/>
                </a:solidFill>
              </a:rPr>
              <a:t>            M</a:t>
            </a:r>
            <a:r>
              <a:rPr lang="en-US" sz="2400" baseline="-25000">
                <a:solidFill>
                  <a:srgbClr val="993300"/>
                </a:solidFill>
              </a:rPr>
              <a:t>2</a:t>
            </a:r>
            <a:r>
              <a:rPr lang="en-US" sz="2400">
                <a:solidFill>
                  <a:srgbClr val="993300"/>
                </a:solidFill>
              </a:rPr>
              <a:t> </a:t>
            </a:r>
            <a:r>
              <a:rPr lang="en-US" sz="2400">
                <a:solidFill>
                  <a:srgbClr val="993300"/>
                </a:solidFill>
                <a:latin typeface="msam10" pitchFamily="34" charset="0"/>
              </a:rPr>
              <a:t>²</a:t>
            </a:r>
            <a:r>
              <a:rPr lang="en-US" sz="2400">
                <a:solidFill>
                  <a:srgbClr val="993300"/>
                </a:solidFill>
              </a:rPr>
              <a:t> A</a:t>
            </a:r>
          </a:p>
          <a:p>
            <a:r>
              <a:rPr lang="en-US" sz="2800">
                <a:solidFill>
                  <a:srgbClr val="993300"/>
                </a:solidFill>
              </a:rPr>
              <a:t>     </a:t>
            </a:r>
            <a:r>
              <a:rPr lang="en-US" sz="2400">
                <a:solidFill>
                  <a:srgbClr val="993300"/>
                </a:solidFill>
              </a:rPr>
              <a:t>M</a:t>
            </a:r>
            <a:r>
              <a:rPr lang="en-US" sz="2400" baseline="-25000">
                <a:solidFill>
                  <a:srgbClr val="993300"/>
                </a:solidFill>
              </a:rPr>
              <a:t>1</a:t>
            </a:r>
            <a:r>
              <a:rPr lang="en-US" sz="2400">
                <a:solidFill>
                  <a:srgbClr val="993300"/>
                </a:solidFill>
              </a:rPr>
              <a:t> || M</a:t>
            </a:r>
            <a:r>
              <a:rPr lang="en-US" sz="2400" baseline="-25000">
                <a:solidFill>
                  <a:srgbClr val="993300"/>
                </a:solidFill>
              </a:rPr>
              <a:t>2</a:t>
            </a:r>
            <a:r>
              <a:rPr lang="en-US" sz="2400">
                <a:solidFill>
                  <a:srgbClr val="993300"/>
                </a:solidFill>
              </a:rPr>
              <a:t> </a:t>
            </a:r>
            <a:r>
              <a:rPr lang="en-US" sz="2400">
                <a:solidFill>
                  <a:srgbClr val="993300"/>
                </a:solidFill>
                <a:latin typeface="msam10" pitchFamily="34" charset="0"/>
              </a:rPr>
              <a:t>²</a:t>
            </a:r>
            <a:r>
              <a:rPr lang="en-US" sz="2400">
                <a:solidFill>
                  <a:srgbClr val="993300"/>
                </a:solidFill>
              </a:rPr>
              <a:t> P</a:t>
            </a:r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2057400" y="36576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4876800" y="3108325"/>
            <a:ext cx="2312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</a:rPr>
              <a:t>AG - Non Circular</a:t>
            </a: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457200" y="6132513"/>
            <a:ext cx="807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>
                <a:solidFill>
                  <a:srgbClr val="993300"/>
                </a:solidFill>
                <a:latin typeface="Tahoma" pitchFamily="34" charset="0"/>
              </a:rPr>
              <a:t> </a:t>
            </a:r>
            <a:r>
              <a:rPr lang="en-US" sz="2800">
                <a:latin typeface="Tahoma" pitchFamily="34" charset="0"/>
              </a:rPr>
              <a:t>Goal:</a:t>
            </a:r>
            <a:r>
              <a:rPr lang="en-US" sz="2800">
                <a:solidFill>
                  <a:srgbClr val="993300"/>
                </a:solidFill>
                <a:latin typeface="Tahoma" pitchFamily="34" charset="0"/>
              </a:rPr>
              <a:t> Reuse</a:t>
            </a:r>
            <a:r>
              <a:rPr lang="en-US" sz="2800">
                <a:latin typeface="Tahoma" pitchFamily="34" charset="0"/>
              </a:rPr>
              <a:t> previous verification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838200" y="4114800"/>
            <a:ext cx="2286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L*   learner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Regular languages: L*</a:t>
            </a: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1066800" y="5181600"/>
            <a:ext cx="1676400" cy="1295400"/>
          </a:xfrm>
          <a:prstGeom prst="star16">
            <a:avLst>
              <a:gd name="adj" fmla="val 375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198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solidFill>
                  <a:srgbClr val="993300"/>
                </a:solidFill>
              </a:rPr>
              <a:t>Proposed</a:t>
            </a:r>
            <a:r>
              <a:rPr lang="en-US" sz="2400"/>
              <a:t> by D. Angluin, improved by Rivest et al. </a:t>
            </a:r>
          </a:p>
          <a:p>
            <a:pPr lvl="1">
              <a:lnSpc>
                <a:spcPct val="80000"/>
              </a:lnSpc>
            </a:pPr>
            <a:r>
              <a:rPr lang="en-US" sz="1600" i="1">
                <a:latin typeface="Verdana" pitchFamily="34" charset="0"/>
              </a:rPr>
              <a:t>Learning regular sets  from queries and counterexamples,</a:t>
            </a:r>
            <a:r>
              <a:rPr lang="en-US" sz="1600">
                <a:latin typeface="Verdana" pitchFamily="34" charset="0"/>
              </a:rPr>
              <a:t> Information and Computation, 75(2), 1987.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993300"/>
                </a:solidFill>
              </a:rPr>
              <a:t>Polynomial</a:t>
            </a:r>
            <a:r>
              <a:rPr lang="en-US" sz="2400"/>
              <a:t> in the number of states and length of max counterexample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5410200" y="4038600"/>
            <a:ext cx="2438400" cy="1447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Minimally adequate </a:t>
            </a:r>
          </a:p>
          <a:p>
            <a:pPr algn="ctr"/>
            <a:r>
              <a:rPr lang="en-US"/>
              <a:t>Teacher</a:t>
            </a:r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3429000" y="4648200"/>
            <a:ext cx="1524000" cy="3333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3200400" y="4191000"/>
            <a:ext cx="2133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993300"/>
                </a:solidFill>
                <a:latin typeface="Verdana" pitchFamily="34" charset="0"/>
              </a:rPr>
              <a:t>IsMember( trace </a:t>
            </a:r>
            <a:r>
              <a:rPr lang="en-US" sz="1200" b="1">
                <a:solidFill>
                  <a:srgbClr val="993300"/>
                </a:solidFill>
                <a:latin typeface="Verdana" pitchFamily="34" charset="0"/>
                <a:sym typeface="Symbol" pitchFamily="18" charset="2"/>
              </a:rPr>
              <a:t> )</a:t>
            </a:r>
            <a:endParaRPr lang="en-US" sz="1200" b="1">
              <a:solidFill>
                <a:srgbClr val="993300"/>
              </a:solidFill>
              <a:latin typeface="Verdana" pitchFamily="34" charset="0"/>
            </a:endParaRP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200400" y="4997450"/>
            <a:ext cx="2133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993300"/>
                </a:solidFill>
                <a:latin typeface="Verdana" pitchFamily="34" charset="0"/>
              </a:rPr>
              <a:t>IsCandidate( DFA D</a:t>
            </a:r>
            <a:r>
              <a:rPr lang="en-US" sz="1200" b="1">
                <a:solidFill>
                  <a:srgbClr val="993300"/>
                </a:solidFill>
                <a:latin typeface="Verdana" pitchFamily="34" charset="0"/>
                <a:sym typeface="Symbol" pitchFamily="18" charset="2"/>
              </a:rPr>
              <a:t> )</a:t>
            </a:r>
            <a:endParaRPr lang="en-US" sz="1200" b="1">
              <a:solidFill>
                <a:srgbClr val="993300"/>
              </a:solidFill>
              <a:latin typeface="Verdana" pitchFamily="34" charset="0"/>
            </a:endParaRPr>
          </a:p>
        </p:txBody>
      </p:sp>
      <p:grpSp>
        <p:nvGrpSpPr>
          <p:cNvPr id="31754" name="Group 10"/>
          <p:cNvGrpSpPr>
            <a:grpSpLocks/>
          </p:cNvGrpSpPr>
          <p:nvPr/>
        </p:nvGrpSpPr>
        <p:grpSpPr bwMode="auto">
          <a:xfrm>
            <a:off x="1295400" y="5410200"/>
            <a:ext cx="1143000" cy="609600"/>
            <a:chOff x="3072" y="2112"/>
            <a:chExt cx="720" cy="384"/>
          </a:xfrm>
        </p:grpSpPr>
        <p:sp>
          <p:nvSpPr>
            <p:cNvPr id="31755" name="Oval 11"/>
            <p:cNvSpPr>
              <a:spLocks noChangeArrowheads="1"/>
            </p:cNvSpPr>
            <p:nvPr/>
          </p:nvSpPr>
          <p:spPr bwMode="auto">
            <a:xfrm>
              <a:off x="3072" y="2304"/>
              <a:ext cx="144" cy="144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6" name="Oval 12"/>
            <p:cNvSpPr>
              <a:spLocks noChangeArrowheads="1"/>
            </p:cNvSpPr>
            <p:nvPr/>
          </p:nvSpPr>
          <p:spPr bwMode="auto">
            <a:xfrm>
              <a:off x="3648" y="2304"/>
              <a:ext cx="144" cy="144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757" name="AutoShape 13"/>
            <p:cNvCxnSpPr>
              <a:cxnSpLocks noChangeShapeType="1"/>
              <a:stCxn id="31755" idx="7"/>
              <a:endCxn id="31756" idx="1"/>
            </p:cNvCxnSpPr>
            <p:nvPr/>
          </p:nvCxnSpPr>
          <p:spPr bwMode="auto">
            <a:xfrm rot="5400000" flipV="1">
              <a:off x="3431" y="2089"/>
              <a:ext cx="1" cy="474"/>
            </a:xfrm>
            <a:prstGeom prst="curvedConnector3">
              <a:avLst>
                <a:gd name="adj1" fmla="val -5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31758" name="AutoShape 14"/>
            <p:cNvCxnSpPr>
              <a:cxnSpLocks noChangeShapeType="1"/>
              <a:stCxn id="31756" idx="3"/>
              <a:endCxn id="31755" idx="5"/>
            </p:cNvCxnSpPr>
            <p:nvPr/>
          </p:nvCxnSpPr>
          <p:spPr bwMode="auto">
            <a:xfrm rot="5400000">
              <a:off x="3431" y="2191"/>
              <a:ext cx="1" cy="474"/>
            </a:xfrm>
            <a:prstGeom prst="curvedConnector3">
              <a:avLst>
                <a:gd name="adj1" fmla="val 5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31759" name="Text Box 15"/>
            <p:cNvSpPr txBox="1">
              <a:spLocks noChangeArrowheads="1"/>
            </p:cNvSpPr>
            <p:nvPr/>
          </p:nvSpPr>
          <p:spPr bwMode="auto">
            <a:xfrm>
              <a:off x="3360" y="2112"/>
              <a:ext cx="1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333300"/>
                  </a:solidFill>
                </a:rPr>
                <a:t>a</a:t>
              </a:r>
            </a:p>
          </p:txBody>
        </p:sp>
        <p:sp>
          <p:nvSpPr>
            <p:cNvPr id="31760" name="Text Box 16"/>
            <p:cNvSpPr txBox="1">
              <a:spLocks noChangeArrowheads="1"/>
            </p:cNvSpPr>
            <p:nvPr/>
          </p:nvSpPr>
          <p:spPr bwMode="auto">
            <a:xfrm>
              <a:off x="3350" y="2304"/>
              <a:ext cx="1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333300"/>
                  </a:solidFill>
                </a:rPr>
                <a:t>b</a:t>
              </a:r>
            </a:p>
          </p:txBody>
        </p:sp>
      </p:grpSp>
      <p:grpSp>
        <p:nvGrpSpPr>
          <p:cNvPr id="31761" name="Group 17"/>
          <p:cNvGrpSpPr>
            <a:grpSpLocks/>
          </p:cNvGrpSpPr>
          <p:nvPr/>
        </p:nvGrpSpPr>
        <p:grpSpPr bwMode="auto">
          <a:xfrm>
            <a:off x="6432550" y="3276600"/>
            <a:ext cx="2406650" cy="3232150"/>
            <a:chOff x="4052" y="2064"/>
            <a:chExt cx="1516" cy="2036"/>
          </a:xfrm>
        </p:grpSpPr>
        <p:grpSp>
          <p:nvGrpSpPr>
            <p:cNvPr id="31762" name="Group 18"/>
            <p:cNvGrpSpPr>
              <a:grpSpLocks/>
            </p:cNvGrpSpPr>
            <p:nvPr/>
          </p:nvGrpSpPr>
          <p:grpSpPr bwMode="auto">
            <a:xfrm>
              <a:off x="4656" y="2064"/>
              <a:ext cx="912" cy="576"/>
              <a:chOff x="4656" y="2064"/>
              <a:chExt cx="912" cy="576"/>
            </a:xfrm>
          </p:grpSpPr>
          <p:sp>
            <p:nvSpPr>
              <p:cNvPr id="31763" name="AutoShape 19"/>
              <p:cNvSpPr>
                <a:spLocks noChangeArrowheads="1"/>
              </p:cNvSpPr>
              <p:nvPr/>
            </p:nvSpPr>
            <p:spPr bwMode="auto">
              <a:xfrm>
                <a:off x="4656" y="2064"/>
                <a:ext cx="912" cy="576"/>
              </a:xfrm>
              <a:prstGeom prst="cloudCallout">
                <a:avLst>
                  <a:gd name="adj1" fmla="val -46380"/>
                  <a:gd name="adj2" fmla="val 58162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/>
                <a:endParaRPr lang="en-US"/>
              </a:p>
            </p:txBody>
          </p:sp>
          <p:grpSp>
            <p:nvGrpSpPr>
              <p:cNvPr id="31764" name="Group 20"/>
              <p:cNvGrpSpPr>
                <a:grpSpLocks/>
              </p:cNvGrpSpPr>
              <p:nvPr/>
            </p:nvGrpSpPr>
            <p:grpSpPr bwMode="auto">
              <a:xfrm>
                <a:off x="4752" y="2064"/>
                <a:ext cx="720" cy="384"/>
                <a:chOff x="3072" y="2112"/>
                <a:chExt cx="720" cy="384"/>
              </a:xfrm>
            </p:grpSpPr>
            <p:sp>
              <p:nvSpPr>
                <p:cNvPr id="31765" name="Oval 21"/>
                <p:cNvSpPr>
                  <a:spLocks noChangeArrowheads="1"/>
                </p:cNvSpPr>
                <p:nvPr/>
              </p:nvSpPr>
              <p:spPr bwMode="auto">
                <a:xfrm>
                  <a:off x="3072" y="2304"/>
                  <a:ext cx="144" cy="144"/>
                </a:xfrm>
                <a:prstGeom prst="ellipse">
                  <a:avLst/>
                </a:pr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66" name="Oval 22"/>
                <p:cNvSpPr>
                  <a:spLocks noChangeArrowheads="1"/>
                </p:cNvSpPr>
                <p:nvPr/>
              </p:nvSpPr>
              <p:spPr bwMode="auto">
                <a:xfrm>
                  <a:off x="3648" y="2304"/>
                  <a:ext cx="144" cy="144"/>
                </a:xfrm>
                <a:prstGeom prst="ellipse">
                  <a:avLst/>
                </a:pr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cxnSp>
              <p:nvCxnSpPr>
                <p:cNvPr id="31767" name="AutoShape 23"/>
                <p:cNvCxnSpPr>
                  <a:cxnSpLocks noChangeShapeType="1"/>
                  <a:stCxn id="31765" idx="7"/>
                  <a:endCxn id="31766" idx="1"/>
                </p:cNvCxnSpPr>
                <p:nvPr/>
              </p:nvCxnSpPr>
              <p:spPr bwMode="auto">
                <a:xfrm rot="5400000" flipV="1">
                  <a:off x="3431" y="2089"/>
                  <a:ext cx="1" cy="474"/>
                </a:xfrm>
                <a:prstGeom prst="curvedConnector3">
                  <a:avLst>
                    <a:gd name="adj1" fmla="val -59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stealth" w="med" len="med"/>
                </a:ln>
                <a:effectLst/>
              </p:spPr>
            </p:cxnSp>
            <p:cxnSp>
              <p:nvCxnSpPr>
                <p:cNvPr id="31768" name="AutoShape 24"/>
                <p:cNvCxnSpPr>
                  <a:cxnSpLocks noChangeShapeType="1"/>
                  <a:stCxn id="31766" idx="3"/>
                  <a:endCxn id="31765" idx="5"/>
                </p:cNvCxnSpPr>
                <p:nvPr/>
              </p:nvCxnSpPr>
              <p:spPr bwMode="auto">
                <a:xfrm rot="5400000">
                  <a:off x="3431" y="2191"/>
                  <a:ext cx="1" cy="474"/>
                </a:xfrm>
                <a:prstGeom prst="curvedConnector3">
                  <a:avLst>
                    <a:gd name="adj1" fmla="val 55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sp>
              <p:nvSpPr>
                <p:cNvPr id="31769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360" y="2112"/>
                  <a:ext cx="15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solidFill>
                        <a:srgbClr val="333300"/>
                      </a:solidFill>
                    </a:rPr>
                    <a:t>a</a:t>
                  </a:r>
                </a:p>
              </p:txBody>
            </p:sp>
            <p:sp>
              <p:nvSpPr>
                <p:cNvPr id="31770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3350" y="2304"/>
                  <a:ext cx="15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solidFill>
                        <a:srgbClr val="333300"/>
                      </a:solidFill>
                    </a:rPr>
                    <a:t>b</a:t>
                  </a:r>
                </a:p>
              </p:txBody>
            </p:sp>
          </p:grpSp>
        </p:grpSp>
        <p:sp>
          <p:nvSpPr>
            <p:cNvPr id="31771" name="Text Box 27"/>
            <p:cNvSpPr txBox="1">
              <a:spLocks noChangeArrowheads="1"/>
            </p:cNvSpPr>
            <p:nvPr/>
          </p:nvSpPr>
          <p:spPr bwMode="auto">
            <a:xfrm>
              <a:off x="4052" y="3696"/>
              <a:ext cx="13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993300"/>
                  </a:solidFill>
                </a:rPr>
                <a:t>Unknown</a:t>
              </a:r>
            </a:p>
            <a:p>
              <a:r>
                <a:rPr lang="en-US" b="1">
                  <a:solidFill>
                    <a:srgbClr val="993300"/>
                  </a:solidFill>
                </a:rPr>
                <a:t>Regular Language</a:t>
              </a:r>
            </a:p>
          </p:txBody>
        </p:sp>
      </p:grpSp>
      <p:grpSp>
        <p:nvGrpSpPr>
          <p:cNvPr id="31772" name="Group 28"/>
          <p:cNvGrpSpPr>
            <a:grpSpLocks/>
          </p:cNvGrpSpPr>
          <p:nvPr/>
        </p:nvGrpSpPr>
        <p:grpSpPr bwMode="auto">
          <a:xfrm>
            <a:off x="3232150" y="5410200"/>
            <a:ext cx="2182813" cy="604838"/>
            <a:chOff x="2036" y="3312"/>
            <a:chExt cx="1375" cy="381"/>
          </a:xfrm>
        </p:grpSpPr>
        <p:sp>
          <p:nvSpPr>
            <p:cNvPr id="31773" name="Freeform 29"/>
            <p:cNvSpPr>
              <a:spLocks/>
            </p:cNvSpPr>
            <p:nvPr/>
          </p:nvSpPr>
          <p:spPr bwMode="auto">
            <a:xfrm>
              <a:off x="2160" y="3312"/>
              <a:ext cx="1200" cy="200"/>
            </a:xfrm>
            <a:custGeom>
              <a:avLst/>
              <a:gdLst/>
              <a:ahLst/>
              <a:cxnLst>
                <a:cxn ang="0">
                  <a:pos x="1200" y="0"/>
                </a:cxn>
                <a:cxn ang="0">
                  <a:pos x="432" y="192"/>
                </a:cxn>
                <a:cxn ang="0">
                  <a:pos x="0" y="48"/>
                </a:cxn>
              </a:cxnLst>
              <a:rect l="0" t="0" r="r" b="b"/>
              <a:pathLst>
                <a:path w="1200" h="200">
                  <a:moveTo>
                    <a:pt x="1200" y="0"/>
                  </a:moveTo>
                  <a:cubicBezTo>
                    <a:pt x="916" y="92"/>
                    <a:pt x="632" y="184"/>
                    <a:pt x="432" y="192"/>
                  </a:cubicBezTo>
                  <a:cubicBezTo>
                    <a:pt x="232" y="200"/>
                    <a:pt x="116" y="124"/>
                    <a:pt x="0" y="48"/>
                  </a:cubicBezTo>
                </a:path>
              </a:pathLst>
            </a:custGeom>
            <a:noFill/>
            <a:ln w="47625">
              <a:solidFill>
                <a:schemeClr val="accent2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4" name="Text Box 30"/>
            <p:cNvSpPr txBox="1">
              <a:spLocks noChangeArrowheads="1"/>
            </p:cNvSpPr>
            <p:nvPr/>
          </p:nvSpPr>
          <p:spPr bwMode="auto">
            <a:xfrm>
              <a:off x="2036" y="3520"/>
              <a:ext cx="13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b="1">
                  <a:solidFill>
                    <a:srgbClr val="993300"/>
                  </a:solidFill>
                  <a:latin typeface="Verdana" pitchFamily="34" charset="0"/>
                </a:rPr>
                <a:t>±Counterexample/ Yes</a:t>
              </a:r>
            </a:p>
          </p:txBody>
        </p:sp>
      </p:grpSp>
      <p:sp>
        <p:nvSpPr>
          <p:cNvPr id="31775" name="AutoShape 31"/>
          <p:cNvSpPr>
            <a:spLocks noChangeArrowheads="1"/>
          </p:cNvSpPr>
          <p:nvPr/>
        </p:nvSpPr>
        <p:spPr bwMode="auto">
          <a:xfrm>
            <a:off x="7700963" y="5181600"/>
            <a:ext cx="1214437" cy="762000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rgbClr val="FFCC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Modelchecker</a:t>
            </a:r>
          </a:p>
        </p:txBody>
      </p:sp>
      <p:grpSp>
        <p:nvGrpSpPr>
          <p:cNvPr id="31776" name="Group 32"/>
          <p:cNvGrpSpPr>
            <a:grpSpLocks/>
          </p:cNvGrpSpPr>
          <p:nvPr/>
        </p:nvGrpSpPr>
        <p:grpSpPr bwMode="auto">
          <a:xfrm>
            <a:off x="3276600" y="3657600"/>
            <a:ext cx="1905000" cy="533400"/>
            <a:chOff x="2064" y="2304"/>
            <a:chExt cx="1200" cy="336"/>
          </a:xfrm>
        </p:grpSpPr>
        <p:sp>
          <p:nvSpPr>
            <p:cNvPr id="31777" name="Freeform 33"/>
            <p:cNvSpPr>
              <a:spLocks/>
            </p:cNvSpPr>
            <p:nvPr/>
          </p:nvSpPr>
          <p:spPr bwMode="auto">
            <a:xfrm flipV="1">
              <a:off x="2064" y="2448"/>
              <a:ext cx="1200" cy="192"/>
            </a:xfrm>
            <a:custGeom>
              <a:avLst/>
              <a:gdLst/>
              <a:ahLst/>
              <a:cxnLst>
                <a:cxn ang="0">
                  <a:pos x="1200" y="0"/>
                </a:cxn>
                <a:cxn ang="0">
                  <a:pos x="432" y="192"/>
                </a:cxn>
                <a:cxn ang="0">
                  <a:pos x="0" y="48"/>
                </a:cxn>
              </a:cxnLst>
              <a:rect l="0" t="0" r="r" b="b"/>
              <a:pathLst>
                <a:path w="1200" h="200">
                  <a:moveTo>
                    <a:pt x="1200" y="0"/>
                  </a:moveTo>
                  <a:cubicBezTo>
                    <a:pt x="916" y="92"/>
                    <a:pt x="632" y="184"/>
                    <a:pt x="432" y="192"/>
                  </a:cubicBezTo>
                  <a:cubicBezTo>
                    <a:pt x="232" y="200"/>
                    <a:pt x="116" y="124"/>
                    <a:pt x="0" y="48"/>
                  </a:cubicBezTo>
                </a:path>
              </a:pathLst>
            </a:custGeom>
            <a:noFill/>
            <a:ln w="53975">
              <a:solidFill>
                <a:schemeClr val="accent2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8" name="Text Box 34"/>
            <p:cNvSpPr txBox="1">
              <a:spLocks noChangeArrowheads="1"/>
            </p:cNvSpPr>
            <p:nvPr/>
          </p:nvSpPr>
          <p:spPr bwMode="auto">
            <a:xfrm>
              <a:off x="2400" y="2304"/>
              <a:ext cx="52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b="1">
                  <a:solidFill>
                    <a:srgbClr val="993300"/>
                  </a:solidFill>
                  <a:latin typeface="Verdana" pitchFamily="34" charset="0"/>
                </a:rPr>
                <a:t>Yes/No</a:t>
              </a:r>
            </a:p>
          </p:txBody>
        </p:sp>
      </p:grpSp>
      <p:sp>
        <p:nvSpPr>
          <p:cNvPr id="31779" name="Text Box 35"/>
          <p:cNvSpPr txBox="1">
            <a:spLocks noChangeArrowheads="1"/>
          </p:cNvSpPr>
          <p:nvPr/>
        </p:nvSpPr>
        <p:spPr bwMode="auto">
          <a:xfrm>
            <a:off x="76200" y="5715000"/>
            <a:ext cx="12176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993300"/>
                </a:solidFill>
                <a:latin typeface="Verdana" pitchFamily="34" charset="0"/>
              </a:rPr>
              <a:t>Minimum</a:t>
            </a:r>
          </a:p>
          <a:p>
            <a:r>
              <a:rPr lang="en-US" sz="1400" b="1">
                <a:solidFill>
                  <a:srgbClr val="993300"/>
                </a:solidFill>
                <a:latin typeface="Verdana" pitchFamily="34" charset="0"/>
              </a:rPr>
              <a:t>   DFA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8" grpId="0" animBg="1"/>
      <p:bldP spid="31750" grpId="0" animBg="1"/>
      <p:bldP spid="31751" grpId="0" animBg="1"/>
      <p:bldP spid="31752" grpId="0"/>
      <p:bldP spid="31753" grpId="0"/>
      <p:bldP spid="31775" grpId="0" animBg="1"/>
      <p:bldP spid="3177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for Verification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Model checker as a </a:t>
            </a:r>
            <a:r>
              <a:rPr lang="en-US" sz="2400">
                <a:solidFill>
                  <a:srgbClr val="993300"/>
                </a:solidFill>
              </a:rPr>
              <a:t>Teacher</a:t>
            </a:r>
          </a:p>
          <a:p>
            <a:pPr lvl="1"/>
            <a:r>
              <a:rPr lang="en-US" sz="2000"/>
              <a:t>Possesses information about concrete components</a:t>
            </a:r>
            <a:endParaRPr lang="en-US" sz="2000">
              <a:solidFill>
                <a:schemeClr val="accent2"/>
              </a:solidFill>
            </a:endParaRPr>
          </a:p>
          <a:p>
            <a:pPr lvl="1"/>
            <a:r>
              <a:rPr lang="en-US" sz="2000"/>
              <a:t>Model checks and returns </a:t>
            </a:r>
            <a:r>
              <a:rPr lang="en-US" sz="2000">
                <a:solidFill>
                  <a:schemeClr val="accent2"/>
                </a:solidFill>
              </a:rPr>
              <a:t>true</a:t>
            </a:r>
            <a:r>
              <a:rPr lang="en-US" sz="2000"/>
              <a:t>/</a:t>
            </a:r>
            <a:r>
              <a:rPr lang="en-US" sz="2000">
                <a:solidFill>
                  <a:schemeClr val="accent2"/>
                </a:solidFill>
              </a:rPr>
              <a:t>counterexample</a:t>
            </a:r>
          </a:p>
          <a:p>
            <a:r>
              <a:rPr lang="en-US" sz="2400">
                <a:solidFill>
                  <a:srgbClr val="993300"/>
                </a:solidFill>
              </a:rPr>
              <a:t>Learner</a:t>
            </a:r>
            <a:r>
              <a:rPr lang="en-US" sz="2400"/>
              <a:t> builds a model </a:t>
            </a:r>
            <a:r>
              <a:rPr lang="en-US" sz="2400">
                <a:solidFill>
                  <a:schemeClr val="accent2"/>
                </a:solidFill>
              </a:rPr>
              <a:t>sufficient</a:t>
            </a:r>
            <a:r>
              <a:rPr lang="en-US" sz="2400"/>
              <a:t> to verify properties</a:t>
            </a:r>
          </a:p>
          <a:p>
            <a:r>
              <a:rPr lang="en-US" sz="2400"/>
              <a:t>Relies on both learner and teacher being </a:t>
            </a:r>
            <a:r>
              <a:rPr lang="en-US" sz="2400">
                <a:solidFill>
                  <a:schemeClr val="accent2"/>
                </a:solidFill>
              </a:rPr>
              <a:t>efficient</a:t>
            </a:r>
          </a:p>
          <a:p>
            <a:endParaRPr lang="en-US" sz="2400"/>
          </a:p>
          <a:p>
            <a:r>
              <a:rPr lang="en-US" sz="2400"/>
              <a:t>Finding wide </a:t>
            </a:r>
            <a:r>
              <a:rPr lang="en-US" sz="2400">
                <a:solidFill>
                  <a:srgbClr val="993300"/>
                </a:solidFill>
              </a:rPr>
              <a:t>applications</a:t>
            </a:r>
          </a:p>
          <a:p>
            <a:pPr lvl="1"/>
            <a:r>
              <a:rPr lang="en-US" sz="2000">
                <a:solidFill>
                  <a:schemeClr val="accent2"/>
                </a:solidFill>
              </a:rPr>
              <a:t>Adaptive Model Checking:</a:t>
            </a:r>
            <a:r>
              <a:rPr lang="en-US" sz="2000">
                <a:solidFill>
                  <a:srgbClr val="993300"/>
                </a:solidFill>
              </a:rPr>
              <a:t> </a:t>
            </a:r>
            <a:r>
              <a:rPr lang="en-US" sz="2000"/>
              <a:t>Groce et al.</a:t>
            </a:r>
          </a:p>
          <a:p>
            <a:pPr lvl="1"/>
            <a:r>
              <a:rPr lang="en-US" sz="2000">
                <a:solidFill>
                  <a:schemeClr val="accent2"/>
                </a:solidFill>
              </a:rPr>
              <a:t>Automated Assume-Guarantee Reasoning:</a:t>
            </a:r>
            <a:r>
              <a:rPr lang="en-US" sz="2000"/>
              <a:t> Cobleigh et al.</a:t>
            </a:r>
          </a:p>
          <a:p>
            <a:pPr lvl="1"/>
            <a:r>
              <a:rPr lang="en-US" sz="2000">
                <a:solidFill>
                  <a:schemeClr val="accent2"/>
                </a:solidFill>
              </a:rPr>
              <a:t>Synthesize Interface Specifications for Java Programs</a:t>
            </a:r>
            <a:r>
              <a:rPr lang="en-US" sz="2000"/>
              <a:t>: Alur et al.</a:t>
            </a:r>
          </a:p>
          <a:p>
            <a:pPr lvl="1"/>
            <a:r>
              <a:rPr lang="en-US" sz="2000">
                <a:solidFill>
                  <a:schemeClr val="accent2"/>
                </a:solidFill>
              </a:rPr>
              <a:t>Regular Model Checking:</a:t>
            </a:r>
            <a:r>
              <a:rPr lang="en-US" sz="2000"/>
              <a:t> Vardhan et al., Habermehl et al.</a:t>
            </a:r>
          </a:p>
          <a:p>
            <a:pPr lvl="1"/>
            <a:endParaRPr lang="en-US" sz="2000"/>
          </a:p>
          <a:p>
            <a:pPr lvl="1"/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Compatibility Check</a:t>
            </a:r>
            <a:endParaRPr lang="en-US" sz="2000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276600" y="2590800"/>
            <a:ext cx="2895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993300"/>
                </a:solidFill>
                <a:latin typeface="Tahoma" pitchFamily="34" charset="0"/>
              </a:rPr>
              <a:t>R</a:t>
            </a:r>
            <a:r>
              <a:rPr lang="en-US" baseline="-25000">
                <a:solidFill>
                  <a:srgbClr val="993300"/>
                </a:solidFill>
                <a:latin typeface="Tahoma" pitchFamily="34" charset="0"/>
              </a:rPr>
              <a:t>1</a:t>
            </a:r>
            <a:r>
              <a:rPr lang="en-US">
                <a:solidFill>
                  <a:srgbClr val="993300"/>
                </a:solidFill>
                <a:latin typeface="Tahoma" pitchFamily="34" charset="0"/>
              </a:rPr>
              <a:t>:      M</a:t>
            </a:r>
            <a:r>
              <a:rPr lang="en-US" baseline="-25000">
                <a:solidFill>
                  <a:srgbClr val="993300"/>
                </a:solidFill>
                <a:latin typeface="Tahoma" pitchFamily="34" charset="0"/>
              </a:rPr>
              <a:t>1</a:t>
            </a:r>
            <a:r>
              <a:rPr lang="en-US">
                <a:solidFill>
                  <a:srgbClr val="993300"/>
                </a:solidFill>
                <a:latin typeface="Tahoma" pitchFamily="34" charset="0"/>
              </a:rPr>
              <a:t> || A </a:t>
            </a:r>
            <a:r>
              <a:rPr lang="en-US">
                <a:solidFill>
                  <a:srgbClr val="993300"/>
                </a:solidFill>
                <a:latin typeface="msam10" pitchFamily="34" charset="0"/>
              </a:rPr>
              <a:t>²</a:t>
            </a:r>
            <a:r>
              <a:rPr lang="en-US">
                <a:solidFill>
                  <a:srgbClr val="993300"/>
                </a:solidFill>
                <a:latin typeface="Tahoma" pitchFamily="34" charset="0"/>
              </a:rPr>
              <a:t> P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352800" y="4191000"/>
            <a:ext cx="2895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993300"/>
                </a:solidFill>
                <a:latin typeface="Tahoma" pitchFamily="34" charset="0"/>
              </a:rPr>
              <a:t>R</a:t>
            </a:r>
            <a:r>
              <a:rPr lang="en-US" baseline="-25000">
                <a:solidFill>
                  <a:srgbClr val="993300"/>
                </a:solidFill>
                <a:latin typeface="Tahoma" pitchFamily="34" charset="0"/>
              </a:rPr>
              <a:t>2</a:t>
            </a:r>
            <a:r>
              <a:rPr lang="en-US">
                <a:solidFill>
                  <a:srgbClr val="993300"/>
                </a:solidFill>
                <a:latin typeface="Tahoma" pitchFamily="34" charset="0"/>
              </a:rPr>
              <a:t>:      M</a:t>
            </a:r>
            <a:r>
              <a:rPr lang="en-US" baseline="-25000">
                <a:solidFill>
                  <a:srgbClr val="993300"/>
                </a:solidFill>
                <a:latin typeface="Tahoma" pitchFamily="34" charset="0"/>
              </a:rPr>
              <a:t>2</a:t>
            </a:r>
            <a:r>
              <a:rPr lang="en-US">
                <a:solidFill>
                  <a:srgbClr val="993300"/>
                </a:solidFill>
              </a:rPr>
              <a:t>  </a:t>
            </a:r>
            <a:r>
              <a:rPr lang="en-US">
                <a:solidFill>
                  <a:srgbClr val="993300"/>
                </a:solidFill>
                <a:latin typeface="msam10" pitchFamily="34" charset="0"/>
              </a:rPr>
              <a:t>²</a:t>
            </a:r>
            <a:r>
              <a:rPr lang="en-US">
                <a:solidFill>
                  <a:srgbClr val="993300"/>
                </a:solidFill>
              </a:rPr>
              <a:t> </a:t>
            </a:r>
            <a:r>
              <a:rPr lang="en-US">
                <a:solidFill>
                  <a:srgbClr val="993300"/>
                </a:solidFill>
                <a:latin typeface="Tahoma" pitchFamily="34" charset="0"/>
              </a:rPr>
              <a:t>A</a:t>
            </a:r>
            <a:endParaRPr lang="en-US" baseline="-25000">
              <a:solidFill>
                <a:srgbClr val="993300"/>
              </a:solidFill>
              <a:latin typeface="Tahoma" pitchFamily="34" charset="0"/>
            </a:endParaRPr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4800600" y="33528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4800600" y="3587750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Verdana" pitchFamily="34" charset="0"/>
              </a:rPr>
              <a:t>true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2895600" y="1905000"/>
            <a:ext cx="3962400" cy="39624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838200" y="2971800"/>
            <a:ext cx="1371600" cy="13716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>
                <a:solidFill>
                  <a:srgbClr val="993300"/>
                </a:solidFill>
                <a:latin typeface="Tahoma" pitchFamily="34" charset="0"/>
              </a:rPr>
              <a:t>L* Assumption</a:t>
            </a:r>
          </a:p>
          <a:p>
            <a:pPr algn="ctr"/>
            <a:r>
              <a:rPr lang="en-US" sz="1200" b="1">
                <a:solidFill>
                  <a:srgbClr val="993300"/>
                </a:solidFill>
                <a:latin typeface="Tahoma" pitchFamily="34" charset="0"/>
              </a:rPr>
              <a:t> Generation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2209800" y="37338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346325" y="33528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endParaRPr lang="en-US" baseline="-25000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 flipH="1" flipV="1">
            <a:off x="5791200" y="1600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 flipH="1">
            <a:off x="1828800" y="16002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1828800" y="1600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 flipH="1">
            <a:off x="1828800" y="62484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 flipV="1">
            <a:off x="1828800" y="4419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>
            <a:off x="6248400" y="4419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5257800" y="4953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Verdana" pitchFamily="34" charset="0"/>
              </a:rPr>
              <a:t>CE </a:t>
            </a:r>
            <a:endParaRPr lang="en-US" sz="1400">
              <a:solidFill>
                <a:schemeClr val="tx2"/>
              </a:solidFill>
              <a:latin typeface="Symbol" pitchFamily="18" charset="2"/>
              <a:sym typeface="Symbol" pitchFamily="18" charset="2"/>
            </a:endParaRP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5334000" y="52578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>
                <a:solidFill>
                  <a:srgbClr val="993300"/>
                </a:solidFill>
                <a:latin typeface="Tahoma" pitchFamily="34" charset="0"/>
              </a:rPr>
              <a:t>CE Analysis</a:t>
            </a:r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>
            <a:off x="6248400" y="5410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7239000" y="5181600"/>
            <a:ext cx="1254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Verdana" pitchFamily="34" charset="0"/>
              </a:rPr>
              <a:t>Actual </a:t>
            </a:r>
            <a:r>
              <a:rPr lang="en-US" sz="1400" b="1">
                <a:solidFill>
                  <a:schemeClr val="tx2"/>
                </a:solidFill>
                <a:latin typeface="Verdana" pitchFamily="34" charset="0"/>
              </a:rPr>
              <a:t>CE</a:t>
            </a:r>
          </a:p>
          <a:p>
            <a:r>
              <a:rPr lang="en-US" sz="1400">
                <a:solidFill>
                  <a:schemeClr val="tx2"/>
                </a:solidFill>
                <a:latin typeface="Verdana" pitchFamily="34" charset="0"/>
              </a:rPr>
              <a:t>M</a:t>
            </a:r>
            <a:r>
              <a:rPr lang="en-US" sz="1400" baseline="-25000">
                <a:solidFill>
                  <a:schemeClr val="tx2"/>
                </a:solidFill>
                <a:latin typeface="Verdana" pitchFamily="34" charset="0"/>
              </a:rPr>
              <a:t>1</a:t>
            </a:r>
            <a:r>
              <a:rPr lang="en-US" sz="1400">
                <a:solidFill>
                  <a:schemeClr val="tx2"/>
                </a:solidFill>
                <a:latin typeface="Verdana" pitchFamily="34" charset="0"/>
              </a:rPr>
              <a:t> || M</a:t>
            </a:r>
            <a:r>
              <a:rPr lang="en-US" sz="1400" baseline="-25000">
                <a:solidFill>
                  <a:schemeClr val="tx2"/>
                </a:solidFill>
                <a:latin typeface="Verdana" pitchFamily="34" charset="0"/>
              </a:rPr>
              <a:t>2</a:t>
            </a:r>
            <a:r>
              <a:rPr lang="en-US" sz="140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en-US" sz="1400">
                <a:solidFill>
                  <a:schemeClr val="tx2"/>
                </a:solidFill>
                <a:latin typeface="msbm10" pitchFamily="34" charset="0"/>
              </a:rPr>
              <a:t>2</a:t>
            </a:r>
            <a:r>
              <a:rPr lang="en-US" sz="1400">
                <a:solidFill>
                  <a:schemeClr val="tx2"/>
                </a:solidFill>
                <a:latin typeface="Verdana" pitchFamily="34" charset="0"/>
              </a:rPr>
              <a:t> P</a:t>
            </a:r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3870325" y="1276350"/>
            <a:ext cx="1111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tx2"/>
                </a:solidFill>
                <a:latin typeface="Verdana" pitchFamily="34" charset="0"/>
              </a:rPr>
              <a:t>-CE for A</a:t>
            </a:r>
            <a:endParaRPr lang="en-US" sz="1600" baseline="-2500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3962400" y="6324600"/>
            <a:ext cx="1185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tx2"/>
                </a:solidFill>
                <a:latin typeface="Verdana" pitchFamily="34" charset="0"/>
              </a:rPr>
              <a:t>+CE for A</a:t>
            </a:r>
            <a:endParaRPr lang="en-US" sz="1600" baseline="-2500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34845" name="Line 29"/>
          <p:cNvSpPr>
            <a:spLocks noChangeShapeType="1"/>
          </p:cNvSpPr>
          <p:nvPr/>
        </p:nvSpPr>
        <p:spPr bwMode="auto">
          <a:xfrm>
            <a:off x="5791200" y="4953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 flipV="1">
            <a:off x="5867400" y="5715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2895600" y="1905000"/>
            <a:ext cx="10937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993300"/>
                </a:solidFill>
                <a:latin typeface="Verdana" pitchFamily="34" charset="0"/>
              </a:rPr>
              <a:t>Teacher</a:t>
            </a:r>
          </a:p>
        </p:txBody>
      </p: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7162800" y="441960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Verdana" pitchFamily="34" charset="0"/>
              </a:rPr>
              <a:t>M</a:t>
            </a:r>
            <a:r>
              <a:rPr lang="en-US" sz="1400" baseline="-25000" dirty="0">
                <a:solidFill>
                  <a:schemeClr val="tx2"/>
                </a:solidFill>
                <a:latin typeface="Verdana" pitchFamily="34" charset="0"/>
              </a:rPr>
              <a:t>1</a:t>
            </a:r>
            <a:r>
              <a:rPr lang="en-US" sz="1400" dirty="0">
                <a:solidFill>
                  <a:schemeClr val="tx2"/>
                </a:solidFill>
                <a:latin typeface="Verdana" pitchFamily="34" charset="0"/>
              </a:rPr>
              <a:t> || M</a:t>
            </a:r>
            <a:r>
              <a:rPr lang="en-US" sz="1400" baseline="-25000" dirty="0">
                <a:solidFill>
                  <a:schemeClr val="tx2"/>
                </a:solidFill>
                <a:latin typeface="Verdana" pitchFamily="34" charset="0"/>
              </a:rPr>
              <a:t>2</a:t>
            </a:r>
            <a:r>
              <a:rPr lang="en-US" sz="1400" dirty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en-US" sz="1400" dirty="0">
                <a:solidFill>
                  <a:schemeClr val="tx2"/>
                </a:solidFill>
                <a:latin typeface="msam10" pitchFamily="34" charset="0"/>
              </a:rPr>
              <a:t>²</a:t>
            </a:r>
            <a:r>
              <a:rPr lang="en-US" sz="1400" dirty="0">
                <a:solidFill>
                  <a:schemeClr val="tx2"/>
                </a:solidFill>
                <a:latin typeface="Verdana" pitchFamily="34" charset="0"/>
              </a:rPr>
              <a:t> P</a:t>
            </a:r>
          </a:p>
        </p:txBody>
      </p:sp>
      <p:sp>
        <p:nvSpPr>
          <p:cNvPr id="34858" name="Text Box 42"/>
          <p:cNvSpPr txBox="1">
            <a:spLocks noChangeArrowheads="1"/>
          </p:cNvSpPr>
          <p:nvPr/>
        </p:nvSpPr>
        <p:spPr bwMode="auto">
          <a:xfrm>
            <a:off x="6248400" y="4114800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Verdana" pitchFamily="34" charset="0"/>
              </a:rPr>
              <a:t>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Handling Multiple Components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AG-NC is </a:t>
            </a:r>
            <a:r>
              <a:rPr lang="en-US" sz="2400">
                <a:solidFill>
                  <a:schemeClr val="accent2"/>
                </a:solidFill>
              </a:rPr>
              <a:t>recursive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(Cobleigh et al.)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181600" y="1447800"/>
            <a:ext cx="3048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>
                <a:solidFill>
                  <a:srgbClr val="993300"/>
                </a:solidFill>
              </a:rPr>
              <a:t>R</a:t>
            </a:r>
            <a:r>
              <a:rPr lang="en-US" sz="2400" baseline="-25000">
                <a:solidFill>
                  <a:srgbClr val="993300"/>
                </a:solidFill>
              </a:rPr>
              <a:t>1</a:t>
            </a:r>
            <a:r>
              <a:rPr lang="en-US" sz="2400">
                <a:solidFill>
                  <a:srgbClr val="993300"/>
                </a:solidFill>
              </a:rPr>
              <a:t>:      M</a:t>
            </a:r>
            <a:r>
              <a:rPr lang="en-US" sz="2400" baseline="-25000">
                <a:solidFill>
                  <a:srgbClr val="993300"/>
                </a:solidFill>
              </a:rPr>
              <a:t>1</a:t>
            </a:r>
            <a:r>
              <a:rPr lang="en-US" sz="2400">
                <a:solidFill>
                  <a:srgbClr val="993300"/>
                </a:solidFill>
              </a:rPr>
              <a:t> || A </a:t>
            </a:r>
            <a:r>
              <a:rPr lang="en-US" sz="2400">
                <a:solidFill>
                  <a:srgbClr val="993300"/>
                </a:solidFill>
                <a:latin typeface="msam10" pitchFamily="34" charset="0"/>
              </a:rPr>
              <a:t>²</a:t>
            </a:r>
            <a:r>
              <a:rPr lang="en-US" sz="2400">
                <a:solidFill>
                  <a:srgbClr val="993300"/>
                </a:solidFill>
              </a:rPr>
              <a:t> P</a:t>
            </a:r>
          </a:p>
          <a:p>
            <a:r>
              <a:rPr lang="en-US" sz="2400">
                <a:solidFill>
                  <a:srgbClr val="993300"/>
                </a:solidFill>
              </a:rPr>
              <a:t>R</a:t>
            </a:r>
            <a:r>
              <a:rPr lang="en-US" sz="2400" baseline="-25000">
                <a:solidFill>
                  <a:srgbClr val="993300"/>
                </a:solidFill>
              </a:rPr>
              <a:t>2</a:t>
            </a:r>
            <a:r>
              <a:rPr lang="en-US" sz="2400">
                <a:solidFill>
                  <a:srgbClr val="993300"/>
                </a:solidFill>
              </a:rPr>
              <a:t>:        M</a:t>
            </a:r>
            <a:r>
              <a:rPr lang="en-US" sz="2400" baseline="-25000">
                <a:solidFill>
                  <a:srgbClr val="993300"/>
                </a:solidFill>
              </a:rPr>
              <a:t>2</a:t>
            </a:r>
            <a:r>
              <a:rPr lang="en-US" sz="2400">
                <a:solidFill>
                  <a:srgbClr val="993300"/>
                </a:solidFill>
              </a:rPr>
              <a:t> </a:t>
            </a:r>
            <a:r>
              <a:rPr lang="en-US" sz="2400">
                <a:solidFill>
                  <a:srgbClr val="993300"/>
                </a:solidFill>
                <a:latin typeface="msam10" pitchFamily="34" charset="0"/>
              </a:rPr>
              <a:t>²</a:t>
            </a:r>
            <a:r>
              <a:rPr lang="en-US" sz="2400">
                <a:solidFill>
                  <a:srgbClr val="993300"/>
                </a:solidFill>
              </a:rPr>
              <a:t> A</a:t>
            </a:r>
          </a:p>
          <a:p>
            <a:r>
              <a:rPr lang="en-US" sz="2800">
                <a:solidFill>
                  <a:srgbClr val="993300"/>
                </a:solidFill>
              </a:rPr>
              <a:t>         </a:t>
            </a:r>
            <a:r>
              <a:rPr lang="en-US" sz="2400">
                <a:solidFill>
                  <a:srgbClr val="993300"/>
                </a:solidFill>
              </a:rPr>
              <a:t>M</a:t>
            </a:r>
            <a:r>
              <a:rPr lang="en-US" sz="2400" baseline="-25000">
                <a:solidFill>
                  <a:srgbClr val="993300"/>
                </a:solidFill>
              </a:rPr>
              <a:t>1</a:t>
            </a:r>
            <a:r>
              <a:rPr lang="en-US" sz="2400">
                <a:solidFill>
                  <a:srgbClr val="993300"/>
                </a:solidFill>
              </a:rPr>
              <a:t> || M</a:t>
            </a:r>
            <a:r>
              <a:rPr lang="en-US" sz="2400" baseline="-25000">
                <a:solidFill>
                  <a:srgbClr val="993300"/>
                </a:solidFill>
              </a:rPr>
              <a:t>2</a:t>
            </a:r>
            <a:r>
              <a:rPr lang="en-US" sz="2400">
                <a:solidFill>
                  <a:srgbClr val="993300"/>
                </a:solidFill>
              </a:rPr>
              <a:t> </a:t>
            </a:r>
            <a:r>
              <a:rPr lang="en-US" sz="2400">
                <a:solidFill>
                  <a:srgbClr val="993300"/>
                </a:solidFill>
                <a:latin typeface="msam10" pitchFamily="34" charset="0"/>
              </a:rPr>
              <a:t>²</a:t>
            </a:r>
            <a:r>
              <a:rPr lang="en-US" sz="2400">
                <a:solidFill>
                  <a:srgbClr val="993300"/>
                </a:solidFill>
              </a:rPr>
              <a:t> P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5791200" y="22860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1838325" y="3200400"/>
            <a:ext cx="496888" cy="4683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2635250" y="4138613"/>
            <a:ext cx="488950" cy="4683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H="1">
            <a:off x="1395413" y="3668713"/>
            <a:ext cx="593725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2192338" y="3668713"/>
            <a:ext cx="596900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 flipV="1">
            <a:off x="2281238" y="4606925"/>
            <a:ext cx="496887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2989263" y="4606925"/>
            <a:ext cx="596900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685800" y="4138613"/>
            <a:ext cx="1392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1</a:t>
            </a:r>
            <a:r>
              <a:rPr lang="en-US" sz="1600"/>
              <a:t> </a:t>
            </a:r>
            <a:r>
              <a:rPr lang="en-US" sz="1600">
                <a:latin typeface="cmsy10" pitchFamily="34" charset="0"/>
              </a:rPr>
              <a:t>k</a:t>
            </a:r>
            <a:r>
              <a:rPr lang="en-US" sz="1600"/>
              <a:t> A</a:t>
            </a:r>
            <a:r>
              <a:rPr lang="en-US" sz="1600" baseline="-25000"/>
              <a:t>1</a:t>
            </a:r>
            <a:r>
              <a:rPr lang="en-US" sz="1600"/>
              <a:t> </a:t>
            </a:r>
            <a:r>
              <a:rPr lang="en-US" sz="1600">
                <a:latin typeface="msam10" pitchFamily="34" charset="0"/>
              </a:rPr>
              <a:t>²</a:t>
            </a:r>
            <a:r>
              <a:rPr lang="en-US" sz="1600"/>
              <a:t> P</a:t>
            </a: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1482725" y="5264150"/>
            <a:ext cx="1393825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2</a:t>
            </a:r>
            <a:r>
              <a:rPr lang="en-US" sz="1600"/>
              <a:t> </a:t>
            </a:r>
            <a:r>
              <a:rPr lang="en-US" sz="1600">
                <a:latin typeface="cmsy10" pitchFamily="34" charset="0"/>
              </a:rPr>
              <a:t>k</a:t>
            </a:r>
            <a:r>
              <a:rPr lang="en-US" sz="1600"/>
              <a:t> A</a:t>
            </a:r>
            <a:r>
              <a:rPr lang="en-US" sz="1600" baseline="-25000"/>
              <a:t>2</a:t>
            </a:r>
            <a:r>
              <a:rPr lang="en-US" sz="1600"/>
              <a:t> </a:t>
            </a:r>
            <a:r>
              <a:rPr lang="en-US" sz="1600">
                <a:latin typeface="msam10" pitchFamily="34" charset="0"/>
              </a:rPr>
              <a:t>²</a:t>
            </a:r>
            <a:r>
              <a:rPr lang="en-US" sz="1600"/>
              <a:t> A</a:t>
            </a:r>
            <a:r>
              <a:rPr lang="en-US" sz="1600" baseline="-25000"/>
              <a:t>1</a:t>
            </a: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3255963" y="5264150"/>
            <a:ext cx="935037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 </a:t>
            </a:r>
            <a:r>
              <a:rPr lang="en-US" sz="1600"/>
              <a:t>M</a:t>
            </a:r>
            <a:r>
              <a:rPr lang="en-US" sz="1600" baseline="-25000"/>
              <a:t>3</a:t>
            </a:r>
            <a:r>
              <a:rPr lang="en-US" sz="1600"/>
              <a:t> </a:t>
            </a:r>
            <a:r>
              <a:rPr lang="en-US" sz="1600">
                <a:latin typeface="msam10" pitchFamily="34" charset="0"/>
              </a:rPr>
              <a:t>²</a:t>
            </a:r>
            <a:r>
              <a:rPr lang="en-US" sz="1600"/>
              <a:t> A</a:t>
            </a:r>
            <a:r>
              <a:rPr lang="en-US" sz="1600" baseline="-25000"/>
              <a:t>2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108325" y="4054475"/>
            <a:ext cx="1352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M</a:t>
            </a:r>
            <a:r>
              <a:rPr lang="en-US" sz="1600" b="1" baseline="-25000"/>
              <a:t>2</a:t>
            </a:r>
            <a:r>
              <a:rPr lang="en-US" sz="1600" b="1"/>
              <a:t> </a:t>
            </a:r>
            <a:r>
              <a:rPr lang="en-US" sz="1600" b="1">
                <a:latin typeface="cmsy10" pitchFamily="34" charset="0"/>
              </a:rPr>
              <a:t>k</a:t>
            </a:r>
            <a:r>
              <a:rPr lang="en-US" sz="1600" b="1"/>
              <a:t> M</a:t>
            </a:r>
            <a:r>
              <a:rPr lang="en-US" sz="1600" b="1" baseline="-25000"/>
              <a:t>3</a:t>
            </a:r>
            <a:r>
              <a:rPr lang="en-US" sz="1600" b="1"/>
              <a:t> </a:t>
            </a:r>
            <a:r>
              <a:rPr lang="en-US" sz="1600" b="1">
                <a:latin typeface="msam10" pitchFamily="34" charset="0"/>
              </a:rPr>
              <a:t>²</a:t>
            </a:r>
            <a:r>
              <a:rPr lang="en-US" sz="1600" b="1"/>
              <a:t> A</a:t>
            </a:r>
            <a:r>
              <a:rPr lang="en-US" sz="1600" b="1" baseline="-25000"/>
              <a:t>1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2286000" y="3121025"/>
            <a:ext cx="172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M</a:t>
            </a:r>
            <a:r>
              <a:rPr lang="en-US" sz="1600" b="1" baseline="-25000"/>
              <a:t>1</a:t>
            </a:r>
            <a:r>
              <a:rPr lang="en-US" sz="1600" b="1"/>
              <a:t> </a:t>
            </a:r>
            <a:r>
              <a:rPr lang="en-US" sz="1600" b="1">
                <a:latin typeface="cmsy10" pitchFamily="34" charset="0"/>
              </a:rPr>
              <a:t>k</a:t>
            </a:r>
            <a:r>
              <a:rPr lang="en-US" sz="1600" b="1"/>
              <a:t> M</a:t>
            </a:r>
            <a:r>
              <a:rPr lang="en-US" sz="1600" b="1" baseline="-25000"/>
              <a:t>2</a:t>
            </a:r>
            <a:r>
              <a:rPr lang="en-US" sz="1600" b="1"/>
              <a:t> </a:t>
            </a:r>
            <a:r>
              <a:rPr lang="en-US" sz="1600" b="1">
                <a:latin typeface="cmsy10" pitchFamily="34" charset="0"/>
              </a:rPr>
              <a:t>k</a:t>
            </a:r>
            <a:r>
              <a:rPr lang="en-US" sz="1600" b="1"/>
              <a:t> M</a:t>
            </a:r>
            <a:r>
              <a:rPr lang="en-US" sz="1600" b="1" baseline="-25000"/>
              <a:t>3</a:t>
            </a:r>
            <a:r>
              <a:rPr lang="en-US" sz="1600" b="1"/>
              <a:t> </a:t>
            </a:r>
            <a:r>
              <a:rPr lang="en-US" sz="1600" b="1">
                <a:latin typeface="msam10" pitchFamily="34" charset="0"/>
              </a:rPr>
              <a:t>²</a:t>
            </a:r>
            <a:r>
              <a:rPr lang="en-US" sz="1600" b="1"/>
              <a:t> P</a:t>
            </a:r>
            <a:endParaRPr lang="en-US" sz="1600" b="1">
              <a:latin typeface="msam10" pitchFamily="34" charset="0"/>
            </a:endParaRP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5029200" y="3671888"/>
            <a:ext cx="3581400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/>
              <a:t> </a:t>
            </a:r>
            <a:r>
              <a:rPr lang="en-US" sz="2000">
                <a:latin typeface="Tahoma" pitchFamily="34" charset="0"/>
              </a:rPr>
              <a:t>Each A</a:t>
            </a:r>
            <a:r>
              <a:rPr lang="en-US" sz="2000" baseline="-25000">
                <a:latin typeface="Tahoma" pitchFamily="34" charset="0"/>
              </a:rPr>
              <a:t>i</a:t>
            </a:r>
            <a:r>
              <a:rPr lang="en-US" sz="2000">
                <a:latin typeface="Tahoma" pitchFamily="34" charset="0"/>
              </a:rPr>
              <a:t> computed by a </a:t>
            </a:r>
            <a:r>
              <a:rPr lang="en-US" sz="2000">
                <a:solidFill>
                  <a:schemeClr val="accent2"/>
                </a:solidFill>
                <a:latin typeface="Tahoma" pitchFamily="34" charset="0"/>
              </a:rPr>
              <a:t>separate</a:t>
            </a:r>
            <a:r>
              <a:rPr lang="en-US" sz="2000">
                <a:latin typeface="Tahoma" pitchFamily="34" charset="0"/>
              </a:rPr>
              <a:t> L* instantiation</a:t>
            </a:r>
          </a:p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722313"/>
            <a:r>
              <a:rPr lang="en-US"/>
              <a:t>Motivation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defTabSz="722313"/>
            <a:r>
              <a:rPr lang="en-US" sz="2800"/>
              <a:t> Model checking is a highly </a:t>
            </a:r>
            <a:r>
              <a:rPr lang="en-US" sz="2800">
                <a:solidFill>
                  <a:srgbClr val="993300"/>
                </a:solidFill>
              </a:rPr>
              <a:t>time</a:t>
            </a:r>
            <a:r>
              <a:rPr lang="en-US" sz="2800"/>
              <a:t> consuming, </a:t>
            </a:r>
            <a:r>
              <a:rPr lang="en-US" sz="2800">
                <a:solidFill>
                  <a:srgbClr val="993300"/>
                </a:solidFill>
              </a:rPr>
              <a:t>labor </a:t>
            </a:r>
            <a:r>
              <a:rPr lang="en-US" sz="2800"/>
              <a:t>intensive effort</a:t>
            </a:r>
          </a:p>
          <a:p>
            <a:pPr marL="0" indent="0" defTabSz="722313"/>
            <a:endParaRPr lang="en-US" sz="2800"/>
          </a:p>
          <a:p>
            <a:pPr marL="0" indent="0" defTabSz="722313"/>
            <a:r>
              <a:rPr lang="en-US" sz="2800"/>
              <a:t> For example, a system of 25 components (~20K LOC) and 100+ properties might take up to a </a:t>
            </a:r>
            <a:r>
              <a:rPr lang="en-US" sz="2800">
                <a:solidFill>
                  <a:srgbClr val="993300"/>
                </a:solidFill>
              </a:rPr>
              <a:t>month</a:t>
            </a:r>
            <a:r>
              <a:rPr lang="en-US" sz="2800"/>
              <a:t> of verification effort </a:t>
            </a:r>
          </a:p>
          <a:p>
            <a:pPr marL="0" indent="0" defTabSz="722313"/>
            <a:endParaRPr lang="en-US" sz="2800"/>
          </a:p>
          <a:p>
            <a:pPr marL="0" indent="0" defTabSz="722313"/>
            <a:r>
              <a:rPr lang="en-US" sz="2800"/>
              <a:t> Discourages its widespread use when system </a:t>
            </a:r>
            <a:r>
              <a:rPr lang="en-US" sz="2800" i="1">
                <a:solidFill>
                  <a:schemeClr val="accent2"/>
                </a:solidFill>
              </a:rPr>
              <a:t>evolves</a:t>
            </a:r>
          </a:p>
          <a:p>
            <a:pPr marL="0" indent="0" defTabSz="722313"/>
            <a:endParaRPr lang="en-US" sz="2800" i="1">
              <a:solidFill>
                <a:schemeClr val="accent2"/>
              </a:solidFill>
            </a:endParaRPr>
          </a:p>
          <a:p>
            <a:pPr marL="0" indent="0" defTabSz="722313">
              <a:buFontTx/>
              <a:buNone/>
            </a:pPr>
            <a:endParaRPr lang="en-US" sz="280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0" y="228600"/>
            <a:ext cx="8229600" cy="1143000"/>
          </a:xfrm>
        </p:spPr>
        <p:txBody>
          <a:bodyPr/>
          <a:lstStyle/>
          <a:p>
            <a:r>
              <a:rPr lang="en-US"/>
              <a:t>Compatibility of Upgrades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Suppose assumptions are </a:t>
            </a:r>
            <a:r>
              <a:rPr lang="en-US" sz="1800">
                <a:solidFill>
                  <a:srgbClr val="993300"/>
                </a:solidFill>
              </a:rPr>
              <a:t>available</a:t>
            </a:r>
            <a:r>
              <a:rPr lang="en-US" sz="1800"/>
              <a:t> from the old assembly </a:t>
            </a:r>
          </a:p>
          <a:p>
            <a:pPr>
              <a:lnSpc>
                <a:spcPct val="80000"/>
              </a:lnSpc>
            </a:pPr>
            <a:r>
              <a:rPr lang="en-US" sz="1800">
                <a:solidFill>
                  <a:srgbClr val="993300"/>
                </a:solidFill>
              </a:rPr>
              <a:t>Dynamic AG</a:t>
            </a:r>
            <a:r>
              <a:rPr lang="en-US" sz="1800"/>
              <a:t>: Reuse </a:t>
            </a:r>
            <a:r>
              <a:rPr lang="en-US" sz="1800">
                <a:solidFill>
                  <a:schemeClr val="accent2"/>
                </a:solidFill>
              </a:rPr>
              <a:t>previous verification results</a:t>
            </a:r>
            <a:endParaRPr lang="en-US" sz="180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577013" y="381000"/>
            <a:ext cx="509587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Verdana" pitchFamily="34" charset="0"/>
              </a:rPr>
              <a:t>C</a:t>
            </a:r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6804025" y="501650"/>
            <a:ext cx="1690688" cy="682625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7305675" y="501650"/>
            <a:ext cx="1689100" cy="682625"/>
          </a:xfrm>
          <a:prstGeom prst="ellipse">
            <a:avLst/>
          </a:prstGeom>
          <a:solidFill>
            <a:srgbClr val="808000">
              <a:alpha val="600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8329613" y="990600"/>
            <a:ext cx="280987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554913" y="776288"/>
            <a:ext cx="9477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latin typeface="Verdana" pitchFamily="34" charset="0"/>
              </a:rPr>
              <a:t>Identical</a:t>
            </a:r>
            <a:endParaRPr lang="en-US" sz="1200">
              <a:latin typeface="Verdana" pitchFamily="34" charset="0"/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8442325" y="782638"/>
            <a:ext cx="615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C6600"/>
                </a:solidFill>
                <a:latin typeface="Verdana" pitchFamily="34" charset="0"/>
              </a:rPr>
              <a:t>New </a:t>
            </a:r>
            <a:endParaRPr lang="en-US" sz="1200">
              <a:latin typeface="Verdana" pitchFamily="34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761163" y="782638"/>
            <a:ext cx="6000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chemeClr val="accent2"/>
                </a:solidFill>
                <a:latin typeface="Verdana" pitchFamily="34" charset="0"/>
              </a:rPr>
              <a:t>Lost</a:t>
            </a:r>
            <a:r>
              <a:rPr lang="en-US" sz="1200">
                <a:latin typeface="Verdana" pitchFamily="34" charset="0"/>
              </a:rPr>
              <a:t> 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8683625" y="381000"/>
            <a:ext cx="612775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Verdana" pitchFamily="34" charset="0"/>
              </a:rPr>
              <a:t>C’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533400" y="51816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>
                <a:latin typeface="Tahoma" pitchFamily="34" charset="0"/>
              </a:rPr>
              <a:t> Can we reuse previous assumptions directly?</a:t>
            </a:r>
          </a:p>
          <a:p>
            <a:pPr lvl="1">
              <a:buFontTx/>
              <a:buChar char="•"/>
            </a:pPr>
            <a:r>
              <a:rPr lang="en-US" sz="2400">
                <a:solidFill>
                  <a:srgbClr val="993300"/>
                </a:solidFill>
                <a:latin typeface="Tahoma" pitchFamily="34" charset="0"/>
              </a:rPr>
              <a:t> </a:t>
            </a:r>
            <a:r>
              <a:rPr lang="en-US" sz="2000">
                <a:solidFill>
                  <a:srgbClr val="993300"/>
                </a:solidFill>
                <a:latin typeface="Tahoma" pitchFamily="34" charset="0"/>
              </a:rPr>
              <a:t>NO:</a:t>
            </a:r>
            <a:r>
              <a:rPr lang="en-US" sz="2000">
                <a:latin typeface="Tahoma" pitchFamily="34" charset="0"/>
              </a:rPr>
              <a:t> upgrades </a:t>
            </a:r>
            <a:r>
              <a:rPr lang="en-US" sz="2000">
                <a:solidFill>
                  <a:srgbClr val="993300"/>
                </a:solidFill>
                <a:latin typeface="Tahoma" pitchFamily="34" charset="0"/>
              </a:rPr>
              <a:t>may change</a:t>
            </a:r>
            <a:r>
              <a:rPr lang="en-US" sz="2000">
                <a:latin typeface="Tahoma" pitchFamily="34" charset="0"/>
              </a:rPr>
              <a:t> the unknown U to be learned</a:t>
            </a:r>
          </a:p>
          <a:p>
            <a:pPr>
              <a:buFontTx/>
              <a:buChar char="•"/>
            </a:pPr>
            <a:r>
              <a:rPr lang="en-US" sz="2400">
                <a:latin typeface="Tahoma" pitchFamily="34" charset="0"/>
              </a:rPr>
              <a:t> Requires </a:t>
            </a:r>
            <a:r>
              <a:rPr lang="en-US" sz="2400">
                <a:solidFill>
                  <a:srgbClr val="993300"/>
                </a:solidFill>
                <a:latin typeface="Tahoma" pitchFamily="34" charset="0"/>
              </a:rPr>
              <a:t>Dynamic L*</a:t>
            </a:r>
          </a:p>
          <a:p>
            <a:endParaRPr lang="en-US" sz="2400">
              <a:solidFill>
                <a:srgbClr val="993300"/>
              </a:solidFill>
              <a:latin typeface="Tahoma" pitchFamily="34" charset="0"/>
            </a:endParaRPr>
          </a:p>
        </p:txBody>
      </p:sp>
      <p:grpSp>
        <p:nvGrpSpPr>
          <p:cNvPr id="8227" name="Group 35"/>
          <p:cNvGrpSpPr>
            <a:grpSpLocks/>
          </p:cNvGrpSpPr>
          <p:nvPr/>
        </p:nvGrpSpPr>
        <p:grpSpPr bwMode="auto">
          <a:xfrm>
            <a:off x="914400" y="2689225"/>
            <a:ext cx="7086600" cy="2492375"/>
            <a:chOff x="288" y="1536"/>
            <a:chExt cx="3648" cy="1857"/>
          </a:xfrm>
        </p:grpSpPr>
        <p:sp>
          <p:nvSpPr>
            <p:cNvPr id="8204" name="Oval 12"/>
            <p:cNvSpPr>
              <a:spLocks noChangeArrowheads="1"/>
            </p:cNvSpPr>
            <p:nvPr/>
          </p:nvSpPr>
          <p:spPr bwMode="auto">
            <a:xfrm>
              <a:off x="903" y="2040"/>
              <a:ext cx="260" cy="24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Line 13"/>
            <p:cNvSpPr>
              <a:spLocks noChangeShapeType="1"/>
            </p:cNvSpPr>
            <p:nvPr/>
          </p:nvSpPr>
          <p:spPr bwMode="auto">
            <a:xfrm flipV="1">
              <a:off x="714" y="2287"/>
              <a:ext cx="265" cy="3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>
              <a:off x="1091" y="2287"/>
              <a:ext cx="319" cy="3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Rectangle 15"/>
            <p:cNvSpPr>
              <a:spLocks noChangeArrowheads="1"/>
            </p:cNvSpPr>
            <p:nvPr/>
          </p:nvSpPr>
          <p:spPr bwMode="auto">
            <a:xfrm>
              <a:off x="288" y="2634"/>
              <a:ext cx="743" cy="1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/>
                <a:t>M</a:t>
              </a:r>
              <a:r>
                <a:rPr lang="en-US" sz="1600" baseline="-25000"/>
                <a:t>1</a:t>
              </a:r>
              <a:r>
                <a:rPr lang="en-US" sz="1600"/>
                <a:t> </a:t>
              </a:r>
              <a:r>
                <a:rPr lang="en-US" sz="1600">
                  <a:latin typeface="cmsy10" pitchFamily="34" charset="0"/>
                </a:rPr>
                <a:t>k</a:t>
              </a:r>
              <a:r>
                <a:rPr lang="en-US" sz="1600"/>
                <a:t> A</a:t>
              </a:r>
              <a:r>
                <a:rPr lang="en-US" sz="1600" baseline="-25000"/>
                <a:t>1</a:t>
              </a:r>
              <a:r>
                <a:rPr lang="en-US" sz="1600"/>
                <a:t> </a:t>
              </a:r>
              <a:r>
                <a:rPr lang="en-US" sz="1600">
                  <a:latin typeface="msam10" pitchFamily="34" charset="0"/>
                </a:rPr>
                <a:t>²</a:t>
              </a:r>
              <a:r>
                <a:rPr lang="en-US" sz="1600"/>
                <a:t> P</a:t>
              </a:r>
              <a:endParaRPr lang="en-US" sz="1600" baseline="-25000"/>
            </a:p>
          </p:txBody>
        </p:sp>
        <p:sp>
          <p:nvSpPr>
            <p:cNvPr id="8208" name="Rectangle 16"/>
            <p:cNvSpPr>
              <a:spLocks noChangeArrowheads="1"/>
            </p:cNvSpPr>
            <p:nvPr/>
          </p:nvSpPr>
          <p:spPr bwMode="auto">
            <a:xfrm>
              <a:off x="1234" y="2634"/>
              <a:ext cx="498" cy="1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 </a:t>
              </a:r>
              <a:r>
                <a:rPr lang="en-US" sz="1600"/>
                <a:t>M</a:t>
              </a:r>
              <a:r>
                <a:rPr lang="en-US" sz="1600" baseline="-25000"/>
                <a:t>2</a:t>
              </a:r>
              <a:r>
                <a:rPr lang="en-US" sz="1600"/>
                <a:t> </a:t>
              </a:r>
              <a:r>
                <a:rPr lang="en-US" sz="1600">
                  <a:latin typeface="msam10" pitchFamily="34" charset="0"/>
                </a:rPr>
                <a:t>²</a:t>
              </a:r>
              <a:r>
                <a:rPr lang="en-US" sz="1600"/>
                <a:t> A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8209" name="Text Box 17"/>
            <p:cNvSpPr txBox="1">
              <a:spLocks noChangeArrowheads="1"/>
            </p:cNvSpPr>
            <p:nvPr/>
          </p:nvSpPr>
          <p:spPr bwMode="auto">
            <a:xfrm>
              <a:off x="751" y="1849"/>
              <a:ext cx="651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M</a:t>
              </a:r>
              <a:r>
                <a:rPr lang="en-US" sz="1600" b="1" baseline="-25000"/>
                <a:t>1</a:t>
              </a:r>
              <a:r>
                <a:rPr lang="en-US" sz="1600" b="1"/>
                <a:t> </a:t>
              </a:r>
              <a:r>
                <a:rPr lang="en-US" sz="1600" b="1">
                  <a:latin typeface="cmsy10" pitchFamily="34" charset="0"/>
                </a:rPr>
                <a:t>k</a:t>
              </a:r>
              <a:r>
                <a:rPr lang="en-US" sz="1600" b="1"/>
                <a:t> M</a:t>
              </a:r>
              <a:r>
                <a:rPr lang="en-US" sz="1600" b="1" baseline="-25000"/>
                <a:t>2</a:t>
              </a:r>
              <a:r>
                <a:rPr lang="en-US" sz="1600" b="1"/>
                <a:t> </a:t>
              </a:r>
              <a:r>
                <a:rPr lang="en-US" sz="1600" b="1">
                  <a:latin typeface="msam10" pitchFamily="34" charset="0"/>
                </a:rPr>
                <a:t>²</a:t>
              </a:r>
              <a:r>
                <a:rPr lang="en-US" sz="1600" b="1"/>
                <a:t> P</a:t>
              </a:r>
              <a:endParaRPr lang="en-US" sz="1600" b="1" baseline="-25000"/>
            </a:p>
          </p:txBody>
        </p:sp>
        <p:sp>
          <p:nvSpPr>
            <p:cNvPr id="8210" name="Oval 18"/>
            <p:cNvSpPr>
              <a:spLocks noChangeArrowheads="1"/>
            </p:cNvSpPr>
            <p:nvPr/>
          </p:nvSpPr>
          <p:spPr bwMode="auto">
            <a:xfrm>
              <a:off x="3106" y="2022"/>
              <a:ext cx="261" cy="24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 flipV="1">
              <a:off x="2918" y="2269"/>
              <a:ext cx="265" cy="3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Line 20"/>
            <p:cNvSpPr>
              <a:spLocks noChangeShapeType="1"/>
            </p:cNvSpPr>
            <p:nvPr/>
          </p:nvSpPr>
          <p:spPr bwMode="auto">
            <a:xfrm>
              <a:off x="3295" y="2269"/>
              <a:ext cx="318" cy="3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Rectangle 21"/>
            <p:cNvSpPr>
              <a:spLocks noChangeArrowheads="1"/>
            </p:cNvSpPr>
            <p:nvPr/>
          </p:nvSpPr>
          <p:spPr bwMode="auto">
            <a:xfrm>
              <a:off x="2492" y="2616"/>
              <a:ext cx="743" cy="1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/>
                <a:t>M’</a:t>
              </a:r>
              <a:r>
                <a:rPr lang="en-US" sz="1600" baseline="-25000"/>
                <a:t>1</a:t>
              </a:r>
              <a:r>
                <a:rPr lang="en-US" sz="1600"/>
                <a:t> </a:t>
              </a:r>
              <a:r>
                <a:rPr lang="en-US" sz="1600">
                  <a:latin typeface="cmsy10" pitchFamily="34" charset="0"/>
                </a:rPr>
                <a:t>k</a:t>
              </a:r>
              <a:r>
                <a:rPr lang="en-US" sz="1600"/>
                <a:t> A’</a:t>
              </a:r>
              <a:r>
                <a:rPr lang="en-US" sz="1600" baseline="-25000"/>
                <a:t>1</a:t>
              </a:r>
              <a:r>
                <a:rPr lang="en-US" sz="1600"/>
                <a:t> </a:t>
              </a:r>
              <a:r>
                <a:rPr lang="en-US" sz="1600">
                  <a:latin typeface="msam10" pitchFamily="34" charset="0"/>
                </a:rPr>
                <a:t>²</a:t>
              </a:r>
              <a:r>
                <a:rPr lang="en-US" sz="1600"/>
                <a:t> P</a:t>
              </a:r>
              <a:endParaRPr lang="en-US" sz="1600" baseline="-25000"/>
            </a:p>
          </p:txBody>
        </p:sp>
        <p:sp>
          <p:nvSpPr>
            <p:cNvPr id="8214" name="Rectangle 22"/>
            <p:cNvSpPr>
              <a:spLocks noChangeArrowheads="1"/>
            </p:cNvSpPr>
            <p:nvPr/>
          </p:nvSpPr>
          <p:spPr bwMode="auto">
            <a:xfrm>
              <a:off x="3437" y="2616"/>
              <a:ext cx="499" cy="1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 </a:t>
              </a:r>
              <a:r>
                <a:rPr lang="en-US" sz="1600"/>
                <a:t>M</a:t>
              </a:r>
              <a:r>
                <a:rPr lang="en-US" sz="1600" baseline="-25000"/>
                <a:t>2</a:t>
              </a:r>
              <a:r>
                <a:rPr lang="en-US" sz="1600"/>
                <a:t> </a:t>
              </a:r>
              <a:r>
                <a:rPr lang="en-US" sz="1600">
                  <a:latin typeface="msam10" pitchFamily="34" charset="0"/>
                </a:rPr>
                <a:t>²</a:t>
              </a:r>
              <a:r>
                <a:rPr lang="en-US" sz="1600"/>
                <a:t> A’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8215" name="Text Box 23"/>
            <p:cNvSpPr txBox="1">
              <a:spLocks noChangeArrowheads="1"/>
            </p:cNvSpPr>
            <p:nvPr/>
          </p:nvSpPr>
          <p:spPr bwMode="auto">
            <a:xfrm>
              <a:off x="2955" y="1832"/>
              <a:ext cx="6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/>
                <a:t>M’</a:t>
              </a:r>
              <a:r>
                <a:rPr lang="en-US" sz="1600" b="1" baseline="-25000"/>
                <a:t>1</a:t>
              </a:r>
              <a:r>
                <a:rPr lang="en-US" sz="1600" b="1"/>
                <a:t> </a:t>
              </a:r>
              <a:r>
                <a:rPr lang="en-US" sz="1600" b="1">
                  <a:latin typeface="cmsy10" pitchFamily="34" charset="0"/>
                </a:rPr>
                <a:t>k</a:t>
              </a:r>
              <a:r>
                <a:rPr lang="en-US" sz="1600" b="1"/>
                <a:t> M</a:t>
              </a:r>
              <a:r>
                <a:rPr lang="en-US" sz="1600" b="1" baseline="-25000"/>
                <a:t>2</a:t>
              </a:r>
              <a:r>
                <a:rPr lang="en-US" sz="1600" b="1"/>
                <a:t> </a:t>
              </a:r>
              <a:r>
                <a:rPr lang="en-US" sz="1600" b="1">
                  <a:latin typeface="msam10" pitchFamily="34" charset="0"/>
                </a:rPr>
                <a:t>²</a:t>
              </a:r>
              <a:r>
                <a:rPr lang="en-US" sz="1600" b="1"/>
                <a:t> P</a:t>
              </a:r>
              <a:endParaRPr lang="en-US" sz="1600" b="1" baseline="-25000"/>
            </a:p>
          </p:txBody>
        </p:sp>
        <p:sp>
          <p:nvSpPr>
            <p:cNvPr id="8216" name="Line 24"/>
            <p:cNvSpPr>
              <a:spLocks noChangeShapeType="1"/>
            </p:cNvSpPr>
            <p:nvPr/>
          </p:nvSpPr>
          <p:spPr bwMode="auto">
            <a:xfrm flipV="1">
              <a:off x="857" y="1585"/>
              <a:ext cx="0" cy="2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Line 25"/>
            <p:cNvSpPr>
              <a:spLocks noChangeShapeType="1"/>
            </p:cNvSpPr>
            <p:nvPr/>
          </p:nvSpPr>
          <p:spPr bwMode="auto">
            <a:xfrm>
              <a:off x="857" y="1585"/>
              <a:ext cx="21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Line 26"/>
            <p:cNvSpPr>
              <a:spLocks noChangeShapeType="1"/>
            </p:cNvSpPr>
            <p:nvPr/>
          </p:nvSpPr>
          <p:spPr bwMode="auto">
            <a:xfrm>
              <a:off x="3051" y="1585"/>
              <a:ext cx="0" cy="2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Text Box 31"/>
            <p:cNvSpPr txBox="1">
              <a:spLocks noChangeArrowheads="1"/>
            </p:cNvSpPr>
            <p:nvPr/>
          </p:nvSpPr>
          <p:spPr bwMode="auto">
            <a:xfrm>
              <a:off x="1776" y="1536"/>
              <a:ext cx="788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993300"/>
                  </a:solidFill>
                  <a:latin typeface="Verdana" pitchFamily="34" charset="0"/>
                </a:rPr>
                <a:t>Upgrade</a:t>
              </a:r>
            </a:p>
          </p:txBody>
        </p:sp>
        <p:sp>
          <p:nvSpPr>
            <p:cNvPr id="8225" name="Rectangle 33"/>
            <p:cNvSpPr>
              <a:spLocks noChangeArrowheads="1"/>
            </p:cNvSpPr>
            <p:nvPr/>
          </p:nvSpPr>
          <p:spPr bwMode="auto">
            <a:xfrm>
              <a:off x="1776" y="3120"/>
              <a:ext cx="517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993300"/>
                  </a:solidFill>
                  <a:latin typeface="Verdana" pitchFamily="34" charset="0"/>
                </a:rPr>
                <a:t>Reuse?</a:t>
              </a:r>
            </a:p>
          </p:txBody>
        </p:sp>
        <p:sp>
          <p:nvSpPr>
            <p:cNvPr id="8220" name="Line 28"/>
            <p:cNvSpPr>
              <a:spLocks noChangeShapeType="1"/>
            </p:cNvSpPr>
            <p:nvPr/>
          </p:nvSpPr>
          <p:spPr bwMode="auto">
            <a:xfrm>
              <a:off x="672" y="28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Line 29"/>
            <p:cNvSpPr>
              <a:spLocks noChangeShapeType="1"/>
            </p:cNvSpPr>
            <p:nvPr/>
          </p:nvSpPr>
          <p:spPr bwMode="auto">
            <a:xfrm>
              <a:off x="672" y="3120"/>
              <a:ext cx="22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 flipV="1">
              <a:off x="2880" y="27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L*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Learn DFA A corresponding to U</a:t>
            </a:r>
          </a:p>
          <a:p>
            <a:endParaRPr lang="en-US" sz="2800"/>
          </a:p>
          <a:p>
            <a:r>
              <a:rPr lang="en-US" sz="2800"/>
              <a:t>Unknown language U </a:t>
            </a:r>
            <a:r>
              <a:rPr lang="en-US" sz="2800">
                <a:solidFill>
                  <a:srgbClr val="993300"/>
                </a:solidFill>
              </a:rPr>
              <a:t>changes</a:t>
            </a:r>
            <a:r>
              <a:rPr lang="en-US" sz="2800"/>
              <a:t> to U’</a:t>
            </a:r>
          </a:p>
          <a:p>
            <a:endParaRPr lang="en-US" sz="2800"/>
          </a:p>
          <a:p>
            <a:r>
              <a:rPr lang="en-US" sz="2800"/>
              <a:t>Goal: Continue learning from </a:t>
            </a:r>
            <a:r>
              <a:rPr lang="en-US" sz="2800">
                <a:solidFill>
                  <a:srgbClr val="993300"/>
                </a:solidFill>
              </a:rPr>
              <a:t>previous model</a:t>
            </a:r>
            <a:r>
              <a:rPr lang="en-US" sz="2800"/>
              <a:t> A </a:t>
            </a:r>
          </a:p>
          <a:p>
            <a:endParaRPr lang="en-US" sz="2800"/>
          </a:p>
          <a:p>
            <a:r>
              <a:rPr lang="en-US" sz="2800">
                <a:solidFill>
                  <a:schemeClr val="accent2"/>
                </a:solidFill>
              </a:rPr>
              <a:t>Central Idea</a:t>
            </a:r>
            <a:r>
              <a:rPr lang="en-US" sz="2800">
                <a:solidFill>
                  <a:srgbClr val="993300"/>
                </a:solidFill>
              </a:rPr>
              <a:t>: Re-validate</a:t>
            </a:r>
            <a:r>
              <a:rPr lang="en-US" sz="2800"/>
              <a:t> A to A’ which agrees with U’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L*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L* maintains a </a:t>
            </a:r>
            <a:r>
              <a:rPr lang="en-US" sz="2400" dirty="0">
                <a:solidFill>
                  <a:srgbClr val="993300"/>
                </a:solidFill>
              </a:rPr>
              <a:t>table data-structure</a:t>
            </a:r>
            <a:r>
              <a:rPr lang="en-US" sz="2400" dirty="0"/>
              <a:t> to store samples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993300"/>
                </a:solidFill>
              </a:rPr>
              <a:t>Definition: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2"/>
                </a:solidFill>
              </a:rPr>
              <a:t>Valid Tables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All table entries </a:t>
            </a:r>
            <a:r>
              <a:rPr lang="en-US" sz="2000" dirty="0">
                <a:solidFill>
                  <a:schemeClr val="accent2"/>
                </a:solidFill>
              </a:rPr>
              <a:t>agree</a:t>
            </a:r>
            <a:r>
              <a:rPr lang="en-US" sz="2000" dirty="0"/>
              <a:t> with U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993300"/>
                </a:solidFill>
              </a:rPr>
              <a:t>Theorem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L* terminates with any </a:t>
            </a:r>
            <a:r>
              <a:rPr lang="en-US" sz="2000" dirty="0">
                <a:solidFill>
                  <a:schemeClr val="accent2"/>
                </a:solidFill>
              </a:rPr>
              <a:t>valid</a:t>
            </a:r>
            <a:r>
              <a:rPr lang="en-US" sz="2000" dirty="0">
                <a:solidFill>
                  <a:srgbClr val="CC6600"/>
                </a:solidFill>
              </a:rPr>
              <a:t> </a:t>
            </a:r>
            <a:r>
              <a:rPr lang="en-US" sz="2000" dirty="0"/>
              <a:t>observation </a:t>
            </a:r>
            <a:r>
              <a:rPr lang="en-US" sz="2000" dirty="0" smtClean="0"/>
              <a:t>table, </a:t>
            </a:r>
            <a:r>
              <a:rPr lang="en-US" sz="2000" dirty="0"/>
              <a:t>OT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/>
              <a:t>When U changes to U’,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Suppose the last candidate </a:t>
            </a:r>
            <a:r>
              <a:rPr lang="en-US" sz="2000" dirty="0" err="1"/>
              <a:t>w.r.t</a:t>
            </a:r>
            <a:r>
              <a:rPr lang="en-US" sz="2000" dirty="0"/>
              <a:t>. U is A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993300"/>
                </a:solidFill>
              </a:rPr>
              <a:t>Re-validate OT</a:t>
            </a:r>
            <a:r>
              <a:rPr lang="en-US" sz="2000" dirty="0">
                <a:solidFill>
                  <a:srgbClr val="CC6600"/>
                </a:solidFill>
              </a:rPr>
              <a:t> </a:t>
            </a:r>
            <a:r>
              <a:rPr lang="en-US" sz="2000" dirty="0"/>
              <a:t>of A</a:t>
            </a:r>
            <a:r>
              <a:rPr lang="en-US" sz="2000" dirty="0">
                <a:solidFill>
                  <a:srgbClr val="CC6600"/>
                </a:solidFill>
              </a:rPr>
              <a:t> </a:t>
            </a:r>
            <a:r>
              <a:rPr lang="en-US" sz="2000" dirty="0" err="1"/>
              <a:t>w.r.t</a:t>
            </a:r>
            <a:r>
              <a:rPr lang="en-US" sz="2000" dirty="0"/>
              <a:t>. U’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Obtain A’ from OT’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Continue learning from A’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AG</a:t>
            </a:r>
          </a:p>
        </p:txBody>
      </p:sp>
      <p:sp>
        <p:nvSpPr>
          <p:cNvPr id="55300" name="Oval 4"/>
          <p:cNvSpPr>
            <a:spLocks noChangeArrowheads="1"/>
          </p:cNvSpPr>
          <p:nvPr/>
        </p:nvSpPr>
        <p:spPr bwMode="auto">
          <a:xfrm>
            <a:off x="2066925" y="3071813"/>
            <a:ext cx="488950" cy="4683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V="1">
            <a:off x="1712913" y="3540125"/>
            <a:ext cx="496887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2420938" y="3540125"/>
            <a:ext cx="596900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14400" y="4197350"/>
            <a:ext cx="1393825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1</a:t>
            </a:r>
            <a:r>
              <a:rPr lang="en-US" sz="1600"/>
              <a:t> </a:t>
            </a:r>
            <a:r>
              <a:rPr lang="en-US" sz="1600">
                <a:latin typeface="cmsy10" pitchFamily="34" charset="0"/>
              </a:rPr>
              <a:t>k</a:t>
            </a:r>
            <a:r>
              <a:rPr lang="en-US" sz="1600"/>
              <a:t> A</a:t>
            </a:r>
            <a:r>
              <a:rPr lang="en-US" sz="1600" baseline="-25000"/>
              <a:t>1</a:t>
            </a:r>
            <a:r>
              <a:rPr lang="en-US" sz="1600"/>
              <a:t> </a:t>
            </a:r>
            <a:r>
              <a:rPr lang="en-US" sz="1600">
                <a:latin typeface="msam10" pitchFamily="34" charset="0"/>
              </a:rPr>
              <a:t>²</a:t>
            </a:r>
            <a:r>
              <a:rPr lang="en-US" sz="1600"/>
              <a:t> P</a:t>
            </a:r>
            <a:endParaRPr lang="en-US" sz="1600" baseline="-25000"/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2687638" y="4197350"/>
            <a:ext cx="935037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 </a:t>
            </a:r>
            <a:r>
              <a:rPr lang="en-US" sz="1600"/>
              <a:t>M</a:t>
            </a:r>
            <a:r>
              <a:rPr lang="en-US" sz="1600" baseline="-25000"/>
              <a:t>2</a:t>
            </a:r>
            <a:r>
              <a:rPr lang="en-US" sz="1600"/>
              <a:t> </a:t>
            </a:r>
            <a:r>
              <a:rPr lang="en-US" sz="1600">
                <a:latin typeface="msam10" pitchFamily="34" charset="0"/>
              </a:rPr>
              <a:t>²</a:t>
            </a:r>
            <a:r>
              <a:rPr lang="en-US" sz="1600"/>
              <a:t> A</a:t>
            </a:r>
            <a:r>
              <a:rPr lang="en-US" sz="1600" baseline="-25000"/>
              <a:t>1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1784350" y="2711450"/>
            <a:ext cx="1263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M</a:t>
            </a:r>
            <a:r>
              <a:rPr lang="en-US" sz="1600" b="1" baseline="-25000"/>
              <a:t>1</a:t>
            </a:r>
            <a:r>
              <a:rPr lang="en-US" sz="1600" b="1"/>
              <a:t> </a:t>
            </a:r>
            <a:r>
              <a:rPr lang="en-US" sz="1600" b="1">
                <a:latin typeface="cmsy10" pitchFamily="34" charset="0"/>
              </a:rPr>
              <a:t>k</a:t>
            </a:r>
            <a:r>
              <a:rPr lang="en-US" sz="1600" b="1"/>
              <a:t> M</a:t>
            </a:r>
            <a:r>
              <a:rPr lang="en-US" sz="1600" b="1" baseline="-25000"/>
              <a:t>2</a:t>
            </a:r>
            <a:r>
              <a:rPr lang="en-US" sz="1600" b="1"/>
              <a:t> </a:t>
            </a:r>
            <a:r>
              <a:rPr lang="en-US" sz="1600" b="1">
                <a:latin typeface="msam10" pitchFamily="34" charset="0"/>
              </a:rPr>
              <a:t>²</a:t>
            </a:r>
            <a:r>
              <a:rPr lang="en-US" sz="1600" b="1"/>
              <a:t> P</a:t>
            </a:r>
            <a:endParaRPr lang="en-US" sz="1600" b="1" baseline="-25000"/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6199188" y="3036888"/>
            <a:ext cx="488950" cy="4683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 flipV="1">
            <a:off x="5845175" y="3505200"/>
            <a:ext cx="496888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6553200" y="3505200"/>
            <a:ext cx="596900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5046663" y="4162425"/>
            <a:ext cx="1393825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M’</a:t>
            </a:r>
            <a:r>
              <a:rPr lang="en-US" sz="1600" baseline="-25000"/>
              <a:t>1</a:t>
            </a:r>
            <a:r>
              <a:rPr lang="en-US" sz="1600"/>
              <a:t> </a:t>
            </a:r>
            <a:r>
              <a:rPr lang="en-US" sz="1600">
                <a:latin typeface="cmsy10" pitchFamily="34" charset="0"/>
              </a:rPr>
              <a:t>k</a:t>
            </a:r>
            <a:r>
              <a:rPr lang="en-US" sz="1600"/>
              <a:t> A’</a:t>
            </a:r>
            <a:r>
              <a:rPr lang="en-US" sz="1600" baseline="-25000"/>
              <a:t>1</a:t>
            </a:r>
            <a:r>
              <a:rPr lang="en-US" sz="1600"/>
              <a:t> </a:t>
            </a:r>
            <a:r>
              <a:rPr lang="en-US" sz="1600">
                <a:latin typeface="msam10" pitchFamily="34" charset="0"/>
              </a:rPr>
              <a:t>²</a:t>
            </a:r>
            <a:r>
              <a:rPr lang="en-US" sz="1600"/>
              <a:t> P</a:t>
            </a:r>
            <a:endParaRPr lang="en-US" sz="1600" baseline="-25000"/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6819900" y="4162425"/>
            <a:ext cx="9350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 </a:t>
            </a:r>
            <a:r>
              <a:rPr lang="en-US" sz="1600"/>
              <a:t>M</a:t>
            </a:r>
            <a:r>
              <a:rPr lang="en-US" sz="1600" baseline="-25000"/>
              <a:t>2</a:t>
            </a:r>
            <a:r>
              <a:rPr lang="en-US" sz="1600"/>
              <a:t> </a:t>
            </a:r>
            <a:r>
              <a:rPr lang="en-US" sz="1600">
                <a:latin typeface="msam10" pitchFamily="34" charset="0"/>
              </a:rPr>
              <a:t>²</a:t>
            </a:r>
            <a:r>
              <a:rPr lang="en-US" sz="1600"/>
              <a:t> A’</a:t>
            </a:r>
            <a:r>
              <a:rPr lang="en-US" sz="1600" baseline="-25000"/>
              <a:t>1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5916613" y="2676525"/>
            <a:ext cx="132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M’</a:t>
            </a:r>
            <a:r>
              <a:rPr lang="en-US" sz="1600" b="1" baseline="-25000"/>
              <a:t>1</a:t>
            </a:r>
            <a:r>
              <a:rPr lang="en-US" sz="1600" b="1"/>
              <a:t> </a:t>
            </a:r>
            <a:r>
              <a:rPr lang="en-US" sz="1600" b="1">
                <a:latin typeface="cmsy10" pitchFamily="34" charset="0"/>
              </a:rPr>
              <a:t>k</a:t>
            </a:r>
            <a:r>
              <a:rPr lang="en-US" sz="1600" b="1"/>
              <a:t> M</a:t>
            </a:r>
            <a:r>
              <a:rPr lang="en-US" sz="1600" b="1" baseline="-25000"/>
              <a:t>2</a:t>
            </a:r>
            <a:r>
              <a:rPr lang="en-US" sz="1600" b="1"/>
              <a:t> </a:t>
            </a:r>
            <a:r>
              <a:rPr lang="en-US" sz="1600" b="1">
                <a:latin typeface="msam10" pitchFamily="34" charset="0"/>
              </a:rPr>
              <a:t>²</a:t>
            </a:r>
            <a:r>
              <a:rPr lang="en-US" sz="1600" b="1"/>
              <a:t> P</a:t>
            </a:r>
            <a:endParaRPr lang="en-US" sz="1600" b="1" baseline="-25000"/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 flipV="1">
            <a:off x="1981200" y="2209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5" name="Line 19"/>
          <p:cNvSpPr>
            <a:spLocks noChangeShapeType="1"/>
          </p:cNvSpPr>
          <p:nvPr/>
        </p:nvSpPr>
        <p:spPr bwMode="auto">
          <a:xfrm>
            <a:off x="1981200" y="22098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6" name="Line 20"/>
          <p:cNvSpPr>
            <a:spLocks noChangeShapeType="1"/>
          </p:cNvSpPr>
          <p:nvPr/>
        </p:nvSpPr>
        <p:spPr bwMode="auto">
          <a:xfrm>
            <a:off x="6096000" y="2209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2590800" y="5105400"/>
            <a:ext cx="287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993300"/>
                </a:solidFill>
                <a:latin typeface="Verdana" pitchFamily="34" charset="0"/>
              </a:rPr>
              <a:t>Re-Validate! and Reuse</a:t>
            </a:r>
          </a:p>
        </p:txBody>
      </p:sp>
      <p:grpSp>
        <p:nvGrpSpPr>
          <p:cNvPr id="55323" name="Group 27"/>
          <p:cNvGrpSpPr>
            <a:grpSpLocks/>
          </p:cNvGrpSpPr>
          <p:nvPr/>
        </p:nvGrpSpPr>
        <p:grpSpPr bwMode="auto">
          <a:xfrm>
            <a:off x="1600200" y="4419600"/>
            <a:ext cx="4191000" cy="533400"/>
            <a:chOff x="1008" y="2784"/>
            <a:chExt cx="2640" cy="336"/>
          </a:xfrm>
        </p:grpSpPr>
        <p:sp>
          <p:nvSpPr>
            <p:cNvPr id="55320" name="Line 24"/>
            <p:cNvSpPr>
              <a:spLocks noChangeShapeType="1"/>
            </p:cNvSpPr>
            <p:nvPr/>
          </p:nvSpPr>
          <p:spPr bwMode="auto">
            <a:xfrm>
              <a:off x="1008" y="28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21" name="Line 25"/>
            <p:cNvSpPr>
              <a:spLocks noChangeShapeType="1"/>
            </p:cNvSpPr>
            <p:nvPr/>
          </p:nvSpPr>
          <p:spPr bwMode="auto">
            <a:xfrm>
              <a:off x="1008" y="3120"/>
              <a:ext cx="26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22" name="Line 26"/>
            <p:cNvSpPr>
              <a:spLocks noChangeShapeType="1"/>
            </p:cNvSpPr>
            <p:nvPr/>
          </p:nvSpPr>
          <p:spPr bwMode="auto">
            <a:xfrm flipV="1">
              <a:off x="3648" y="27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324" name="Text Box 28"/>
          <p:cNvSpPr txBox="1">
            <a:spLocks noChangeArrowheads="1"/>
          </p:cNvSpPr>
          <p:nvPr/>
        </p:nvSpPr>
        <p:spPr bwMode="auto">
          <a:xfrm>
            <a:off x="3651250" y="1752600"/>
            <a:ext cx="1149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993300"/>
                </a:solidFill>
                <a:latin typeface="Verdana" pitchFamily="34" charset="0"/>
              </a:rPr>
              <a:t>Upgrade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993300"/>
                </a:solidFill>
              </a:rPr>
              <a:t>Comfort</a:t>
            </a:r>
            <a:r>
              <a:rPr lang="en-US" sz="2800" dirty="0" smtClean="0"/>
              <a:t> framework – explicit model checker</a:t>
            </a:r>
            <a:endParaRPr lang="en-US" sz="2800" dirty="0"/>
          </a:p>
          <a:p>
            <a:r>
              <a:rPr lang="en-US" sz="2800" dirty="0"/>
              <a:t>Industrial benchmark </a:t>
            </a:r>
          </a:p>
          <a:p>
            <a:pPr lvl="1"/>
            <a:r>
              <a:rPr lang="en-US" sz="1800" dirty="0">
                <a:solidFill>
                  <a:srgbClr val="993300"/>
                </a:solidFill>
              </a:rPr>
              <a:t>ABB Inter-process Communication (IPC)</a:t>
            </a:r>
            <a:r>
              <a:rPr lang="en-US" sz="1800" dirty="0"/>
              <a:t> software</a:t>
            </a:r>
          </a:p>
          <a:p>
            <a:pPr lvl="1"/>
            <a:r>
              <a:rPr lang="en-US" sz="1800" dirty="0"/>
              <a:t>4 main components – </a:t>
            </a:r>
            <a:r>
              <a:rPr lang="en-US" sz="1800" dirty="0" err="1">
                <a:solidFill>
                  <a:schemeClr val="accent2"/>
                </a:solidFill>
              </a:rPr>
              <a:t>CriticalSection</a:t>
            </a:r>
            <a:r>
              <a:rPr lang="en-US" sz="1800" dirty="0">
                <a:solidFill>
                  <a:schemeClr val="accent2"/>
                </a:solidFill>
              </a:rPr>
              <a:t>, </a:t>
            </a:r>
            <a:r>
              <a:rPr lang="en-US" sz="1800" dirty="0" err="1">
                <a:solidFill>
                  <a:schemeClr val="accent2"/>
                </a:solidFill>
              </a:rPr>
              <a:t>IPCQueue</a:t>
            </a:r>
            <a:r>
              <a:rPr lang="en-US" sz="1800" dirty="0">
                <a:solidFill>
                  <a:schemeClr val="accent2"/>
                </a:solidFill>
              </a:rPr>
              <a:t>, </a:t>
            </a:r>
            <a:r>
              <a:rPr lang="en-US" sz="1800" dirty="0" err="1">
                <a:solidFill>
                  <a:schemeClr val="accent2"/>
                </a:solidFill>
              </a:rPr>
              <a:t>ReadMQ</a:t>
            </a:r>
            <a:r>
              <a:rPr lang="en-US" sz="1800" dirty="0">
                <a:solidFill>
                  <a:schemeClr val="accent2"/>
                </a:solidFill>
              </a:rPr>
              <a:t>, </a:t>
            </a:r>
            <a:r>
              <a:rPr lang="en-US" sz="1800" dirty="0" err="1">
                <a:solidFill>
                  <a:schemeClr val="accent2"/>
                </a:solidFill>
              </a:rPr>
              <a:t>WriteMQ</a:t>
            </a:r>
            <a:endParaRPr lang="en-US" sz="1800" dirty="0">
              <a:solidFill>
                <a:schemeClr val="accent2"/>
              </a:solidFill>
            </a:endParaRPr>
          </a:p>
          <a:p>
            <a:r>
              <a:rPr lang="en-US" sz="2800" dirty="0"/>
              <a:t>Evaluated on </a:t>
            </a:r>
            <a:r>
              <a:rPr lang="en-US" sz="2800" dirty="0">
                <a:solidFill>
                  <a:srgbClr val="993300"/>
                </a:solidFill>
              </a:rPr>
              <a:t>single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993300"/>
                </a:solidFill>
              </a:rPr>
              <a:t>simultaneous</a:t>
            </a:r>
            <a:r>
              <a:rPr lang="en-US" sz="2800" dirty="0"/>
              <a:t> upgrades 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err="1">
                <a:solidFill>
                  <a:schemeClr val="accent2"/>
                </a:solidFill>
              </a:rPr>
              <a:t>WriteMQ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chemeClr val="accent2"/>
                </a:solidFill>
              </a:rPr>
              <a:t>IPCQueue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/>
              <a:t>components</a:t>
            </a:r>
          </a:p>
          <a:p>
            <a:r>
              <a:rPr lang="en-US" sz="2800" dirty="0"/>
              <a:t>Properties</a:t>
            </a:r>
          </a:p>
          <a:p>
            <a:pPr lvl="1"/>
            <a:r>
              <a:rPr lang="en-US" sz="2400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: </a:t>
            </a:r>
            <a:r>
              <a:rPr lang="en-US" sz="2400" dirty="0">
                <a:solidFill>
                  <a:schemeClr val="accent2"/>
                </a:solidFill>
              </a:rPr>
              <a:t>Write</a:t>
            </a:r>
            <a:r>
              <a:rPr lang="en-US" sz="2400" dirty="0"/>
              <a:t> after obtaining </a:t>
            </a:r>
            <a:r>
              <a:rPr lang="en-US" sz="2400" dirty="0">
                <a:solidFill>
                  <a:schemeClr val="accent2"/>
                </a:solidFill>
              </a:rPr>
              <a:t>CS lock</a:t>
            </a:r>
          </a:p>
          <a:p>
            <a:pPr lvl="1"/>
            <a:r>
              <a:rPr lang="en-US" sz="2400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: Correct </a:t>
            </a:r>
            <a:r>
              <a:rPr lang="en-US" sz="2400" dirty="0">
                <a:solidFill>
                  <a:schemeClr val="accent2"/>
                </a:solidFill>
              </a:rPr>
              <a:t>protocol to write</a:t>
            </a:r>
            <a:r>
              <a:rPr lang="en-US" sz="2400" dirty="0"/>
              <a:t> to </a:t>
            </a:r>
            <a:r>
              <a:rPr lang="en-US" sz="2400" dirty="0" err="1">
                <a:solidFill>
                  <a:schemeClr val="accent2"/>
                </a:solidFill>
              </a:rPr>
              <a:t>IPCQueue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Experimental Results</a:t>
            </a:r>
          </a:p>
        </p:txBody>
      </p:sp>
      <p:graphicFrame>
        <p:nvGraphicFramePr>
          <p:cNvPr id="9341" name="Group 12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389120"/>
        </p:xfrm>
        <a:graphic>
          <a:graphicData uri="http://schemas.openxmlformats.org/drawingml/2006/table">
            <a:tbl>
              <a:tblPr/>
              <a:tblGrid>
                <a:gridCol w="1646238"/>
                <a:gridCol w="2239962"/>
                <a:gridCol w="1752600"/>
                <a:gridCol w="1981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Upgrade# (Property)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#Mem Queries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orig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(msec)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ug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(msec)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Ipc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(P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Ipc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(P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Ipc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(P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3286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Ipc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(P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Ipc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(P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3624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Ipc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(P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Ipc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(P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ComFoRT Schema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6019800" y="2209800"/>
            <a:ext cx="1524000" cy="685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ahoma" pitchFamily="34" charset="0"/>
              </a:rPr>
              <a:t>Verification</a:t>
            </a:r>
          </a:p>
        </p:txBody>
      </p:sp>
      <p:grpSp>
        <p:nvGrpSpPr>
          <p:cNvPr id="50180" name="Group 4"/>
          <p:cNvGrpSpPr>
            <a:grpSpLocks/>
          </p:cNvGrpSpPr>
          <p:nvPr/>
        </p:nvGrpSpPr>
        <p:grpSpPr bwMode="auto">
          <a:xfrm>
            <a:off x="7554913" y="2209800"/>
            <a:ext cx="1284287" cy="823913"/>
            <a:chOff x="4608" y="1392"/>
            <a:chExt cx="809" cy="519"/>
          </a:xfrm>
        </p:grpSpPr>
        <p:sp>
          <p:nvSpPr>
            <p:cNvPr id="50181" name="Line 5"/>
            <p:cNvSpPr>
              <a:spLocks noChangeShapeType="1"/>
            </p:cNvSpPr>
            <p:nvPr/>
          </p:nvSpPr>
          <p:spPr bwMode="auto">
            <a:xfrm>
              <a:off x="4608" y="1632"/>
              <a:ext cx="6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182" name="Text Box 6"/>
            <p:cNvSpPr txBox="1">
              <a:spLocks noChangeArrowheads="1"/>
            </p:cNvSpPr>
            <p:nvPr/>
          </p:nvSpPr>
          <p:spPr bwMode="auto">
            <a:xfrm>
              <a:off x="4656" y="1392"/>
              <a:ext cx="3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996633"/>
                  </a:solidFill>
                  <a:latin typeface="Tahoma" pitchFamily="34" charset="0"/>
                </a:rPr>
                <a:t>Yes</a:t>
              </a:r>
            </a:p>
          </p:txBody>
        </p:sp>
        <p:sp>
          <p:nvSpPr>
            <p:cNvPr id="50183" name="Text Box 7"/>
            <p:cNvSpPr txBox="1">
              <a:spLocks noChangeArrowheads="1"/>
            </p:cNvSpPr>
            <p:nvPr/>
          </p:nvSpPr>
          <p:spPr bwMode="auto">
            <a:xfrm>
              <a:off x="4608" y="1680"/>
              <a:ext cx="8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9900"/>
                  </a:solidFill>
                  <a:latin typeface="Tahoma" pitchFamily="34" charset="0"/>
                </a:rPr>
                <a:t>System OK</a:t>
              </a:r>
            </a:p>
          </p:txBody>
        </p:sp>
      </p:grpSp>
      <p:grpSp>
        <p:nvGrpSpPr>
          <p:cNvPr id="50184" name="Group 8"/>
          <p:cNvGrpSpPr>
            <a:grpSpLocks/>
          </p:cNvGrpSpPr>
          <p:nvPr/>
        </p:nvGrpSpPr>
        <p:grpSpPr bwMode="auto">
          <a:xfrm>
            <a:off x="1676400" y="2209800"/>
            <a:ext cx="4343400" cy="685800"/>
            <a:chOff x="1056" y="1392"/>
            <a:chExt cx="2736" cy="432"/>
          </a:xfrm>
        </p:grpSpPr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1056" y="1392"/>
              <a:ext cx="1056" cy="43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Tahoma" pitchFamily="34" charset="0"/>
                </a:rPr>
                <a:t>Abstraction</a:t>
              </a:r>
            </a:p>
          </p:txBody>
        </p:sp>
        <p:sp>
          <p:nvSpPr>
            <p:cNvPr id="50186" name="Line 10"/>
            <p:cNvSpPr>
              <a:spLocks noChangeShapeType="1"/>
            </p:cNvSpPr>
            <p:nvPr/>
          </p:nvSpPr>
          <p:spPr bwMode="auto">
            <a:xfrm>
              <a:off x="2112" y="1632"/>
              <a:ext cx="16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187" name="Text Box 11"/>
            <p:cNvSpPr txBox="1">
              <a:spLocks noChangeArrowheads="1"/>
            </p:cNvSpPr>
            <p:nvPr/>
          </p:nvSpPr>
          <p:spPr bwMode="auto">
            <a:xfrm>
              <a:off x="2784" y="1392"/>
              <a:ext cx="4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996633"/>
                  </a:solidFill>
                  <a:latin typeface="Tahoma" pitchFamily="34" charset="0"/>
                </a:rPr>
                <a:t>Model</a:t>
              </a:r>
            </a:p>
          </p:txBody>
        </p:sp>
      </p:grp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5715000" y="5105400"/>
            <a:ext cx="1905000" cy="685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ahoma" pitchFamily="34" charset="0"/>
              </a:rPr>
              <a:t>Counterexample</a:t>
            </a:r>
          </a:p>
          <a:p>
            <a:pPr algn="ctr"/>
            <a:r>
              <a:rPr lang="en-US">
                <a:latin typeface="Tahoma" pitchFamily="34" charset="0"/>
              </a:rPr>
              <a:t>Valid?</a:t>
            </a:r>
          </a:p>
        </p:txBody>
      </p:sp>
      <p:grpSp>
        <p:nvGrpSpPr>
          <p:cNvPr id="50189" name="Group 13"/>
          <p:cNvGrpSpPr>
            <a:grpSpLocks/>
          </p:cNvGrpSpPr>
          <p:nvPr/>
        </p:nvGrpSpPr>
        <p:grpSpPr bwMode="auto">
          <a:xfrm>
            <a:off x="228600" y="2209800"/>
            <a:ext cx="1447800" cy="1022350"/>
            <a:chOff x="144" y="1392"/>
            <a:chExt cx="912" cy="644"/>
          </a:xfrm>
        </p:grpSpPr>
        <p:sp>
          <p:nvSpPr>
            <p:cNvPr id="50190" name="Line 14"/>
            <p:cNvSpPr>
              <a:spLocks noChangeShapeType="1"/>
            </p:cNvSpPr>
            <p:nvPr/>
          </p:nvSpPr>
          <p:spPr bwMode="auto">
            <a:xfrm>
              <a:off x="432" y="1632"/>
              <a:ext cx="6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191" name="Text Box 15"/>
            <p:cNvSpPr txBox="1">
              <a:spLocks noChangeArrowheads="1"/>
            </p:cNvSpPr>
            <p:nvPr/>
          </p:nvSpPr>
          <p:spPr bwMode="auto">
            <a:xfrm>
              <a:off x="144" y="1392"/>
              <a:ext cx="75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996633"/>
                  </a:solidFill>
                  <a:latin typeface="Tahoma" pitchFamily="34" charset="0"/>
                </a:rPr>
                <a:t>    System</a:t>
              </a:r>
            </a:p>
          </p:txBody>
        </p:sp>
        <p:sp>
          <p:nvSpPr>
            <p:cNvPr id="50192" name="Text Box 16"/>
            <p:cNvSpPr txBox="1">
              <a:spLocks noChangeArrowheads="1"/>
            </p:cNvSpPr>
            <p:nvPr/>
          </p:nvSpPr>
          <p:spPr bwMode="auto">
            <a:xfrm>
              <a:off x="192" y="1632"/>
              <a:ext cx="82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996633"/>
                  </a:solidFill>
                  <a:latin typeface="Tahoma" pitchFamily="34" charset="0"/>
                </a:rPr>
                <a:t>Abstraction</a:t>
              </a:r>
            </a:p>
            <a:p>
              <a:pPr algn="ctr"/>
              <a:r>
                <a:rPr lang="en-US">
                  <a:solidFill>
                    <a:srgbClr val="996633"/>
                  </a:solidFill>
                  <a:latin typeface="Tahoma" pitchFamily="34" charset="0"/>
                </a:rPr>
                <a:t>Guidance</a:t>
              </a:r>
            </a:p>
          </p:txBody>
        </p:sp>
      </p:grpSp>
      <p:grpSp>
        <p:nvGrpSpPr>
          <p:cNvPr id="50193" name="Group 17"/>
          <p:cNvGrpSpPr>
            <a:grpSpLocks/>
          </p:cNvGrpSpPr>
          <p:nvPr/>
        </p:nvGrpSpPr>
        <p:grpSpPr bwMode="auto">
          <a:xfrm>
            <a:off x="7620000" y="5105400"/>
            <a:ext cx="990600" cy="1006475"/>
            <a:chOff x="4800" y="3216"/>
            <a:chExt cx="624" cy="634"/>
          </a:xfrm>
        </p:grpSpPr>
        <p:sp>
          <p:nvSpPr>
            <p:cNvPr id="50194" name="Line 18"/>
            <p:cNvSpPr>
              <a:spLocks noChangeShapeType="1"/>
            </p:cNvSpPr>
            <p:nvPr/>
          </p:nvSpPr>
          <p:spPr bwMode="auto">
            <a:xfrm>
              <a:off x="4800" y="3456"/>
              <a:ext cx="6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195" name="Text Box 19"/>
            <p:cNvSpPr txBox="1">
              <a:spLocks noChangeArrowheads="1"/>
            </p:cNvSpPr>
            <p:nvPr/>
          </p:nvSpPr>
          <p:spPr bwMode="auto">
            <a:xfrm>
              <a:off x="4848" y="3216"/>
              <a:ext cx="3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996633"/>
                  </a:solidFill>
                  <a:latin typeface="Tahoma" pitchFamily="34" charset="0"/>
                </a:rPr>
                <a:t>Yes</a:t>
              </a:r>
            </a:p>
          </p:txBody>
        </p:sp>
        <p:pic>
          <p:nvPicPr>
            <p:cNvPr id="50196" name="Picture 20" descr="bug_anim_small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48" y="3504"/>
              <a:ext cx="367" cy="346"/>
            </a:xfrm>
            <a:prstGeom prst="rect">
              <a:avLst/>
            </a:prstGeom>
            <a:noFill/>
          </p:spPr>
        </p:pic>
      </p:grpSp>
      <p:sp>
        <p:nvSpPr>
          <p:cNvPr id="50197" name="Line 21"/>
          <p:cNvSpPr>
            <a:spLocks noChangeShapeType="1"/>
          </p:cNvSpPr>
          <p:nvPr/>
        </p:nvSpPr>
        <p:spPr bwMode="auto">
          <a:xfrm>
            <a:off x="6629400" y="2895600"/>
            <a:ext cx="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6096000" y="29718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996633"/>
                </a:solidFill>
                <a:latin typeface="Tahoma" pitchFamily="34" charset="0"/>
              </a:rPr>
              <a:t>No</a:t>
            </a:r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6627813" y="3748088"/>
            <a:ext cx="18240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9900"/>
                </a:solidFill>
                <a:latin typeface="Tahoma" pitchFamily="34" charset="0"/>
              </a:rPr>
              <a:t>Counterexample</a:t>
            </a:r>
          </a:p>
        </p:txBody>
      </p:sp>
      <p:grpSp>
        <p:nvGrpSpPr>
          <p:cNvPr id="50200" name="Group 24"/>
          <p:cNvGrpSpPr>
            <a:grpSpLocks/>
          </p:cNvGrpSpPr>
          <p:nvPr/>
        </p:nvGrpSpPr>
        <p:grpSpPr bwMode="auto">
          <a:xfrm>
            <a:off x="1676400" y="2895600"/>
            <a:ext cx="1922463" cy="2895600"/>
            <a:chOff x="1056" y="1824"/>
            <a:chExt cx="1211" cy="1824"/>
          </a:xfrm>
        </p:grpSpPr>
        <p:sp>
          <p:nvSpPr>
            <p:cNvPr id="50201" name="Rectangle 25"/>
            <p:cNvSpPr>
              <a:spLocks noChangeArrowheads="1"/>
            </p:cNvSpPr>
            <p:nvPr/>
          </p:nvSpPr>
          <p:spPr bwMode="auto">
            <a:xfrm>
              <a:off x="1056" y="3216"/>
              <a:ext cx="1008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Tahoma" pitchFamily="34" charset="0"/>
                </a:rPr>
                <a:t>Abstraction</a:t>
              </a:r>
            </a:p>
            <a:p>
              <a:pPr algn="ctr"/>
              <a:r>
                <a:rPr lang="en-US">
                  <a:latin typeface="Tahoma" pitchFamily="34" charset="0"/>
                </a:rPr>
                <a:t>Refinement</a:t>
              </a:r>
            </a:p>
          </p:txBody>
        </p:sp>
        <p:sp>
          <p:nvSpPr>
            <p:cNvPr id="50202" name="Line 26"/>
            <p:cNvSpPr>
              <a:spLocks noChangeShapeType="1"/>
            </p:cNvSpPr>
            <p:nvPr/>
          </p:nvSpPr>
          <p:spPr bwMode="auto">
            <a:xfrm>
              <a:off x="1440" y="1824"/>
              <a:ext cx="0" cy="13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03" name="Text Box 27"/>
            <p:cNvSpPr txBox="1">
              <a:spLocks noChangeArrowheads="1"/>
            </p:cNvSpPr>
            <p:nvPr/>
          </p:nvSpPr>
          <p:spPr bwMode="auto">
            <a:xfrm>
              <a:off x="1440" y="2304"/>
              <a:ext cx="827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996633"/>
                  </a:solidFill>
                  <a:latin typeface="Tahoma" pitchFamily="34" charset="0"/>
                </a:rPr>
                <a:t>Improved</a:t>
              </a:r>
            </a:p>
            <a:p>
              <a:pPr algn="ctr"/>
              <a:r>
                <a:rPr lang="en-US">
                  <a:solidFill>
                    <a:srgbClr val="996633"/>
                  </a:solidFill>
                  <a:latin typeface="Tahoma" pitchFamily="34" charset="0"/>
                </a:rPr>
                <a:t>Abstraction</a:t>
              </a:r>
            </a:p>
            <a:p>
              <a:pPr algn="ctr"/>
              <a:r>
                <a:rPr lang="en-US">
                  <a:solidFill>
                    <a:srgbClr val="996633"/>
                  </a:solidFill>
                  <a:latin typeface="Tahoma" pitchFamily="34" charset="0"/>
                </a:rPr>
                <a:t>Guidance</a:t>
              </a:r>
            </a:p>
          </p:txBody>
        </p:sp>
      </p:grpSp>
      <p:grpSp>
        <p:nvGrpSpPr>
          <p:cNvPr id="50204" name="Group 28"/>
          <p:cNvGrpSpPr>
            <a:grpSpLocks/>
          </p:cNvGrpSpPr>
          <p:nvPr/>
        </p:nvGrpSpPr>
        <p:grpSpPr bwMode="auto">
          <a:xfrm>
            <a:off x="3276600" y="5029200"/>
            <a:ext cx="2438400" cy="1174750"/>
            <a:chOff x="2064" y="3168"/>
            <a:chExt cx="1536" cy="740"/>
          </a:xfrm>
        </p:grpSpPr>
        <p:grpSp>
          <p:nvGrpSpPr>
            <p:cNvPr id="50205" name="Group 29"/>
            <p:cNvGrpSpPr>
              <a:grpSpLocks/>
            </p:cNvGrpSpPr>
            <p:nvPr/>
          </p:nvGrpSpPr>
          <p:grpSpPr bwMode="auto">
            <a:xfrm>
              <a:off x="2064" y="3168"/>
              <a:ext cx="1536" cy="240"/>
              <a:chOff x="2064" y="3168"/>
              <a:chExt cx="1536" cy="240"/>
            </a:xfrm>
          </p:grpSpPr>
          <p:sp>
            <p:nvSpPr>
              <p:cNvPr id="50206" name="Line 30"/>
              <p:cNvSpPr>
                <a:spLocks noChangeShapeType="1"/>
              </p:cNvSpPr>
              <p:nvPr/>
            </p:nvSpPr>
            <p:spPr bwMode="auto">
              <a:xfrm>
                <a:off x="2064" y="3408"/>
                <a:ext cx="15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0207" name="Text Box 31"/>
              <p:cNvSpPr txBox="1">
                <a:spLocks noChangeArrowheads="1"/>
              </p:cNvSpPr>
              <p:nvPr/>
            </p:nvSpPr>
            <p:spPr bwMode="auto">
              <a:xfrm>
                <a:off x="3168" y="3168"/>
                <a:ext cx="29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996633"/>
                    </a:solidFill>
                    <a:latin typeface="Tahoma" pitchFamily="34" charset="0"/>
                  </a:rPr>
                  <a:t>No</a:t>
                </a:r>
              </a:p>
            </p:txBody>
          </p:sp>
        </p:grpSp>
        <p:sp>
          <p:nvSpPr>
            <p:cNvPr id="50208" name="Text Box 32"/>
            <p:cNvSpPr txBox="1">
              <a:spLocks noChangeArrowheads="1"/>
            </p:cNvSpPr>
            <p:nvPr/>
          </p:nvSpPr>
          <p:spPr bwMode="auto">
            <a:xfrm>
              <a:off x="2256" y="3504"/>
              <a:ext cx="114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009900"/>
                  </a:solidFill>
                  <a:latin typeface="Tahoma" pitchFamily="34" charset="0"/>
                </a:rPr>
                <a:t>Spurious</a:t>
              </a:r>
            </a:p>
            <a:p>
              <a:pPr algn="ctr"/>
              <a:r>
                <a:rPr lang="en-US">
                  <a:solidFill>
                    <a:srgbClr val="009900"/>
                  </a:solidFill>
                  <a:latin typeface="Tahoma" pitchFamily="34" charset="0"/>
                </a:rPr>
                <a:t>Counterexample</a:t>
              </a:r>
            </a:p>
          </p:txBody>
        </p:sp>
      </p:grpSp>
      <p:sp>
        <p:nvSpPr>
          <p:cNvPr id="50210" name="AutoShape 34"/>
          <p:cNvSpPr>
            <a:spLocks noChangeArrowheads="1"/>
          </p:cNvSpPr>
          <p:nvPr/>
        </p:nvSpPr>
        <p:spPr bwMode="auto">
          <a:xfrm>
            <a:off x="5181600" y="1066800"/>
            <a:ext cx="3124200" cy="1066800"/>
          </a:xfrm>
          <a:prstGeom prst="downArrowCallout">
            <a:avLst>
              <a:gd name="adj1" fmla="val 73214"/>
              <a:gd name="adj2" fmla="val 73214"/>
              <a:gd name="adj3" fmla="val 16667"/>
              <a:gd name="adj4" fmla="val 6666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Tahoma" pitchFamily="34" charset="0"/>
              </a:rPr>
              <a:t>Dynamic</a:t>
            </a:r>
          </a:p>
          <a:p>
            <a:pPr algn="ctr"/>
            <a:r>
              <a:rPr lang="en-US" sz="1600" b="1">
                <a:latin typeface="Tahoma" pitchFamily="34" charset="0"/>
              </a:rPr>
              <a:t>Assume-Guarantee Reasoning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Automated </a:t>
            </a:r>
            <a:r>
              <a:rPr lang="en-US">
                <a:solidFill>
                  <a:srgbClr val="993300"/>
                </a:solidFill>
              </a:rPr>
              <a:t>Substitutability Checking</a:t>
            </a:r>
          </a:p>
          <a:p>
            <a:pPr lvl="1"/>
            <a:r>
              <a:rPr lang="en-US">
                <a:solidFill>
                  <a:schemeClr val="accent2"/>
                </a:solidFill>
              </a:rPr>
              <a:t>Containment</a:t>
            </a:r>
            <a:r>
              <a:rPr lang="en-US"/>
              <a:t> and </a:t>
            </a:r>
            <a:r>
              <a:rPr lang="en-US">
                <a:solidFill>
                  <a:schemeClr val="accent2"/>
                </a:solidFill>
              </a:rPr>
              <a:t>Compatibility</a:t>
            </a:r>
          </a:p>
          <a:p>
            <a:pPr lvl="1"/>
            <a:r>
              <a:rPr lang="en-US">
                <a:solidFill>
                  <a:schemeClr val="accent2"/>
                </a:solidFill>
              </a:rPr>
              <a:t>Reuses</a:t>
            </a:r>
            <a:r>
              <a:rPr lang="en-US"/>
              <a:t> previous verification results</a:t>
            </a:r>
          </a:p>
          <a:p>
            <a:pPr lvl="1"/>
            <a:r>
              <a:rPr lang="en-US"/>
              <a:t>Handles </a:t>
            </a:r>
            <a:r>
              <a:rPr lang="en-US">
                <a:solidFill>
                  <a:schemeClr val="accent2"/>
                </a:solidFill>
              </a:rPr>
              <a:t>multiple upgrades</a:t>
            </a:r>
          </a:p>
          <a:p>
            <a:pPr lvl="1"/>
            <a:r>
              <a:rPr lang="en-US"/>
              <a:t>Built upon </a:t>
            </a:r>
            <a:r>
              <a:rPr lang="en-US">
                <a:solidFill>
                  <a:schemeClr val="accent2"/>
                </a:solidFill>
              </a:rPr>
              <a:t>CEGAR</a:t>
            </a:r>
            <a:r>
              <a:rPr lang="en-US"/>
              <a:t> framework</a:t>
            </a:r>
          </a:p>
          <a:p>
            <a:r>
              <a:rPr lang="en-US"/>
              <a:t>Implementation</a:t>
            </a:r>
          </a:p>
          <a:p>
            <a:pPr lvl="1"/>
            <a:r>
              <a:rPr lang="en-US">
                <a:solidFill>
                  <a:srgbClr val="993300"/>
                </a:solidFill>
              </a:rPr>
              <a:t>ComFoRT</a:t>
            </a:r>
            <a:r>
              <a:rPr lang="en-US"/>
              <a:t> framework</a:t>
            </a:r>
          </a:p>
          <a:p>
            <a:pPr lvl="1"/>
            <a:r>
              <a:rPr lang="en-US"/>
              <a:t>Promising results on an </a:t>
            </a:r>
            <a:r>
              <a:rPr lang="en-US">
                <a:solidFill>
                  <a:schemeClr val="accent2"/>
                </a:solidFill>
              </a:rPr>
              <a:t>industrial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Future Directions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924800" cy="4191000"/>
          </a:xfrm>
        </p:spPr>
        <p:txBody>
          <a:bodyPr/>
          <a:lstStyle/>
          <a:p>
            <a:r>
              <a:rPr lang="en-GB" dirty="0" smtClean="0"/>
              <a:t>Symbolic analysis, i.e., using SATABS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Assume-Guarantee </a:t>
            </a:r>
            <a:r>
              <a:rPr lang="en-US" dirty="0"/>
              <a:t>for </a:t>
            </a:r>
            <a:r>
              <a:rPr lang="en-US" dirty="0" err="1">
                <a:solidFill>
                  <a:srgbClr val="993300"/>
                </a:solidFill>
              </a:rPr>
              <a:t>Liveness</a:t>
            </a:r>
            <a:endParaRPr lang="en-US" dirty="0">
              <a:solidFill>
                <a:srgbClr val="993300"/>
              </a:solidFill>
            </a:endParaRPr>
          </a:p>
          <a:p>
            <a:endParaRPr lang="en-US" dirty="0">
              <a:solidFill>
                <a:srgbClr val="993300"/>
              </a:solidFill>
            </a:endParaRPr>
          </a:p>
          <a:p>
            <a:r>
              <a:rPr lang="en-US" dirty="0"/>
              <a:t>Other AG Rules, e.g., </a:t>
            </a:r>
            <a:r>
              <a:rPr lang="en-US" dirty="0">
                <a:solidFill>
                  <a:srgbClr val="993300"/>
                </a:solidFill>
              </a:rPr>
              <a:t>Circular</a:t>
            </a:r>
          </a:p>
          <a:p>
            <a:endParaRPr lang="en-US" dirty="0">
              <a:solidFill>
                <a:srgbClr val="993300"/>
              </a:solidFill>
            </a:endParaRPr>
          </a:p>
          <a:p>
            <a:r>
              <a:rPr lang="en-US" dirty="0" smtClean="0"/>
              <a:t>Combining static analysis with dynamic testing for facilitate abstraction and learning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Ph.D. position is open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924800" cy="4191000"/>
          </a:xfrm>
        </p:spPr>
        <p:txBody>
          <a:bodyPr/>
          <a:lstStyle/>
          <a:p>
            <a:r>
              <a:rPr lang="en-GB" dirty="0" smtClean="0"/>
              <a:t>New EU project on verification of evolving networked software</a:t>
            </a:r>
          </a:p>
          <a:p>
            <a:pPr lvl="1"/>
            <a:r>
              <a:rPr lang="en-GB" dirty="0" smtClean="0"/>
              <a:t>Collaboration with IBM, ABB, VTT, </a:t>
            </a:r>
            <a:r>
              <a:rPr lang="en-GB" dirty="0" err="1" smtClean="0"/>
              <a:t>Uni</a:t>
            </a:r>
            <a:r>
              <a:rPr lang="en-GB" dirty="0" smtClean="0"/>
              <a:t> Milano and Oxford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722313"/>
            <a:r>
              <a:rPr lang="en-US"/>
              <a:t>Software Evolution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defTabSz="722313"/>
            <a:r>
              <a:rPr lang="en-US"/>
              <a:t> Software evolution is inevitable in any real system:</a:t>
            </a:r>
          </a:p>
          <a:p>
            <a:pPr marL="300038" lvl="1" indent="-185738" defTabSz="722313"/>
            <a:r>
              <a:rPr lang="en-US"/>
              <a:t> Changing </a:t>
            </a:r>
            <a:r>
              <a:rPr lang="en-US">
                <a:solidFill>
                  <a:srgbClr val="993300"/>
                </a:solidFill>
              </a:rPr>
              <a:t>requirements</a:t>
            </a:r>
          </a:p>
          <a:p>
            <a:pPr marL="300038" lvl="1" indent="-185738" defTabSz="722313"/>
            <a:endParaRPr lang="en-US"/>
          </a:p>
          <a:p>
            <a:pPr marL="300038" lvl="1" indent="-185738" defTabSz="722313"/>
            <a:r>
              <a:rPr lang="en-US"/>
              <a:t> </a:t>
            </a:r>
            <a:r>
              <a:rPr lang="en-US">
                <a:solidFill>
                  <a:srgbClr val="993300"/>
                </a:solidFill>
              </a:rPr>
              <a:t>Bug</a:t>
            </a:r>
            <a:r>
              <a:rPr lang="en-US"/>
              <a:t> fixes</a:t>
            </a:r>
          </a:p>
          <a:p>
            <a:pPr marL="300038" lvl="1" indent="-185738" defTabSz="722313"/>
            <a:endParaRPr lang="en-US"/>
          </a:p>
          <a:p>
            <a:pPr marL="300038" lvl="1" indent="-185738" defTabSz="722313"/>
            <a:r>
              <a:rPr lang="en-US"/>
              <a:t> </a:t>
            </a:r>
            <a:r>
              <a:rPr lang="en-US">
                <a:solidFill>
                  <a:srgbClr val="993300"/>
                </a:solidFill>
              </a:rPr>
              <a:t>Product</a:t>
            </a:r>
            <a:r>
              <a:rPr lang="en-US"/>
              <a:t> changes (underlying platform, third-party,etc.)</a:t>
            </a:r>
          </a:p>
          <a:p>
            <a:pPr marL="0" indent="0" defTabSz="722313">
              <a:buFontTx/>
              <a:buNone/>
            </a:pPr>
            <a:endParaRPr lang="en-US" sz="280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Substitutability Check</a:t>
            </a: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3473450" y="3352800"/>
            <a:ext cx="2057400" cy="1219200"/>
          </a:xfrm>
          <a:prstGeom prst="leftRightArrowCallout">
            <a:avLst>
              <a:gd name="adj1" fmla="val 25000"/>
              <a:gd name="adj2" fmla="val 25000"/>
              <a:gd name="adj3" fmla="val 21094"/>
              <a:gd name="adj4" fmla="val 50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2178050" y="3581400"/>
            <a:ext cx="1219200" cy="1219200"/>
          </a:xfrm>
          <a:prstGeom prst="rightArrowCallout">
            <a:avLst>
              <a:gd name="adj1" fmla="val 25000"/>
              <a:gd name="adj2" fmla="val 25000"/>
              <a:gd name="adj3" fmla="val 16667"/>
              <a:gd name="adj4" fmla="val 66667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5759450" y="3581400"/>
            <a:ext cx="1295400" cy="1295400"/>
          </a:xfrm>
          <a:prstGeom prst="leftArrowCallout">
            <a:avLst>
              <a:gd name="adj1" fmla="val 25000"/>
              <a:gd name="adj2" fmla="val 25000"/>
              <a:gd name="adj3" fmla="val 16667"/>
              <a:gd name="adj4" fmla="val 66667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3702050" y="1905000"/>
            <a:ext cx="1524000" cy="1219200"/>
          </a:xfrm>
          <a:prstGeom prst="downArrowCallout">
            <a:avLst>
              <a:gd name="adj1" fmla="val 31250"/>
              <a:gd name="adj2" fmla="val 31250"/>
              <a:gd name="adj3" fmla="val 16667"/>
              <a:gd name="adj4" fmla="val 66667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378450" y="2300288"/>
            <a:ext cx="1784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9900"/>
                </a:solidFill>
                <a:latin typeface="Tahoma" pitchFamily="34" charset="0"/>
              </a:rPr>
              <a:t>Assembly </a:t>
            </a:r>
            <a:r>
              <a:rPr lang="en-US" sz="2400">
                <a:solidFill>
                  <a:srgbClr val="009900"/>
                </a:solidFill>
                <a:latin typeface="cmsy10" pitchFamily="34" charset="0"/>
              </a:rPr>
              <a:t>A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3854450" y="5270500"/>
            <a:ext cx="1546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9900"/>
                </a:solidFill>
                <a:latin typeface="Tahoma" pitchFamily="34" charset="0"/>
              </a:rPr>
              <a:t>Component C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4013200" y="5348288"/>
            <a:ext cx="159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Tahoma" pitchFamily="34" charset="0"/>
              </a:rPr>
              <a:t>Component C’</a:t>
            </a:r>
          </a:p>
        </p:txBody>
      </p:sp>
      <p:grpSp>
        <p:nvGrpSpPr>
          <p:cNvPr id="18442" name="Group 10"/>
          <p:cNvGrpSpPr>
            <a:grpSpLocks/>
          </p:cNvGrpSpPr>
          <p:nvPr/>
        </p:nvGrpSpPr>
        <p:grpSpPr bwMode="auto">
          <a:xfrm>
            <a:off x="2330450" y="2362200"/>
            <a:ext cx="4343400" cy="2971800"/>
            <a:chOff x="1008" y="1488"/>
            <a:chExt cx="2736" cy="1968"/>
          </a:xfrm>
        </p:grpSpPr>
        <p:sp>
          <p:nvSpPr>
            <p:cNvPr id="18443" name="Oval 11"/>
            <p:cNvSpPr>
              <a:spLocks noChangeArrowheads="1"/>
            </p:cNvSpPr>
            <p:nvPr/>
          </p:nvSpPr>
          <p:spPr bwMode="auto">
            <a:xfrm>
              <a:off x="1008" y="1488"/>
              <a:ext cx="2736" cy="1968"/>
            </a:xfrm>
            <a:prstGeom prst="ellipse">
              <a:avLst/>
            </a:prstGeom>
            <a:solidFill>
              <a:schemeClr val="folHlink">
                <a:alpha val="2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3005" y="1689"/>
              <a:ext cx="211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latin typeface="Tahoma" pitchFamily="34" charset="0"/>
                </a:rPr>
                <a:t>P</a:t>
              </a:r>
            </a:p>
          </p:txBody>
        </p:sp>
      </p:grpSp>
      <p:sp>
        <p:nvSpPr>
          <p:cNvPr id="18445" name="AutoShape 13"/>
          <p:cNvSpPr>
            <a:spLocks noChangeArrowheads="1"/>
          </p:cNvSpPr>
          <p:nvPr/>
        </p:nvSpPr>
        <p:spPr bwMode="auto">
          <a:xfrm rot="10800000">
            <a:off x="4359275" y="3124200"/>
            <a:ext cx="485775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CC00">
              <a:alpha val="69000"/>
            </a:srgb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>
            <a:off x="4006850" y="4114800"/>
            <a:ext cx="533400" cy="457200"/>
          </a:xfrm>
          <a:prstGeom prst="rtTriangle">
            <a:avLst/>
          </a:prstGeom>
          <a:solidFill>
            <a:srgbClr val="808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AutoShape 15"/>
          <p:cNvSpPr>
            <a:spLocks noChangeArrowheads="1"/>
          </p:cNvSpPr>
          <p:nvPr/>
        </p:nvSpPr>
        <p:spPr bwMode="auto">
          <a:xfrm>
            <a:off x="3702050" y="3810000"/>
            <a:ext cx="1981200" cy="1219200"/>
          </a:xfrm>
          <a:prstGeom prst="leftRightArrowCallout">
            <a:avLst>
              <a:gd name="adj1" fmla="val 25000"/>
              <a:gd name="adj2" fmla="val 25000"/>
              <a:gd name="adj3" fmla="val 20313"/>
              <a:gd name="adj4" fmla="val 50000"/>
            </a:avLst>
          </a:prstGeom>
          <a:solidFill>
            <a:srgbClr val="FF9900">
              <a:alpha val="85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448" name="Group 16"/>
          <p:cNvGrpSpPr>
            <a:grpSpLocks/>
          </p:cNvGrpSpPr>
          <p:nvPr/>
        </p:nvGrpSpPr>
        <p:grpSpPr bwMode="auto">
          <a:xfrm>
            <a:off x="5835650" y="2743200"/>
            <a:ext cx="304800" cy="228600"/>
            <a:chOff x="3360" y="816"/>
            <a:chExt cx="240" cy="192"/>
          </a:xfrm>
        </p:grpSpPr>
        <p:sp>
          <p:nvSpPr>
            <p:cNvPr id="18449" name="Line 17"/>
            <p:cNvSpPr>
              <a:spLocks noChangeShapeType="1"/>
            </p:cNvSpPr>
            <p:nvPr/>
          </p:nvSpPr>
          <p:spPr bwMode="auto">
            <a:xfrm>
              <a:off x="3360" y="912"/>
              <a:ext cx="48" cy="96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Line 18"/>
            <p:cNvSpPr>
              <a:spLocks noChangeShapeType="1"/>
            </p:cNvSpPr>
            <p:nvPr/>
          </p:nvSpPr>
          <p:spPr bwMode="auto">
            <a:xfrm flipV="1">
              <a:off x="3408" y="816"/>
              <a:ext cx="192" cy="192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5759450" y="26670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9933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/>
      <p:bldP spid="18445" grpId="0" animBg="1"/>
      <p:bldP spid="18446" grpId="0" animBg="1"/>
      <p:bldP spid="18447" grpId="0" animBg="1"/>
      <p:bldP spid="184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Component-based Software</a:t>
            </a:r>
          </a:p>
          <a:p>
            <a:pPr lvl="1"/>
            <a:r>
              <a:rPr lang="en-US" sz="2400"/>
              <a:t>Software modules shipped by separate developers</a:t>
            </a:r>
          </a:p>
          <a:p>
            <a:pPr lvl="1"/>
            <a:r>
              <a:rPr lang="en-US" sz="2400"/>
              <a:t>Undergo several updates/bug-fixes during their lifecycle</a:t>
            </a:r>
          </a:p>
          <a:p>
            <a:pPr lvl="1"/>
            <a:endParaRPr lang="en-US" sz="2400"/>
          </a:p>
          <a:p>
            <a:r>
              <a:rPr lang="en-US" sz="2800"/>
              <a:t>Component assembly verification</a:t>
            </a:r>
          </a:p>
          <a:p>
            <a:pPr lvl="1"/>
            <a:r>
              <a:rPr lang="en-US" sz="2400"/>
              <a:t>Necessary on upgrade of any component</a:t>
            </a:r>
          </a:p>
          <a:p>
            <a:pPr lvl="1"/>
            <a:r>
              <a:rPr lang="en-US" sz="2400"/>
              <a:t>High costs of complete global verification</a:t>
            </a:r>
          </a:p>
          <a:p>
            <a:pPr lvl="1"/>
            <a:r>
              <a:rPr lang="en-US" sz="2400"/>
              <a:t>Instead check for </a:t>
            </a:r>
            <a:r>
              <a:rPr lang="en-US" sz="2400">
                <a:solidFill>
                  <a:srgbClr val="993300"/>
                </a:solidFill>
              </a:rPr>
              <a:t>substitutability</a:t>
            </a:r>
            <a:r>
              <a:rPr lang="en-US" sz="2400"/>
              <a:t> of new component</a:t>
            </a:r>
          </a:p>
          <a:p>
            <a:pPr lvl="1"/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Substitutability Check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993300"/>
                </a:solidFill>
              </a:rPr>
              <a:t>Incremental</a:t>
            </a:r>
            <a:r>
              <a:rPr lang="en-US"/>
              <a:t> in nature</a:t>
            </a:r>
          </a:p>
          <a:p>
            <a:r>
              <a:rPr lang="en-US"/>
              <a:t>Two phases:</a:t>
            </a:r>
          </a:p>
          <a:p>
            <a:pPr lvl="1"/>
            <a:r>
              <a:rPr lang="en-US">
                <a:solidFill>
                  <a:srgbClr val="993300"/>
                </a:solidFill>
              </a:rPr>
              <a:t>Containment </a:t>
            </a:r>
            <a:r>
              <a:rPr lang="en-US"/>
              <a:t>check</a:t>
            </a:r>
          </a:p>
          <a:p>
            <a:pPr lvl="2"/>
            <a:r>
              <a:rPr lang="en-US"/>
              <a:t>All </a:t>
            </a:r>
            <a:r>
              <a:rPr lang="en-US">
                <a:solidFill>
                  <a:schemeClr val="accent2"/>
                </a:solidFill>
              </a:rPr>
              <a:t>local </a:t>
            </a:r>
            <a:r>
              <a:rPr lang="en-US"/>
              <a:t>behaviors (services) of the previous component contained in new one</a:t>
            </a:r>
          </a:p>
          <a:p>
            <a:pPr lvl="2"/>
            <a:endParaRPr lang="en-US"/>
          </a:p>
          <a:p>
            <a:pPr lvl="1"/>
            <a:r>
              <a:rPr lang="en-US">
                <a:solidFill>
                  <a:srgbClr val="993300"/>
                </a:solidFill>
              </a:rPr>
              <a:t>Compatibility</a:t>
            </a:r>
            <a:r>
              <a:rPr lang="en-US"/>
              <a:t> check</a:t>
            </a:r>
          </a:p>
          <a:p>
            <a:pPr lvl="2"/>
            <a:r>
              <a:rPr lang="en-US"/>
              <a:t>Safety with respect to other components in assembly: all </a:t>
            </a:r>
            <a:r>
              <a:rPr lang="en-US">
                <a:solidFill>
                  <a:schemeClr val="accent2"/>
                </a:solidFill>
              </a:rPr>
              <a:t>global</a:t>
            </a:r>
            <a:r>
              <a:rPr lang="en-US"/>
              <a:t> specifications still hold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Containment, Compatibility Duality</a:t>
            </a: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1828800" y="2362200"/>
            <a:ext cx="4114800" cy="26670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3048000" y="2362200"/>
            <a:ext cx="4114800" cy="2667000"/>
          </a:xfrm>
          <a:prstGeom prst="ellipse">
            <a:avLst/>
          </a:prstGeom>
          <a:solidFill>
            <a:srgbClr val="808000">
              <a:alpha val="600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371600" y="2286000"/>
            <a:ext cx="14160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CC9900"/>
                </a:solidFill>
                <a:latin typeface="Verdana" pitchFamily="34" charset="0"/>
              </a:rPr>
              <a:t>Component</a:t>
            </a:r>
          </a:p>
          <a:p>
            <a:pPr algn="ctr"/>
            <a:r>
              <a:rPr lang="en-US" sz="1400" b="1">
                <a:latin typeface="Verdana" pitchFamily="34" charset="0"/>
              </a:rPr>
              <a:t>C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447800" y="5176838"/>
            <a:ext cx="21383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Tahoma" pitchFamily="34" charset="0"/>
              </a:rPr>
              <a:t>Containment Check</a:t>
            </a:r>
          </a:p>
          <a:p>
            <a:pPr algn="ctr"/>
            <a:r>
              <a:rPr lang="en-US">
                <a:solidFill>
                  <a:schemeClr val="accent2"/>
                </a:solidFill>
                <a:latin typeface="Tahoma" pitchFamily="34" charset="0"/>
              </a:rPr>
              <a:t>(local)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257800" y="5100638"/>
            <a:ext cx="2162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Tahoma" pitchFamily="34" charset="0"/>
              </a:rPr>
              <a:t>Compatibility Check</a:t>
            </a:r>
          </a:p>
          <a:p>
            <a:pPr algn="ctr"/>
            <a:r>
              <a:rPr lang="en-US">
                <a:solidFill>
                  <a:schemeClr val="accent2"/>
                </a:solidFill>
                <a:latin typeface="Tahoma" pitchFamily="34" charset="0"/>
              </a:rPr>
              <a:t>(global)</a:t>
            </a:r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 flipH="1" flipV="1">
            <a:off x="6248400" y="42672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 flipV="1">
            <a:off x="2286000" y="4343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657600" y="3429000"/>
            <a:ext cx="165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993300"/>
                </a:solidFill>
                <a:latin typeface="Verdana" pitchFamily="34" charset="0"/>
              </a:rPr>
              <a:t>Identical </a:t>
            </a:r>
            <a:r>
              <a:rPr lang="en-US" sz="1200">
                <a:latin typeface="Verdana" pitchFamily="34" charset="0"/>
              </a:rPr>
              <a:t>Behaviors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6096000" y="3352800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>
                <a:solidFill>
                  <a:srgbClr val="993300"/>
                </a:solidFill>
                <a:latin typeface="Verdana" pitchFamily="34" charset="0"/>
              </a:rPr>
              <a:t>New</a:t>
            </a:r>
            <a:r>
              <a:rPr lang="en-US" sz="1200">
                <a:latin typeface="Verdana" pitchFamily="34" charset="0"/>
              </a:rPr>
              <a:t> </a:t>
            </a:r>
          </a:p>
          <a:p>
            <a:pPr algn="ctr"/>
            <a:r>
              <a:rPr lang="en-US" sz="1200">
                <a:latin typeface="Verdana" pitchFamily="34" charset="0"/>
              </a:rPr>
              <a:t>Behaviors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981200" y="3352800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>
                <a:solidFill>
                  <a:srgbClr val="993300"/>
                </a:solidFill>
                <a:latin typeface="Verdana" pitchFamily="34" charset="0"/>
              </a:rPr>
              <a:t>Lost </a:t>
            </a:r>
          </a:p>
          <a:p>
            <a:pPr algn="ctr"/>
            <a:r>
              <a:rPr lang="en-US" sz="1200">
                <a:latin typeface="Verdana" pitchFamily="34" charset="0"/>
              </a:rPr>
              <a:t>Behaviors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6248400" y="2057400"/>
            <a:ext cx="14160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CC9900"/>
                </a:solidFill>
                <a:latin typeface="Verdana" pitchFamily="34" charset="0"/>
              </a:rPr>
              <a:t>Upgraded Component</a:t>
            </a:r>
          </a:p>
          <a:p>
            <a:pPr algn="ctr"/>
            <a:r>
              <a:rPr lang="en-US" sz="1400" b="1">
                <a:latin typeface="Verdana" pitchFamily="34" charset="0"/>
              </a:rPr>
              <a:t>C’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Substitutability Check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839200" cy="4419600"/>
          </a:xfrm>
        </p:spPr>
        <p:txBody>
          <a:bodyPr/>
          <a:lstStyle/>
          <a:p>
            <a:r>
              <a:rPr lang="en-US"/>
              <a:t>Approaches</a:t>
            </a:r>
          </a:p>
          <a:p>
            <a:pPr lvl="1"/>
            <a:r>
              <a:rPr lang="en-US"/>
              <a:t>Obtain a finite behavioral model of all components by abstraction: </a:t>
            </a:r>
            <a:r>
              <a:rPr lang="en-US">
                <a:solidFill>
                  <a:srgbClr val="993300"/>
                </a:solidFill>
              </a:rPr>
              <a:t>Labeled Kripke structures</a:t>
            </a:r>
            <a:r>
              <a:rPr lang="en-US">
                <a:solidFill>
                  <a:srgbClr val="4D4D4D"/>
                </a:solidFill>
              </a:rPr>
              <a:t> </a:t>
            </a:r>
          </a:p>
          <a:p>
            <a:pPr lvl="1"/>
            <a:r>
              <a:rPr lang="en-US"/>
              <a:t>Containment: </a:t>
            </a:r>
          </a:p>
          <a:p>
            <a:pPr lvl="2"/>
            <a:r>
              <a:rPr lang="en-US"/>
              <a:t>Use </a:t>
            </a:r>
            <a:r>
              <a:rPr lang="en-US">
                <a:solidFill>
                  <a:srgbClr val="993300"/>
                </a:solidFill>
              </a:rPr>
              <a:t>under-</a:t>
            </a:r>
            <a:r>
              <a:rPr lang="en-US"/>
              <a:t> and </a:t>
            </a:r>
            <a:r>
              <a:rPr lang="en-US">
                <a:solidFill>
                  <a:srgbClr val="993300"/>
                </a:solidFill>
              </a:rPr>
              <a:t>over-</a:t>
            </a:r>
            <a:r>
              <a:rPr lang="en-US"/>
              <a:t> approximations</a:t>
            </a:r>
          </a:p>
          <a:p>
            <a:pPr lvl="1"/>
            <a:r>
              <a:rPr lang="en-US"/>
              <a:t>Compatibility: </a:t>
            </a:r>
          </a:p>
          <a:p>
            <a:pPr lvl="2"/>
            <a:r>
              <a:rPr lang="en-US"/>
              <a:t>Use </a:t>
            </a:r>
            <a:r>
              <a:rPr lang="en-US">
                <a:solidFill>
                  <a:srgbClr val="993300"/>
                </a:solidFill>
              </a:rPr>
              <a:t>dynamic</a:t>
            </a:r>
            <a:r>
              <a:rPr lang="en-US"/>
              <a:t> assume-guarantee reasoning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Predicate Abstraction into LKS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0238"/>
            <a:ext cx="7391400" cy="2976562"/>
          </a:xfrm>
        </p:spPr>
        <p:txBody>
          <a:bodyPr/>
          <a:lstStyle/>
          <a:p>
            <a:r>
              <a:rPr lang="en-US"/>
              <a:t>Labeled Kripke Structures</a:t>
            </a:r>
          </a:p>
          <a:p>
            <a:pPr lvl="1"/>
            <a:r>
              <a:rPr lang="en-US"/>
              <a:t>&lt;Q,</a:t>
            </a:r>
            <a:r>
              <a:rPr lang="en-US">
                <a:latin typeface="Symbol" pitchFamily="18" charset="2"/>
                <a:sym typeface="Symbol" pitchFamily="18" charset="2"/>
              </a:rPr>
              <a:t></a:t>
            </a:r>
            <a:r>
              <a:rPr lang="en-US"/>
              <a:t>,T,P,</a:t>
            </a:r>
            <a:r>
              <a:rPr lang="en-US">
                <a:latin typeface="cmsy10" pitchFamily="34" charset="0"/>
              </a:rPr>
              <a:t>L</a:t>
            </a:r>
            <a:r>
              <a:rPr lang="en-US"/>
              <a:t>&gt;</a:t>
            </a:r>
          </a:p>
          <a:p>
            <a:r>
              <a:rPr lang="en-US"/>
              <a:t>Composition semantics</a:t>
            </a:r>
          </a:p>
          <a:p>
            <a:pPr lvl="1"/>
            <a:r>
              <a:rPr lang="en-US"/>
              <a:t>Synchronize on </a:t>
            </a:r>
            <a:r>
              <a:rPr lang="en-US">
                <a:solidFill>
                  <a:srgbClr val="993300"/>
                </a:solidFill>
              </a:rPr>
              <a:t>shared actions</a:t>
            </a:r>
          </a:p>
          <a:p>
            <a:r>
              <a:rPr lang="en-US"/>
              <a:t>Represents </a:t>
            </a:r>
            <a:r>
              <a:rPr lang="en-US">
                <a:solidFill>
                  <a:srgbClr val="993300"/>
                </a:solidFill>
              </a:rPr>
              <a:t>abstractions</a:t>
            </a:r>
            <a:endParaRPr lang="en-US"/>
          </a:p>
          <a:p>
            <a:pPr lvl="1">
              <a:buFontTx/>
              <a:buNone/>
            </a:pPr>
            <a:endParaRPr lang="en-US"/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7543800" y="1600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p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8153400" y="3810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!q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7010400" y="28194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 flipH="1">
            <a:off x="7467600" y="2286000"/>
            <a:ext cx="304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8077200" y="2286000"/>
            <a:ext cx="3810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7315200" y="229393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993300"/>
                </a:solidFill>
                <a:latin typeface="Symbol" pitchFamily="18" charset="2"/>
                <a:sym typeface="Symbol" pitchFamily="18" charset="2"/>
              </a:rPr>
              <a:t>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8161338" y="2667000"/>
            <a:ext cx="2968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993300"/>
                </a:solidFill>
                <a:latin typeface="Symbol" pitchFamily="18" charset="2"/>
                <a:sym typeface="Symbol" pitchFamily="18" charset="2"/>
              </a:rPr>
              <a:t></a:t>
            </a: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6858000" y="3429000"/>
            <a:ext cx="304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6781800" y="3276600"/>
            <a:ext cx="2778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993300"/>
                </a:solidFill>
                <a:latin typeface="Symbol" pitchFamily="18" charset="2"/>
                <a:sym typeface="Symbol" pitchFamily="18" charset="2"/>
              </a:rPr>
              <a:t></a:t>
            </a:r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6477000" y="39624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!p</a:t>
            </a: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1905000" y="5486400"/>
            <a:ext cx="16002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 Component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91200" y="5486400"/>
            <a:ext cx="2209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Component LKS</a:t>
            </a:r>
          </a:p>
          <a:p>
            <a:pPr algn="ctr"/>
            <a:r>
              <a:rPr lang="en-US"/>
              <a:t>Abstraction</a:t>
            </a:r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3733800" y="6019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3505200" y="5481638"/>
            <a:ext cx="2314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993300"/>
                </a:solidFill>
                <a:latin typeface="Tahoma" pitchFamily="34" charset="0"/>
              </a:rPr>
              <a:t>Predicate Abstraction</a:t>
            </a:r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7924800" y="1143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6" grpId="0" animBg="1"/>
      <p:bldP spid="23567" grpId="0" animBg="1"/>
      <p:bldP spid="23570" grpId="0" animBg="1"/>
      <p:bldP spid="2357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11382</TotalTime>
  <Words>1398</Words>
  <Application>Microsoft Office PowerPoint</Application>
  <PresentationFormat>On-screen Show (4:3)</PresentationFormat>
  <Paragraphs>431</Paragraphs>
  <Slides>29</Slides>
  <Notes>29</Notes>
  <HiddenSlides>2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Tahoma</vt:lpstr>
      <vt:lpstr>cmsy10</vt:lpstr>
      <vt:lpstr>Verdana</vt:lpstr>
      <vt:lpstr>Symbol</vt:lpstr>
      <vt:lpstr>Times New Roman</vt:lpstr>
      <vt:lpstr>Lucida Calligraphy</vt:lpstr>
      <vt:lpstr>msbm10</vt:lpstr>
      <vt:lpstr>msam10</vt:lpstr>
      <vt:lpstr>Default Design</vt:lpstr>
      <vt:lpstr>Dynamic Component Substitutability Analysis</vt:lpstr>
      <vt:lpstr>Motivation</vt:lpstr>
      <vt:lpstr>Software Evolution</vt:lpstr>
      <vt:lpstr>Substitutability Check</vt:lpstr>
      <vt:lpstr>Motivation</vt:lpstr>
      <vt:lpstr>Substitutability Check</vt:lpstr>
      <vt:lpstr>Containment, Compatibility Duality</vt:lpstr>
      <vt:lpstr>Substitutability Check</vt:lpstr>
      <vt:lpstr>Predicate Abstraction into LKS</vt:lpstr>
      <vt:lpstr>Component Assembly</vt:lpstr>
      <vt:lpstr>Predicate Abstraction into LKS</vt:lpstr>
      <vt:lpstr>Containment Check</vt:lpstr>
      <vt:lpstr>Containment (contd.)</vt:lpstr>
      <vt:lpstr>Containment (contd.)</vt:lpstr>
      <vt:lpstr>Compatibility Check</vt:lpstr>
      <vt:lpstr>Learning Regular languages: L*</vt:lpstr>
      <vt:lpstr>Learning for Verification</vt:lpstr>
      <vt:lpstr>Compatibility Check</vt:lpstr>
      <vt:lpstr>Handling Multiple Components</vt:lpstr>
      <vt:lpstr>Compatibility of Upgrades</vt:lpstr>
      <vt:lpstr>Dynamic L*</vt:lpstr>
      <vt:lpstr>Dynamic L*</vt:lpstr>
      <vt:lpstr>Dynamic AG</vt:lpstr>
      <vt:lpstr>Implementation</vt:lpstr>
      <vt:lpstr>Experimental Results</vt:lpstr>
      <vt:lpstr>ComFoRT Schema</vt:lpstr>
      <vt:lpstr>Conclusion</vt:lpstr>
      <vt:lpstr>Future Directions</vt:lpstr>
      <vt:lpstr>Ph.D. position is open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Verifying Component Subsitutability</dc:title>
  <dc:creator>nishants</dc:creator>
  <cp:lastModifiedBy>Natasha</cp:lastModifiedBy>
  <cp:revision>283</cp:revision>
  <dcterms:created xsi:type="dcterms:W3CDTF">2005-02-03T05:43:56Z</dcterms:created>
  <dcterms:modified xsi:type="dcterms:W3CDTF">2010-05-22T14:23:14Z</dcterms:modified>
</cp:coreProperties>
</file>